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988" r:id="rId2"/>
    <p:sldId id="276" r:id="rId3"/>
    <p:sldId id="275" r:id="rId4"/>
    <p:sldId id="257" r:id="rId5"/>
    <p:sldId id="1229" r:id="rId6"/>
    <p:sldId id="277" r:id="rId7"/>
    <p:sldId id="279" r:id="rId8"/>
    <p:sldId id="269" r:id="rId9"/>
    <p:sldId id="273" r:id="rId10"/>
    <p:sldId id="281" r:id="rId11"/>
    <p:sldId id="282" r:id="rId12"/>
    <p:sldId id="260" r:id="rId13"/>
    <p:sldId id="261" r:id="rId14"/>
    <p:sldId id="284" r:id="rId15"/>
    <p:sldId id="1228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6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559"/>
  </p:normalViewPr>
  <p:slideViewPr>
    <p:cSldViewPr snapToGrid="0">
      <p:cViewPr varScale="1">
        <p:scale>
          <a:sx n="105" d="100"/>
          <a:sy n="105" d="100"/>
        </p:scale>
        <p:origin x="4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3D1C77-F856-4846-A048-F5A249AB75BB}" type="datetimeFigureOut">
              <a:rPr lang="fr-FR" smtClean="0"/>
              <a:t>05/12/2022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9EABD-45BB-1849-A0A3-6894D0D8F5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2696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9EABD-45BB-1849-A0A3-6894D0D8F58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7061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9EABD-45BB-1849-A0A3-6894D0D8F58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6939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6D808-9B4A-E949-BC89-5BD23761014E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9093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AC1A8C-AEA6-5009-E2D3-FC279BC73B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5CAE9B1-3F5E-5381-78FE-80E0C10CDE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1" indent="0" algn="ctr">
              <a:buNone/>
              <a:defRPr sz="2000"/>
            </a:lvl2pPr>
            <a:lvl3pPr marL="914423" indent="0" algn="ctr">
              <a:buNone/>
              <a:defRPr sz="1801"/>
            </a:lvl3pPr>
            <a:lvl4pPr marL="1371634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9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1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F8ACEB-1CA1-9D6B-FE94-A811C4BB4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52469-0FB2-2643-A9E8-FDDFB715C667}" type="datetimeFigureOut">
              <a:rPr lang="fr-FR" smtClean="0"/>
              <a:t>05/12/2022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3C7E59-1EED-B54F-13E1-84F1B701C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A6888F-FC7D-3277-AC87-7C7227CBA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58C39-899E-9045-AFDF-BABC6A6CB2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8506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6641DF-4F7C-DA20-F96F-0EC1CE0A8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7EEE254-588E-70DE-E2FF-99F1CEF356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438A6-E8F6-E7D9-70E1-55D5AFCA0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52469-0FB2-2643-A9E8-FDDFB715C667}" type="datetimeFigureOut">
              <a:rPr lang="fr-FR" smtClean="0"/>
              <a:t>05/12/2022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49A45C4-DD8E-2083-1F7F-F2EE42AB6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FDAF41-9F5B-057B-B2BD-FFDCE1484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58C39-899E-9045-AFDF-BABC6A6CB2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7338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211CBC6-87DB-89D9-D25F-44369D9722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91FD467-AE5B-E14C-3889-97C38B6262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3B8012-C0DF-6B71-0DE6-B73AEA280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52469-0FB2-2643-A9E8-FDDFB715C667}" type="datetimeFigureOut">
              <a:rPr lang="fr-FR" smtClean="0"/>
              <a:t>05/12/2022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9874EF-8F2D-6978-EF42-0734F32E8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DA2416-0B6C-A861-D85D-F98B51541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58C39-899E-9045-AFDF-BABC6A6CB2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5923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A71E84-B2A1-C002-83B8-5B4C2B232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123337-8AB5-A08A-E802-9EF3A7E1D7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AF5C7A-E59D-CCE4-B2BE-B6F75BF08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52469-0FB2-2643-A9E8-FDDFB715C667}" type="datetimeFigureOut">
              <a:rPr lang="fr-FR" smtClean="0"/>
              <a:t>05/12/2022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0F8256-62EB-FC92-BC2C-4D7D99465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453FD2-3222-78A9-2796-FFA50EC03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58C39-899E-9045-AFDF-BABC6A6CB2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0116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AA6287-4459-22D8-E197-08A3CB1A8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1E6D408-70B9-C42C-ADC2-E64398610A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3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4C42DB-190A-C19F-8280-038EB9167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52469-0FB2-2643-A9E8-FDDFB715C667}" type="datetimeFigureOut">
              <a:rPr lang="fr-FR" smtClean="0"/>
              <a:t>05/12/2022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F48EB72-A283-3BF9-9283-C86A8538A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42E48E-B36F-2F46-60B2-EBD214DFE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58C39-899E-9045-AFDF-BABC6A6CB2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5079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20069A-A169-905D-6B45-18CCE352C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09ECAC-44E9-2157-9802-386B4059B6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A23184D-CD2C-A16F-BCD2-0F01F51B18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66FEFEC-46A4-A400-F506-8886A3FBC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52469-0FB2-2643-A9E8-FDDFB715C667}" type="datetimeFigureOut">
              <a:rPr lang="fr-FR" smtClean="0"/>
              <a:t>05/12/2022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A27B80B-02FB-A8F0-3FBF-76D7544C3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A895E7A-378A-4265-58B9-EF7FCFE20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58C39-899E-9045-AFDF-BABC6A6CB2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2380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D9EA1A-8FEC-2916-F805-BCEBF23A3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2E1A078-D9D5-1C4B-7C9E-28AF868ADD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1" indent="0">
              <a:buNone/>
              <a:defRPr sz="2000" b="1"/>
            </a:lvl2pPr>
            <a:lvl3pPr marL="914423" indent="0">
              <a:buNone/>
              <a:defRPr sz="1801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9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1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F596D5E-74A0-3E68-946B-E1CFDE8B1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5BEAC19-89C6-20B1-2A73-B480B9099F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1" indent="0">
              <a:buNone/>
              <a:defRPr sz="2000" b="1"/>
            </a:lvl2pPr>
            <a:lvl3pPr marL="914423" indent="0">
              <a:buNone/>
              <a:defRPr sz="1801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9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1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E2114A6-6E14-8532-4F2E-1A4101F891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3F77B64-1CA6-ECE7-9E05-C84A11E1C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52469-0FB2-2643-A9E8-FDDFB715C667}" type="datetimeFigureOut">
              <a:rPr lang="fr-FR" smtClean="0"/>
              <a:t>05/12/2022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774DF9F-F820-DCDB-C3D5-CD57971C7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FFCBDBB-837C-2317-F341-1CE638F77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58C39-899E-9045-AFDF-BABC6A6CB2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0587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29C6F2-6CC9-7465-75A6-802F671ED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9F12572-FBA3-2681-673B-389F2B292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52469-0FB2-2643-A9E8-FDDFB715C667}" type="datetimeFigureOut">
              <a:rPr lang="fr-FR" smtClean="0"/>
              <a:t>05/12/2022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F877223-EF23-D362-BC66-05902E866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B65724-BC58-D199-1558-8D7890D35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58C39-899E-9045-AFDF-BABC6A6CB2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9087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55B70C0-3E97-2B04-D9F3-664B42185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52469-0FB2-2643-A9E8-FDDFB715C667}" type="datetimeFigureOut">
              <a:rPr lang="fr-FR" smtClean="0"/>
              <a:t>05/12/2022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1EA64A8-3D81-3D49-AF1F-73C096B33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86535E-6093-7015-572D-C9A862460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58C39-899E-9045-AFDF-BABC6A6CB2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8303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8D1EFE-6383-FA00-5E05-EB367C504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8DBAB4-3997-DB98-F6E5-C3444BD49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5CDA82A-F956-7CE8-52F0-90BD809A4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1" indent="0">
              <a:buNone/>
              <a:defRPr sz="1401"/>
            </a:lvl2pPr>
            <a:lvl3pPr marL="914423" indent="0">
              <a:buNone/>
              <a:defRPr sz="1200"/>
            </a:lvl3pPr>
            <a:lvl4pPr marL="1371634" indent="0">
              <a:buNone/>
              <a:defRPr sz="1001"/>
            </a:lvl4pPr>
            <a:lvl5pPr marL="1828846" indent="0">
              <a:buNone/>
              <a:defRPr sz="1001"/>
            </a:lvl5pPr>
            <a:lvl6pPr marL="2286057" indent="0">
              <a:buNone/>
              <a:defRPr sz="1001"/>
            </a:lvl6pPr>
            <a:lvl7pPr marL="2743269" indent="0">
              <a:buNone/>
              <a:defRPr sz="1001"/>
            </a:lvl7pPr>
            <a:lvl8pPr marL="3200480" indent="0">
              <a:buNone/>
              <a:defRPr sz="1001"/>
            </a:lvl8pPr>
            <a:lvl9pPr marL="3657691" indent="0">
              <a:buNone/>
              <a:defRPr sz="100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C8D33D-B16B-E4CE-0A6D-94E5A7CD6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52469-0FB2-2643-A9E8-FDDFB715C667}" type="datetimeFigureOut">
              <a:rPr lang="fr-FR" smtClean="0"/>
              <a:t>05/12/2022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4A6E992-94A0-69FF-1E4B-D1E6C9C89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34AF701-F5C2-2442-0AD8-B0362E8D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58C39-899E-9045-AFDF-BABC6A6CB2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9736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9BA0FA-2B81-D6C8-054D-544811B3A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D53C4B9-2C6B-1C56-8765-398B0CF1BD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11" indent="0">
              <a:buNone/>
              <a:defRPr sz="2800"/>
            </a:lvl2pPr>
            <a:lvl3pPr marL="914423" indent="0">
              <a:buNone/>
              <a:defRPr sz="2400"/>
            </a:lvl3pPr>
            <a:lvl4pPr marL="1371634" indent="0">
              <a:buNone/>
              <a:defRPr sz="2000"/>
            </a:lvl4pPr>
            <a:lvl5pPr marL="1828846" indent="0">
              <a:buNone/>
              <a:defRPr sz="2000"/>
            </a:lvl5pPr>
            <a:lvl6pPr marL="2286057" indent="0">
              <a:buNone/>
              <a:defRPr sz="2000"/>
            </a:lvl6pPr>
            <a:lvl7pPr marL="2743269" indent="0">
              <a:buNone/>
              <a:defRPr sz="2000"/>
            </a:lvl7pPr>
            <a:lvl8pPr marL="3200480" indent="0">
              <a:buNone/>
              <a:defRPr sz="2000"/>
            </a:lvl8pPr>
            <a:lvl9pPr marL="3657691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AF68E6F-1037-A761-FF0F-3C536637D2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1" indent="0">
              <a:buNone/>
              <a:defRPr sz="1401"/>
            </a:lvl2pPr>
            <a:lvl3pPr marL="914423" indent="0">
              <a:buNone/>
              <a:defRPr sz="1200"/>
            </a:lvl3pPr>
            <a:lvl4pPr marL="1371634" indent="0">
              <a:buNone/>
              <a:defRPr sz="1001"/>
            </a:lvl4pPr>
            <a:lvl5pPr marL="1828846" indent="0">
              <a:buNone/>
              <a:defRPr sz="1001"/>
            </a:lvl5pPr>
            <a:lvl6pPr marL="2286057" indent="0">
              <a:buNone/>
              <a:defRPr sz="1001"/>
            </a:lvl6pPr>
            <a:lvl7pPr marL="2743269" indent="0">
              <a:buNone/>
              <a:defRPr sz="1001"/>
            </a:lvl7pPr>
            <a:lvl8pPr marL="3200480" indent="0">
              <a:buNone/>
              <a:defRPr sz="1001"/>
            </a:lvl8pPr>
            <a:lvl9pPr marL="3657691" indent="0">
              <a:buNone/>
              <a:defRPr sz="100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6BFB2BA-4C93-7DE0-CFB2-E4219F56B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52469-0FB2-2643-A9E8-FDDFB715C667}" type="datetimeFigureOut">
              <a:rPr lang="fr-FR" smtClean="0"/>
              <a:t>05/12/2022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6C69D7B-FA03-7685-B520-69949737E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9E9FC43-9A75-D173-B0E1-07D40F08B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58C39-899E-9045-AFDF-BABC6A6CB2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3547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A5AEA48-3C09-63CC-4328-1FF9D5F73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CA0A69A-A62A-3340-8504-FB4150469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B7F2A4-ADD4-1886-99E3-07BC752FE6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52469-0FB2-2643-A9E8-FDDFB715C667}" type="datetimeFigureOut">
              <a:rPr lang="fr-FR" smtClean="0"/>
              <a:t>05/12/2022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04D249-EC62-B38D-A27A-A84F229877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503C8E-878E-E489-232B-CC14334D38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58C39-899E-9045-AFDF-BABC6A6CB2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3689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6" indent="-228606" algn="l" defTabSz="914423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9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1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7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10" Type="http://schemas.openxmlformats.org/officeDocument/2006/relationships/image" Target="../media/image2.png"/><Relationship Id="rId4" Type="http://schemas.openxmlformats.org/officeDocument/2006/relationships/hyperlink" Target="mailto:secretariatcrisalid@chi-clermont.fr" TargetMode="External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1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17" Type="http://schemas.openxmlformats.org/officeDocument/2006/relationships/image" Target="../media/image25.png"/><Relationship Id="rId2" Type="http://schemas.openxmlformats.org/officeDocument/2006/relationships/image" Target="../media/image11.jpg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svg"/><Relationship Id="rId4" Type="http://schemas.microsoft.com/office/2007/relationships/hdphoto" Target="../media/hdphoto1.wdp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77D86D7-14D6-9D81-1F6B-591390381D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t="16914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01E17D-04D0-980E-E9F8-BDD6A1A30128}"/>
              </a:ext>
            </a:extLst>
          </p:cNvPr>
          <p:cNvSpPr/>
          <p:nvPr/>
        </p:nvSpPr>
        <p:spPr>
          <a:xfrm>
            <a:off x="4035972" y="4558430"/>
            <a:ext cx="551794" cy="1936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B139FA-F125-019D-FA33-2DAE6053CA56}"/>
              </a:ext>
            </a:extLst>
          </p:cNvPr>
          <p:cNvSpPr/>
          <p:nvPr/>
        </p:nvSpPr>
        <p:spPr>
          <a:xfrm>
            <a:off x="2789582" y="2535735"/>
            <a:ext cx="1678914" cy="390026"/>
          </a:xfrm>
          <a:prstGeom prst="roundRect">
            <a:avLst>
              <a:gd name="adj" fmla="val 9871"/>
            </a:avLst>
          </a:prstGeom>
          <a:solidFill>
            <a:srgbClr val="E4D4FB">
              <a:alpha val="94879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1732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A096B3"/>
                </a:solidFill>
                <a:latin typeface="Goudy Old Style" panose="02020502050305020303" pitchFamily="18" charset="77"/>
              </a:rPr>
              <a:t>CRISALID</a:t>
            </a:r>
            <a:endParaRPr lang="fr-FR" b="1" dirty="0">
              <a:solidFill>
                <a:srgbClr val="A096B3"/>
              </a:solidFill>
              <a:latin typeface="Goudy Old Style" panose="02020502050305020303" pitchFamily="18" charset="77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399936B-026D-6975-283B-25AC56086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" y="5849381"/>
            <a:ext cx="1291520" cy="109981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6D75C2B-5EC8-9604-A740-91572304EFB2}"/>
              </a:ext>
            </a:extLst>
          </p:cNvPr>
          <p:cNvSpPr txBox="1"/>
          <p:nvPr/>
        </p:nvSpPr>
        <p:spPr>
          <a:xfrm>
            <a:off x="0" y="6174081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2060"/>
                </a:solidFill>
                <a:latin typeface="Goudy Old Style" panose="02020502050305020303" pitchFamily="18" charset="77"/>
              </a:rPr>
              <a:t>CRISALID</a:t>
            </a:r>
            <a:r>
              <a:rPr lang="fr-FR" sz="1600" b="1" dirty="0">
                <a:latin typeface="Goudy Old Style" panose="02020502050305020303" pitchFamily="18" charset="77"/>
              </a:rPr>
              <a:t> </a:t>
            </a:r>
            <a:r>
              <a:rPr lang="fr-FR" sz="1000" b="1" normalizeH="1" baseline="34000" dirty="0">
                <a:latin typeface="Goudy Old Style" panose="02020502050305020303" pitchFamily="18" charset="77"/>
              </a:rPr>
              <a:t>HDF</a:t>
            </a:r>
          </a:p>
          <a:p>
            <a:pPr algn="ctr"/>
            <a:r>
              <a:rPr lang="fr-FR" sz="1600" dirty="0">
                <a:solidFill>
                  <a:schemeClr val="bg1">
                    <a:lumMod val="50000"/>
                  </a:schemeClr>
                </a:solidFill>
                <a:latin typeface="Goudy Old Style" panose="02020502050305020303" pitchFamily="18" charset="77"/>
              </a:rPr>
              <a:t>Centre Support de Réhabilitation PsychoSociale et de Remédiation Cognitive</a:t>
            </a:r>
          </a:p>
        </p:txBody>
      </p:sp>
      <p:pic>
        <p:nvPicPr>
          <p:cNvPr id="11" name="Picture 2" descr="Fitz-James">
            <a:extLst>
              <a:ext uri="{FF2B5EF4-FFF2-40B4-BE49-F238E27FC236}">
                <a16:creationId xmlns:a16="http://schemas.microsoft.com/office/drawing/2014/main" id="{92185305-3F63-9E44-C8FF-AFDB46D17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430" y="6554068"/>
            <a:ext cx="1205230" cy="23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F290F2F-FBBE-288B-4105-038D03F82E54}"/>
              </a:ext>
            </a:extLst>
          </p:cNvPr>
          <p:cNvSpPr/>
          <p:nvPr/>
        </p:nvSpPr>
        <p:spPr>
          <a:xfrm>
            <a:off x="1642996" y="3358915"/>
            <a:ext cx="8906005" cy="1602376"/>
          </a:xfrm>
          <a:prstGeom prst="roundRect">
            <a:avLst/>
          </a:prstGeom>
          <a:solidFill>
            <a:schemeClr val="bg1">
              <a:alpha val="85137"/>
            </a:schemeClr>
          </a:solidFill>
          <a:ln>
            <a:noFill/>
          </a:ln>
          <a:effectLst>
            <a:outerShdw blurRad="50800" dist="50800" dir="5400000" sx="102000" sy="102000" algn="ctr" rotWithShape="0">
              <a:srgbClr val="000000">
                <a:alpha val="8066"/>
              </a:srgbClr>
            </a:outerShdw>
            <a:softEdge rad="411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chemeClr val="tx1"/>
                </a:solidFill>
                <a:latin typeface="Goudy Old Style" panose="02020502050305020303" pitchFamily="18" charset="77"/>
              </a:rPr>
              <a:t>Présentation d’outils spécifiques à destination des participants</a:t>
            </a:r>
            <a:endParaRPr lang="fr-FR" sz="3200" dirty="0">
              <a:solidFill>
                <a:schemeClr val="tx1"/>
              </a:solidFill>
              <a:latin typeface="Goudy Old Style" panose="02020502050305020303" pitchFamily="18" charset="77"/>
            </a:endParaRPr>
          </a:p>
        </p:txBody>
      </p:sp>
      <p:sp>
        <p:nvSpPr>
          <p:cNvPr id="13" name="Sous-titre 2">
            <a:extLst>
              <a:ext uri="{FF2B5EF4-FFF2-40B4-BE49-F238E27FC236}">
                <a16:creationId xmlns:a16="http://schemas.microsoft.com/office/drawing/2014/main" id="{4E2547E5-DF5B-C93A-B78C-A62143186068}"/>
              </a:ext>
            </a:extLst>
          </p:cNvPr>
          <p:cNvSpPr txBox="1">
            <a:spLocks/>
          </p:cNvSpPr>
          <p:nvPr/>
        </p:nvSpPr>
        <p:spPr>
          <a:xfrm>
            <a:off x="1523999" y="5081481"/>
            <a:ext cx="9144000" cy="317238"/>
          </a:xfrm>
          <a:prstGeom prst="rect">
            <a:avLst/>
          </a:prstGeom>
        </p:spPr>
        <p:txBody>
          <a:bodyPr>
            <a:normAutofit/>
          </a:bodyPr>
          <a:lstStyle>
            <a:lvl1pPr marL="228606" indent="-228606" algn="l" defTabSz="914423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9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1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6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6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401" b="1" i="1" dirty="0">
                <a:latin typeface="Goudy Old Style" panose="02020502050305020303" pitchFamily="18" charset="77"/>
              </a:rPr>
              <a:t>1</a:t>
            </a:r>
            <a:r>
              <a:rPr lang="fr-FR" sz="1401" b="1" i="1" baseline="30000" dirty="0">
                <a:latin typeface="Goudy Old Style" panose="02020502050305020303" pitchFamily="18" charset="77"/>
              </a:rPr>
              <a:t>ère</a:t>
            </a:r>
            <a:r>
              <a:rPr lang="fr-FR" sz="1401" b="1" i="1" dirty="0">
                <a:latin typeface="Goudy Old Style" panose="02020502050305020303" pitchFamily="18" charset="77"/>
              </a:rPr>
              <a:t> Assemblée Générale du 12 décembre 2022 </a:t>
            </a:r>
          </a:p>
        </p:txBody>
      </p:sp>
    </p:spTree>
    <p:extLst>
      <p:ext uri="{BB962C8B-B14F-4D97-AF65-F5344CB8AC3E}">
        <p14:creationId xmlns:p14="http://schemas.microsoft.com/office/powerpoint/2010/main" val="105502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55414655-D12C-22DC-7448-63A884F1EA96}"/>
              </a:ext>
            </a:extLst>
          </p:cNvPr>
          <p:cNvGrpSpPr/>
          <p:nvPr/>
        </p:nvGrpSpPr>
        <p:grpSpPr>
          <a:xfrm>
            <a:off x="7699702" y="278707"/>
            <a:ext cx="4354176" cy="3997591"/>
            <a:chOff x="9106286" y="1459981"/>
            <a:chExt cx="2608221" cy="2452139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4EF04AEE-8452-D42E-1AA5-5C7E4E2B923B}"/>
                </a:ext>
              </a:extLst>
            </p:cNvPr>
            <p:cNvSpPr/>
            <p:nvPr/>
          </p:nvSpPr>
          <p:spPr>
            <a:xfrm>
              <a:off x="10111424" y="2371949"/>
              <a:ext cx="731411" cy="731411"/>
            </a:xfrm>
            <a:custGeom>
              <a:avLst/>
              <a:gdLst>
                <a:gd name="connsiteX0" fmla="*/ 0 w 731411"/>
                <a:gd name="connsiteY0" fmla="*/ 365706 h 731411"/>
                <a:gd name="connsiteX1" fmla="*/ 365706 w 731411"/>
                <a:gd name="connsiteY1" fmla="*/ 0 h 731411"/>
                <a:gd name="connsiteX2" fmla="*/ 731412 w 731411"/>
                <a:gd name="connsiteY2" fmla="*/ 365706 h 731411"/>
                <a:gd name="connsiteX3" fmla="*/ 365706 w 731411"/>
                <a:gd name="connsiteY3" fmla="*/ 731412 h 731411"/>
                <a:gd name="connsiteX4" fmla="*/ 0 w 731411"/>
                <a:gd name="connsiteY4" fmla="*/ 365706 h 7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411" h="731411">
                  <a:moveTo>
                    <a:pt x="0" y="365706"/>
                  </a:moveTo>
                  <a:cubicBezTo>
                    <a:pt x="0" y="163732"/>
                    <a:pt x="163732" y="0"/>
                    <a:pt x="365706" y="0"/>
                  </a:cubicBezTo>
                  <a:cubicBezTo>
                    <a:pt x="567680" y="0"/>
                    <a:pt x="731412" y="163732"/>
                    <a:pt x="731412" y="365706"/>
                  </a:cubicBezTo>
                  <a:cubicBezTo>
                    <a:pt x="731412" y="567680"/>
                    <a:pt x="567680" y="731412"/>
                    <a:pt x="365706" y="731412"/>
                  </a:cubicBezTo>
                  <a:cubicBezTo>
                    <a:pt x="163732" y="731412"/>
                    <a:pt x="0" y="567680"/>
                    <a:pt x="0" y="365706"/>
                  </a:cubicBez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463" tIns="113463" rIns="113463" bIns="113463" numCol="1" spcCol="1270" anchor="ctr" anchorCtr="0">
              <a:norm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kern="1200">
                  <a:latin typeface="Goudy Old Style" panose="02020502050305020303" pitchFamily="18" charset="77"/>
                </a:rPr>
                <a:t>La personne </a:t>
              </a:r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F7E28E2A-0D7D-810B-D237-007BA2699FD4}"/>
                </a:ext>
              </a:extLst>
            </p:cNvPr>
            <p:cNvSpPr/>
            <p:nvPr/>
          </p:nvSpPr>
          <p:spPr>
            <a:xfrm rot="26875777">
              <a:off x="10370069" y="2255785"/>
              <a:ext cx="181152" cy="51768"/>
            </a:xfrm>
            <a:custGeom>
              <a:avLst/>
              <a:gdLst>
                <a:gd name="connsiteX0" fmla="*/ 0 w 181152"/>
                <a:gd name="connsiteY0" fmla="*/ 25883 h 51767"/>
                <a:gd name="connsiteX1" fmla="*/ 181152 w 181152"/>
                <a:gd name="connsiteY1" fmla="*/ 25883 h 5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1152" h="51767">
                  <a:moveTo>
                    <a:pt x="181152" y="25884"/>
                  </a:moveTo>
                  <a:lnTo>
                    <a:pt x="0" y="25884"/>
                  </a:lnTo>
                </a:path>
              </a:pathLst>
            </a:custGeom>
            <a:grpFill/>
            <a:ln>
              <a:solidFill>
                <a:srgbClr val="0070C0"/>
              </a:solidFill>
            </a:ln>
            <a:scene3d>
              <a:camera prst="orthographicFront"/>
              <a:lightRig rig="flat" dir="t"/>
            </a:scene3d>
            <a:sp3d prstMaterial="matte"/>
          </p:spPr>
          <p:style>
            <a:lnRef idx="2">
              <a:schemeClr val="accent6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8747" tIns="21356" rIns="98747" bIns="21354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500" kern="1200">
                <a:latin typeface="Goudy Old Style" panose="02020502050305020303" pitchFamily="18" charset="77"/>
              </a:endParaRPr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3CBC685A-992B-309E-E2F6-124259F30A3C}"/>
                </a:ext>
              </a:extLst>
            </p:cNvPr>
            <p:cNvSpPr/>
            <p:nvPr/>
          </p:nvSpPr>
          <p:spPr>
            <a:xfrm>
              <a:off x="10078455" y="1459981"/>
              <a:ext cx="731411" cy="731411"/>
            </a:xfrm>
            <a:custGeom>
              <a:avLst/>
              <a:gdLst>
                <a:gd name="connsiteX0" fmla="*/ 0 w 731411"/>
                <a:gd name="connsiteY0" fmla="*/ 365706 h 731411"/>
                <a:gd name="connsiteX1" fmla="*/ 365706 w 731411"/>
                <a:gd name="connsiteY1" fmla="*/ 0 h 731411"/>
                <a:gd name="connsiteX2" fmla="*/ 731412 w 731411"/>
                <a:gd name="connsiteY2" fmla="*/ 365706 h 731411"/>
                <a:gd name="connsiteX3" fmla="*/ 365706 w 731411"/>
                <a:gd name="connsiteY3" fmla="*/ 731412 h 731411"/>
                <a:gd name="connsiteX4" fmla="*/ 0 w 731411"/>
                <a:gd name="connsiteY4" fmla="*/ 365706 h 7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411" h="731411">
                  <a:moveTo>
                    <a:pt x="0" y="365706"/>
                  </a:moveTo>
                  <a:cubicBezTo>
                    <a:pt x="0" y="163732"/>
                    <a:pt x="163732" y="0"/>
                    <a:pt x="365706" y="0"/>
                  </a:cubicBezTo>
                  <a:cubicBezTo>
                    <a:pt x="567680" y="0"/>
                    <a:pt x="731412" y="163732"/>
                    <a:pt x="731412" y="365706"/>
                  </a:cubicBezTo>
                  <a:cubicBezTo>
                    <a:pt x="731412" y="567680"/>
                    <a:pt x="567680" y="731412"/>
                    <a:pt x="365706" y="731412"/>
                  </a:cubicBezTo>
                  <a:cubicBezTo>
                    <a:pt x="163732" y="731412"/>
                    <a:pt x="0" y="567680"/>
                    <a:pt x="0" y="365706"/>
                  </a:cubicBez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0288" tIns="110288" rIns="110288" bIns="110288" numCol="1" spcCol="1270" anchor="ctr" anchorCtr="0">
              <a:norm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dirty="0">
                  <a:latin typeface="Goudy Old Style" panose="02020502050305020303" pitchFamily="18" charset="77"/>
                </a:rPr>
                <a:t>Q</a:t>
              </a:r>
              <a:r>
                <a:rPr lang="fr-FR" sz="1600" kern="1200" dirty="0">
                  <a:latin typeface="Goudy Old Style" panose="02020502050305020303" pitchFamily="18" charset="77"/>
                </a:rPr>
                <a:t>ualités </a:t>
              </a:r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43D402B7-88E4-049A-B6F7-05CB9DA9B53C}"/>
                </a:ext>
              </a:extLst>
            </p:cNvPr>
            <p:cNvSpPr/>
            <p:nvPr/>
          </p:nvSpPr>
          <p:spPr>
            <a:xfrm rot="20622678">
              <a:off x="10824609" y="2584416"/>
              <a:ext cx="176712" cy="51767"/>
            </a:xfrm>
            <a:custGeom>
              <a:avLst/>
              <a:gdLst>
                <a:gd name="connsiteX0" fmla="*/ 0 w 176712"/>
                <a:gd name="connsiteY0" fmla="*/ 25883 h 51767"/>
                <a:gd name="connsiteX1" fmla="*/ 176712 w 176712"/>
                <a:gd name="connsiteY1" fmla="*/ 25883 h 5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6712" h="51767">
                  <a:moveTo>
                    <a:pt x="0" y="25883"/>
                  </a:moveTo>
                  <a:lnTo>
                    <a:pt x="176712" y="25883"/>
                  </a:lnTo>
                </a:path>
              </a:pathLst>
            </a:custGeom>
            <a:grpFill/>
            <a:ln>
              <a:solidFill>
                <a:srgbClr val="0070C0"/>
              </a:solidFill>
            </a:ln>
            <a:scene3d>
              <a:camera prst="orthographicFront"/>
              <a:lightRig rig="flat" dir="t"/>
            </a:scene3d>
            <a:sp3d prstMaterial="matte"/>
          </p:spPr>
          <p:style>
            <a:lnRef idx="2">
              <a:schemeClr val="accent6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638" tIns="21466" rIns="96638" bIns="21465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500" kern="1200">
                <a:latin typeface="Goudy Old Style" panose="02020502050305020303" pitchFamily="18" charset="77"/>
              </a:endParaRPr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7C4EA2BA-FC6A-F5F7-E7FC-7C5DB4A91C7A}"/>
                </a:ext>
              </a:extLst>
            </p:cNvPr>
            <p:cNvSpPr/>
            <p:nvPr/>
          </p:nvSpPr>
          <p:spPr>
            <a:xfrm>
              <a:off x="10983096" y="2117240"/>
              <a:ext cx="731411" cy="731411"/>
            </a:xfrm>
            <a:custGeom>
              <a:avLst/>
              <a:gdLst>
                <a:gd name="connsiteX0" fmla="*/ 0 w 731411"/>
                <a:gd name="connsiteY0" fmla="*/ 365706 h 731411"/>
                <a:gd name="connsiteX1" fmla="*/ 365706 w 731411"/>
                <a:gd name="connsiteY1" fmla="*/ 0 h 731411"/>
                <a:gd name="connsiteX2" fmla="*/ 731412 w 731411"/>
                <a:gd name="connsiteY2" fmla="*/ 365706 h 731411"/>
                <a:gd name="connsiteX3" fmla="*/ 365706 w 731411"/>
                <a:gd name="connsiteY3" fmla="*/ 731412 h 731411"/>
                <a:gd name="connsiteX4" fmla="*/ 0 w 731411"/>
                <a:gd name="connsiteY4" fmla="*/ 365706 h 7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411" h="731411">
                  <a:moveTo>
                    <a:pt x="0" y="365706"/>
                  </a:moveTo>
                  <a:cubicBezTo>
                    <a:pt x="0" y="163732"/>
                    <a:pt x="163732" y="0"/>
                    <a:pt x="365706" y="0"/>
                  </a:cubicBezTo>
                  <a:cubicBezTo>
                    <a:pt x="567680" y="0"/>
                    <a:pt x="731412" y="163732"/>
                    <a:pt x="731412" y="365706"/>
                  </a:cubicBezTo>
                  <a:cubicBezTo>
                    <a:pt x="731412" y="567680"/>
                    <a:pt x="567680" y="731412"/>
                    <a:pt x="365706" y="731412"/>
                  </a:cubicBezTo>
                  <a:cubicBezTo>
                    <a:pt x="163732" y="731412"/>
                    <a:pt x="0" y="567680"/>
                    <a:pt x="0" y="365706"/>
                  </a:cubicBez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0288" tIns="110288" rIns="110288" bIns="110288" numCol="1" spcCol="1270" anchor="ctr" anchorCtr="0">
              <a:norm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dirty="0">
                  <a:latin typeface="Goudy Old Style" panose="02020502050305020303" pitchFamily="18" charset="77"/>
                </a:rPr>
                <a:t>V</a:t>
              </a:r>
              <a:r>
                <a:rPr lang="fr-FR" sz="1600" kern="1200" dirty="0">
                  <a:latin typeface="Goudy Old Style" panose="02020502050305020303" pitchFamily="18" charset="77"/>
                </a:rPr>
                <a:t>aleurs</a:t>
              </a:r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F898F625-CF39-74D3-9306-B0850659AD5C}"/>
                </a:ext>
              </a:extLst>
            </p:cNvPr>
            <p:cNvSpPr/>
            <p:nvPr/>
          </p:nvSpPr>
          <p:spPr>
            <a:xfrm rot="3417266">
              <a:off x="10623483" y="3116151"/>
              <a:ext cx="233423" cy="51767"/>
            </a:xfrm>
            <a:custGeom>
              <a:avLst/>
              <a:gdLst>
                <a:gd name="connsiteX0" fmla="*/ 0 w 233423"/>
                <a:gd name="connsiteY0" fmla="*/ 25883 h 51767"/>
                <a:gd name="connsiteX1" fmla="*/ 233423 w 233423"/>
                <a:gd name="connsiteY1" fmla="*/ 25883 h 5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3423" h="51767">
                  <a:moveTo>
                    <a:pt x="0" y="25883"/>
                  </a:moveTo>
                  <a:lnTo>
                    <a:pt x="233423" y="25883"/>
                  </a:lnTo>
                </a:path>
              </a:pathLst>
            </a:custGeom>
            <a:grpFill/>
            <a:ln>
              <a:solidFill>
                <a:srgbClr val="0070C0"/>
              </a:solidFill>
            </a:ln>
            <a:scene3d>
              <a:camera prst="orthographicFront"/>
              <a:lightRig rig="flat" dir="t"/>
            </a:scene3d>
            <a:sp3d prstMaterial="matte"/>
          </p:spPr>
          <p:style>
            <a:lnRef idx="2">
              <a:schemeClr val="accent6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3576" tIns="20047" rIns="123575" bIns="20048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500" kern="1200">
                <a:latin typeface="Goudy Old Style" panose="02020502050305020303" pitchFamily="18" charset="77"/>
              </a:endParaRPr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1610F352-0EAC-2998-6BFC-0B9AD03E8849}"/>
                </a:ext>
              </a:extLst>
            </p:cNvPr>
            <p:cNvSpPr/>
            <p:nvPr/>
          </p:nvSpPr>
          <p:spPr>
            <a:xfrm>
              <a:off x="10637554" y="3180709"/>
              <a:ext cx="731411" cy="731411"/>
            </a:xfrm>
            <a:custGeom>
              <a:avLst/>
              <a:gdLst>
                <a:gd name="connsiteX0" fmla="*/ 0 w 731411"/>
                <a:gd name="connsiteY0" fmla="*/ 365706 h 731411"/>
                <a:gd name="connsiteX1" fmla="*/ 365706 w 731411"/>
                <a:gd name="connsiteY1" fmla="*/ 0 h 731411"/>
                <a:gd name="connsiteX2" fmla="*/ 731412 w 731411"/>
                <a:gd name="connsiteY2" fmla="*/ 365706 h 731411"/>
                <a:gd name="connsiteX3" fmla="*/ 365706 w 731411"/>
                <a:gd name="connsiteY3" fmla="*/ 731412 h 731411"/>
                <a:gd name="connsiteX4" fmla="*/ 0 w 731411"/>
                <a:gd name="connsiteY4" fmla="*/ 365706 h 7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411" h="731411">
                  <a:moveTo>
                    <a:pt x="0" y="365706"/>
                  </a:moveTo>
                  <a:cubicBezTo>
                    <a:pt x="0" y="163732"/>
                    <a:pt x="163732" y="0"/>
                    <a:pt x="365706" y="0"/>
                  </a:cubicBezTo>
                  <a:cubicBezTo>
                    <a:pt x="567680" y="0"/>
                    <a:pt x="731412" y="163732"/>
                    <a:pt x="731412" y="365706"/>
                  </a:cubicBezTo>
                  <a:cubicBezTo>
                    <a:pt x="731412" y="567680"/>
                    <a:pt x="567680" y="731412"/>
                    <a:pt x="365706" y="731412"/>
                  </a:cubicBezTo>
                  <a:cubicBezTo>
                    <a:pt x="163732" y="731412"/>
                    <a:pt x="0" y="567680"/>
                    <a:pt x="0" y="365706"/>
                  </a:cubicBez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0288" tIns="110288" rIns="110288" bIns="110288" numCol="1" spcCol="1270" anchor="ctr" anchorCtr="0">
              <a:norm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300" dirty="0">
                  <a:latin typeface="Goudy Old Style" panose="02020502050305020303" pitchFamily="18" charset="77"/>
                </a:rPr>
                <a:t>C</a:t>
              </a:r>
              <a:r>
                <a:rPr lang="fr-FR" sz="1300" kern="1200" dirty="0">
                  <a:latin typeface="Goudy Old Style" panose="02020502050305020303" pitchFamily="18" charset="77"/>
                </a:rPr>
                <a:t>entres d’intérêts </a:t>
              </a:r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37D61217-CDAC-FC1D-EAED-FC693A83EFCB}"/>
                </a:ext>
              </a:extLst>
            </p:cNvPr>
            <p:cNvSpPr/>
            <p:nvPr/>
          </p:nvSpPr>
          <p:spPr>
            <a:xfrm rot="18372398">
              <a:off x="10045643" y="3116150"/>
              <a:ext cx="270904" cy="51768"/>
            </a:xfrm>
            <a:custGeom>
              <a:avLst/>
              <a:gdLst>
                <a:gd name="connsiteX0" fmla="*/ 0 w 270904"/>
                <a:gd name="connsiteY0" fmla="*/ 25883 h 51767"/>
                <a:gd name="connsiteX1" fmla="*/ 270904 w 270904"/>
                <a:gd name="connsiteY1" fmla="*/ 25883 h 5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0904" h="51767">
                  <a:moveTo>
                    <a:pt x="270904" y="25884"/>
                  </a:moveTo>
                  <a:lnTo>
                    <a:pt x="0" y="25884"/>
                  </a:lnTo>
                </a:path>
              </a:pathLst>
            </a:custGeom>
            <a:grpFill/>
            <a:ln>
              <a:solidFill>
                <a:srgbClr val="0070C0"/>
              </a:solidFill>
            </a:ln>
            <a:scene3d>
              <a:camera prst="orthographicFront"/>
              <a:lightRig rig="flat" dir="t"/>
            </a:scene3d>
            <a:sp3d prstMaterial="matte"/>
          </p:spPr>
          <p:style>
            <a:lnRef idx="2">
              <a:schemeClr val="accent6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1379" tIns="19112" rIns="141379" bIns="19110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500" kern="1200">
                <a:latin typeface="Goudy Old Style" panose="02020502050305020303" pitchFamily="18" charset="77"/>
              </a:endParaRPr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6C4AF3D9-8B35-0D20-DDB9-65A7B341FBE6}"/>
                </a:ext>
              </a:extLst>
            </p:cNvPr>
            <p:cNvSpPr/>
            <p:nvPr/>
          </p:nvSpPr>
          <p:spPr>
            <a:xfrm>
              <a:off x="9519357" y="3180709"/>
              <a:ext cx="731411" cy="731411"/>
            </a:xfrm>
            <a:custGeom>
              <a:avLst/>
              <a:gdLst>
                <a:gd name="connsiteX0" fmla="*/ 0 w 731411"/>
                <a:gd name="connsiteY0" fmla="*/ 365706 h 731411"/>
                <a:gd name="connsiteX1" fmla="*/ 365706 w 731411"/>
                <a:gd name="connsiteY1" fmla="*/ 0 h 731411"/>
                <a:gd name="connsiteX2" fmla="*/ 731412 w 731411"/>
                <a:gd name="connsiteY2" fmla="*/ 365706 h 731411"/>
                <a:gd name="connsiteX3" fmla="*/ 365706 w 731411"/>
                <a:gd name="connsiteY3" fmla="*/ 731412 h 731411"/>
                <a:gd name="connsiteX4" fmla="*/ 0 w 731411"/>
                <a:gd name="connsiteY4" fmla="*/ 365706 h 7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411" h="731411">
                  <a:moveTo>
                    <a:pt x="0" y="365706"/>
                  </a:moveTo>
                  <a:cubicBezTo>
                    <a:pt x="0" y="163732"/>
                    <a:pt x="163732" y="0"/>
                    <a:pt x="365706" y="0"/>
                  </a:cubicBezTo>
                  <a:cubicBezTo>
                    <a:pt x="567680" y="0"/>
                    <a:pt x="731412" y="163732"/>
                    <a:pt x="731412" y="365706"/>
                  </a:cubicBezTo>
                  <a:cubicBezTo>
                    <a:pt x="731412" y="567680"/>
                    <a:pt x="567680" y="731412"/>
                    <a:pt x="365706" y="731412"/>
                  </a:cubicBezTo>
                  <a:cubicBezTo>
                    <a:pt x="163732" y="731412"/>
                    <a:pt x="0" y="567680"/>
                    <a:pt x="0" y="365706"/>
                  </a:cubicBez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0288" tIns="110288" rIns="110288" bIns="110288" numCol="1" spcCol="1270" anchor="ctr" anchorCtr="0">
              <a:norm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300" dirty="0">
                  <a:latin typeface="Goudy Old Style" panose="02020502050305020303" pitchFamily="18" charset="77"/>
                </a:rPr>
                <a:t>P</a:t>
              </a:r>
              <a:r>
                <a:rPr lang="fr-FR" sz="1300" kern="1200" dirty="0">
                  <a:latin typeface="Goudy Old Style" panose="02020502050305020303" pitchFamily="18" charset="77"/>
                </a:rPr>
                <a:t>rojets/</a:t>
              </a:r>
            </a:p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300" kern="1200" dirty="0">
                  <a:latin typeface="Goudy Old Style" panose="02020502050305020303" pitchFamily="18" charset="77"/>
                </a:rPr>
                <a:t>objectifs </a:t>
              </a:r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72794F4A-F6AE-466B-36F2-CBEDEA6043F3}"/>
                </a:ext>
              </a:extLst>
            </p:cNvPr>
            <p:cNvSpPr/>
            <p:nvPr/>
          </p:nvSpPr>
          <p:spPr>
            <a:xfrm rot="22511882">
              <a:off x="9888235" y="2584415"/>
              <a:ext cx="240179" cy="51768"/>
            </a:xfrm>
            <a:custGeom>
              <a:avLst/>
              <a:gdLst>
                <a:gd name="connsiteX0" fmla="*/ 0 w 240178"/>
                <a:gd name="connsiteY0" fmla="*/ 25883 h 51767"/>
                <a:gd name="connsiteX1" fmla="*/ 240178 w 240178"/>
                <a:gd name="connsiteY1" fmla="*/ 25883 h 5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0178" h="51767">
                  <a:moveTo>
                    <a:pt x="240178" y="25884"/>
                  </a:moveTo>
                  <a:lnTo>
                    <a:pt x="0" y="25884"/>
                  </a:lnTo>
                </a:path>
              </a:pathLst>
            </a:custGeom>
            <a:grpFill/>
            <a:ln>
              <a:solidFill>
                <a:srgbClr val="0070C0"/>
              </a:solidFill>
            </a:ln>
            <a:scene3d>
              <a:camera prst="orthographicFront"/>
              <a:lightRig rig="flat" dir="t"/>
            </a:scene3d>
            <a:sp3d prstMaterial="matte"/>
          </p:spPr>
          <p:style>
            <a:lnRef idx="2">
              <a:schemeClr val="accent6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6785" tIns="19880" rIns="126785" bIns="19879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500" kern="1200">
                <a:latin typeface="Goudy Old Style" panose="02020502050305020303" pitchFamily="18" charset="77"/>
              </a:endParaRPr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E5DA8CE-3589-CA2C-267D-B6B93C7F86F6}"/>
                </a:ext>
              </a:extLst>
            </p:cNvPr>
            <p:cNvSpPr/>
            <p:nvPr/>
          </p:nvSpPr>
          <p:spPr>
            <a:xfrm>
              <a:off x="9106286" y="2117240"/>
              <a:ext cx="798941" cy="731411"/>
            </a:xfrm>
            <a:custGeom>
              <a:avLst/>
              <a:gdLst>
                <a:gd name="connsiteX0" fmla="*/ 0 w 731411"/>
                <a:gd name="connsiteY0" fmla="*/ 365706 h 731411"/>
                <a:gd name="connsiteX1" fmla="*/ 365706 w 731411"/>
                <a:gd name="connsiteY1" fmla="*/ 0 h 731411"/>
                <a:gd name="connsiteX2" fmla="*/ 731412 w 731411"/>
                <a:gd name="connsiteY2" fmla="*/ 365706 h 731411"/>
                <a:gd name="connsiteX3" fmla="*/ 365706 w 731411"/>
                <a:gd name="connsiteY3" fmla="*/ 731412 h 731411"/>
                <a:gd name="connsiteX4" fmla="*/ 0 w 731411"/>
                <a:gd name="connsiteY4" fmla="*/ 365706 h 7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411" h="731411">
                  <a:moveTo>
                    <a:pt x="0" y="365706"/>
                  </a:moveTo>
                  <a:cubicBezTo>
                    <a:pt x="0" y="163732"/>
                    <a:pt x="163732" y="0"/>
                    <a:pt x="365706" y="0"/>
                  </a:cubicBezTo>
                  <a:cubicBezTo>
                    <a:pt x="567680" y="0"/>
                    <a:pt x="731412" y="163732"/>
                    <a:pt x="731412" y="365706"/>
                  </a:cubicBezTo>
                  <a:cubicBezTo>
                    <a:pt x="731412" y="567680"/>
                    <a:pt x="567680" y="731412"/>
                    <a:pt x="365706" y="731412"/>
                  </a:cubicBezTo>
                  <a:cubicBezTo>
                    <a:pt x="163732" y="731412"/>
                    <a:pt x="0" y="567680"/>
                    <a:pt x="0" y="365706"/>
                  </a:cubicBez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0288" tIns="110288" rIns="110288" bIns="110288" numCol="1" spcCol="1270" anchor="ctr" anchorCtr="0">
              <a:norm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kern="1200" dirty="0">
                  <a:latin typeface="Goudy Old Style" panose="02020502050305020303" pitchFamily="18" charset="77"/>
                </a:rPr>
                <a:t>Compétences 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9E12758C-48C0-6E37-8783-C4C20AA4CB60}"/>
              </a:ext>
            </a:extLst>
          </p:cNvPr>
          <p:cNvSpPr/>
          <p:nvPr/>
        </p:nvSpPr>
        <p:spPr>
          <a:xfrm>
            <a:off x="0" y="0"/>
            <a:ext cx="1815308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98BB1D3A-26A6-7EDC-1BF6-5D630A86994B}"/>
              </a:ext>
            </a:extLst>
          </p:cNvPr>
          <p:cNvSpPr/>
          <p:nvPr/>
        </p:nvSpPr>
        <p:spPr>
          <a:xfrm>
            <a:off x="352302" y="278707"/>
            <a:ext cx="4654413" cy="923329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  <a:effectLst>
            <a:outerShdw blurRad="50800" dist="50800" dir="5400000" sx="103000" sy="103000" algn="ctr" rotWithShape="0">
              <a:srgbClr val="000000">
                <a:alpha val="13945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chemeClr val="tx1"/>
                </a:solidFill>
                <a:latin typeface="Goudy Old Style" panose="02020502050305020303" pitchFamily="18" charset="77"/>
              </a:rPr>
              <a:t>A qui ? Dans quel but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28E3BD-7F65-3E73-9CED-432893483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112" y="2127044"/>
            <a:ext cx="10978278" cy="4567205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2000" b="1" dirty="0">
                <a:latin typeface="Goudy Old Style" panose="02020502050305020303" pitchFamily="18" charset="77"/>
              </a:rPr>
              <a:t>La restitution est à destination de la personne malade.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2000" dirty="0">
                <a:latin typeface="Goudy Old Style" panose="02020502050305020303" pitchFamily="18" charset="77"/>
              </a:rPr>
              <a:t>Cet outil de restitution doit :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000" dirty="0">
                <a:latin typeface="Goudy Old Style" panose="02020502050305020303" pitchFamily="18" charset="77"/>
              </a:rPr>
              <a:t> Permettre une compréhension aisée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000" dirty="0">
                <a:latin typeface="Goudy Old Style" panose="02020502050305020303" pitchFamily="18" charset="77"/>
              </a:rPr>
              <a:t> Tenir compte des difficultés cognitives des personnes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fr-FR" sz="2000" dirty="0">
              <a:latin typeface="Goudy Old Style" panose="02020502050305020303" pitchFamily="18" charset="77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2000" b="1" dirty="0">
                <a:latin typeface="Goudy Old Style" panose="02020502050305020303" pitchFamily="18" charset="77"/>
              </a:rPr>
              <a:t>Dans le but de :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000" dirty="0">
                <a:latin typeface="Goudy Old Style" panose="02020502050305020303" pitchFamily="18" charset="77"/>
              </a:rPr>
              <a:t> Faire ressortir les ressources et les compétences (pas seulement les points faibles/difficultés de fonctionnement)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000" dirty="0">
                <a:latin typeface="Goudy Old Style" panose="02020502050305020303" pitchFamily="18" charset="77"/>
              </a:rPr>
              <a:t>Favoriser l’alliance thérapeutique/l’adhésion aux soins proposés (ETP, remédiation cognitive, TCC, etc.)</a:t>
            </a:r>
          </a:p>
        </p:txBody>
      </p:sp>
    </p:spTree>
    <p:extLst>
      <p:ext uri="{BB962C8B-B14F-4D97-AF65-F5344CB8AC3E}">
        <p14:creationId xmlns:p14="http://schemas.microsoft.com/office/powerpoint/2010/main" val="2870558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417B817-5935-86AC-065D-705EE4F64747}"/>
              </a:ext>
            </a:extLst>
          </p:cNvPr>
          <p:cNvSpPr/>
          <p:nvPr/>
        </p:nvSpPr>
        <p:spPr>
          <a:xfrm>
            <a:off x="0" y="0"/>
            <a:ext cx="1815308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78EAFFE-2B2F-9E47-02EC-D185AB9AD584}"/>
              </a:ext>
            </a:extLst>
          </p:cNvPr>
          <p:cNvSpPr/>
          <p:nvPr/>
        </p:nvSpPr>
        <p:spPr>
          <a:xfrm>
            <a:off x="352302" y="278707"/>
            <a:ext cx="4654413" cy="923329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  <a:effectLst>
            <a:outerShdw blurRad="50800" dist="50800" dir="5400000" sx="103000" sy="103000" algn="ctr" rotWithShape="0">
              <a:srgbClr val="000000">
                <a:alpha val="13945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chemeClr val="tx1"/>
                </a:solidFill>
                <a:latin typeface="Goudy Old Style" panose="02020502050305020303" pitchFamily="18" charset="77"/>
              </a:rPr>
              <a:t>A quel moment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28E3BD-7F65-3E73-9CED-432893483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5308" y="1963641"/>
            <a:ext cx="10020134" cy="335158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fr-FR" sz="2000" dirty="0">
                <a:latin typeface="Goudy Old Style" panose="02020502050305020303" pitchFamily="18" charset="77"/>
              </a:rPr>
              <a:t>L’outil de restitution est </a:t>
            </a:r>
            <a:r>
              <a:rPr lang="fr-FR" sz="2000" b="1" dirty="0">
                <a:latin typeface="Goudy Old Style" panose="02020502050305020303" pitchFamily="18" charset="77"/>
              </a:rPr>
              <a:t>à remettre le plus tôt possible</a:t>
            </a:r>
            <a:r>
              <a:rPr lang="fr-FR" sz="2000" dirty="0">
                <a:latin typeface="Goudy Old Style" panose="02020502050305020303" pitchFamily="18" charset="77"/>
              </a:rPr>
              <a:t>, c’est-à-dire dès la synthèse afin de :</a:t>
            </a:r>
          </a:p>
          <a:p>
            <a:pPr algn="just">
              <a:lnSpc>
                <a:spcPct val="160000"/>
              </a:lnSpc>
              <a:buFont typeface="Wingdings" pitchFamily="2" charset="2"/>
              <a:buChar char="§"/>
            </a:pPr>
            <a:r>
              <a:rPr lang="fr-FR" sz="2000" dirty="0">
                <a:latin typeface="Goudy Old Style" panose="02020502050305020303" pitchFamily="18" charset="77"/>
              </a:rPr>
              <a:t>Permettre la compréhension et favoriser la discussion</a:t>
            </a:r>
          </a:p>
          <a:p>
            <a:pPr algn="just">
              <a:lnSpc>
                <a:spcPct val="160000"/>
              </a:lnSpc>
              <a:buFont typeface="Wingdings" pitchFamily="2" charset="2"/>
              <a:buChar char="§"/>
            </a:pPr>
            <a:r>
              <a:rPr lang="fr-FR" sz="2000" dirty="0">
                <a:latin typeface="Goudy Old Style" panose="02020502050305020303" pitchFamily="18" charset="77"/>
              </a:rPr>
              <a:t>Faciliter l’appropriation du bilan </a:t>
            </a:r>
          </a:p>
          <a:p>
            <a:pPr algn="just">
              <a:lnSpc>
                <a:spcPct val="160000"/>
              </a:lnSpc>
              <a:buFont typeface="Wingdings" pitchFamily="2" charset="2"/>
              <a:buChar char="§"/>
            </a:pPr>
            <a:r>
              <a:rPr lang="fr-FR" sz="2000" dirty="0">
                <a:latin typeface="Goudy Old Style" panose="02020502050305020303" pitchFamily="18" charset="77"/>
              </a:rPr>
              <a:t>Faire des liens avec les  soins proposés (ETP, remédiation cognitive, TCC, etc.)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D57586A-2A5C-4A26-5BB4-931E374E8C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5503" r="899" b="54378"/>
          <a:stretch/>
        </p:blipFill>
        <p:spPr>
          <a:xfrm>
            <a:off x="1815308" y="4616544"/>
            <a:ext cx="2743199" cy="224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89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F34F26-7FEB-6E59-212B-54AAB5191CE7}"/>
              </a:ext>
            </a:extLst>
          </p:cNvPr>
          <p:cNvSpPr/>
          <p:nvPr/>
        </p:nvSpPr>
        <p:spPr>
          <a:xfrm>
            <a:off x="0" y="0"/>
            <a:ext cx="1815308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B2BD762-02FF-1ABD-0427-35A526F131A2}"/>
              </a:ext>
            </a:extLst>
          </p:cNvPr>
          <p:cNvSpPr/>
          <p:nvPr/>
        </p:nvSpPr>
        <p:spPr>
          <a:xfrm>
            <a:off x="352302" y="278707"/>
            <a:ext cx="4654413" cy="923329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  <a:effectLst>
            <a:outerShdw blurRad="50800" dist="50800" dir="5400000" sx="103000" sy="103000" algn="ctr" rotWithShape="0">
              <a:srgbClr val="000000">
                <a:alpha val="13945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chemeClr val="tx1"/>
                </a:solidFill>
                <a:latin typeface="Goudy Old Style" panose="02020502050305020303" pitchFamily="18" charset="77"/>
              </a:rPr>
              <a:t>Sous quelle forme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28E3BD-7F65-3E73-9CED-432893483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243" y="2585787"/>
            <a:ext cx="10058400" cy="2243003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000" dirty="0">
                <a:latin typeface="Goudy Old Style" panose="02020502050305020303" pitchFamily="18" charset="77"/>
              </a:rPr>
              <a:t> Le support qui a été privilégié est un support visuel.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000" dirty="0">
                <a:latin typeface="Goudy Old Style" panose="02020502050305020303" pitchFamily="18" charset="77"/>
              </a:rPr>
              <a:t> Les mesures chiffrées (graphiques…) ont été écartées.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000" dirty="0">
                <a:latin typeface="Goudy Old Style" panose="02020502050305020303" pitchFamily="18" charset="77"/>
              </a:rPr>
              <a:t> Les informations restituées seront qualitatives.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000" dirty="0">
                <a:latin typeface="Goudy Old Style" panose="02020502050305020303" pitchFamily="18" charset="77"/>
              </a:rPr>
              <a:t> Le choix du support évolue avec la réflexion.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fr-FR" sz="2000" dirty="0">
              <a:latin typeface="Goudy Old Style" panose="02020502050305020303" pitchFamily="18" charset="77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fr-FR" sz="2000" dirty="0">
              <a:latin typeface="Goudy Old Style" panose="02020502050305020303" pitchFamily="18" charset="77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09FD667-FDC5-A020-2BBA-1C6DE521F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5819" y="3429000"/>
            <a:ext cx="3495499" cy="3429000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2" name="Espace réservé du contenu 3">
            <a:extLst>
              <a:ext uri="{FF2B5EF4-FFF2-40B4-BE49-F238E27FC236}">
                <a16:creationId xmlns:a16="http://schemas.microsoft.com/office/drawing/2014/main" id="{0FC765C0-93CD-9119-2EBE-56BE1E510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993" y="256097"/>
            <a:ext cx="3767705" cy="266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9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20EAF9C-123F-44D9-81A2-109F100DF7E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500901" y="337297"/>
            <a:ext cx="8695268" cy="6183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C0F88F5-8A2E-1332-3CB1-F7A9F6D01760}"/>
              </a:ext>
            </a:extLst>
          </p:cNvPr>
          <p:cNvSpPr/>
          <p:nvPr/>
        </p:nvSpPr>
        <p:spPr>
          <a:xfrm>
            <a:off x="0" y="0"/>
            <a:ext cx="1815308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8967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B25C3C-44DC-AB6F-CB7D-EC15B52510BC}"/>
              </a:ext>
            </a:extLst>
          </p:cNvPr>
          <p:cNvSpPr/>
          <p:nvPr/>
        </p:nvSpPr>
        <p:spPr>
          <a:xfrm>
            <a:off x="0" y="0"/>
            <a:ext cx="1815308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4572D21-673B-2AE5-4397-913CD91CF666}"/>
              </a:ext>
            </a:extLst>
          </p:cNvPr>
          <p:cNvSpPr/>
          <p:nvPr/>
        </p:nvSpPr>
        <p:spPr>
          <a:xfrm>
            <a:off x="352302" y="278707"/>
            <a:ext cx="4654413" cy="923329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  <a:effectLst>
            <a:outerShdw blurRad="50800" dist="50800" dir="5400000" sx="103000" sy="103000" algn="ctr" rotWithShape="0">
              <a:srgbClr val="000000">
                <a:alpha val="13945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chemeClr val="tx1"/>
                </a:solidFill>
                <a:latin typeface="Goudy Old Style" panose="02020502050305020303" pitchFamily="18" charset="77"/>
              </a:rPr>
              <a:t>Flyers d’informations</a:t>
            </a:r>
          </a:p>
        </p:txBody>
      </p:sp>
      <p:pic>
        <p:nvPicPr>
          <p:cNvPr id="2" name="Graphique 1" descr="Badge 3 avec un remplissage uni">
            <a:extLst>
              <a:ext uri="{FF2B5EF4-FFF2-40B4-BE49-F238E27FC236}">
                <a16:creationId xmlns:a16="http://schemas.microsoft.com/office/drawing/2014/main" id="{7EA4BCFC-6A6D-4681-2EC9-8767E41D5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3634" y="87187"/>
            <a:ext cx="726377" cy="72637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CC27629-9AD2-8E84-8D40-2B2E5FA69392}"/>
              </a:ext>
            </a:extLst>
          </p:cNvPr>
          <p:cNvSpPr txBox="1"/>
          <p:nvPr/>
        </p:nvSpPr>
        <p:spPr>
          <a:xfrm>
            <a:off x="446802" y="2140891"/>
            <a:ext cx="6010338" cy="327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000" dirty="0">
                <a:latin typeface="Goudy Old Style" panose="02020502050305020303" pitchFamily="18" charset="77"/>
              </a:rPr>
              <a:t>Évolution et amélioration des supports proposés lors de la </a:t>
            </a:r>
            <a:r>
              <a:rPr lang="fr-FR" sz="2000" b="1" dirty="0">
                <a:latin typeface="Goudy Old Style" panose="02020502050305020303" pitchFamily="18" charset="77"/>
              </a:rPr>
              <a:t>synthèse de restitution </a:t>
            </a:r>
            <a:r>
              <a:rPr lang="fr-FR" sz="2000" dirty="0">
                <a:latin typeface="Goudy Old Style" panose="02020502050305020303" pitchFamily="18" charset="77"/>
              </a:rPr>
              <a:t>notamment lors de la </a:t>
            </a:r>
            <a:r>
              <a:rPr lang="fr-FR" sz="2000" b="1" dirty="0">
                <a:latin typeface="Goudy Old Style" panose="02020502050305020303" pitchFamily="18" charset="77"/>
              </a:rPr>
              <a:t>proposition de programme personnalisé. </a:t>
            </a:r>
          </a:p>
          <a:p>
            <a:pPr algn="just">
              <a:lnSpc>
                <a:spcPct val="150000"/>
              </a:lnSpc>
            </a:pPr>
            <a:endParaRPr lang="fr-FR" sz="2000" b="1" dirty="0">
              <a:latin typeface="Goudy Old Style" panose="02020502050305020303" pitchFamily="18" charset="77"/>
            </a:endParaRPr>
          </a:p>
          <a:p>
            <a:pPr algn="just">
              <a:lnSpc>
                <a:spcPct val="150000"/>
              </a:lnSpc>
            </a:pPr>
            <a:r>
              <a:rPr lang="fr-FR" sz="2000" b="1" dirty="0">
                <a:latin typeface="Goudy Old Style" panose="02020502050305020303" pitchFamily="18" charset="77"/>
              </a:rPr>
              <a:t>Supports papiers présentant les différents programmes </a:t>
            </a:r>
            <a:r>
              <a:rPr lang="fr-FR" sz="2000" dirty="0">
                <a:latin typeface="Goudy Old Style" panose="02020502050305020303" pitchFamily="18" charset="77"/>
              </a:rPr>
              <a:t>(remédiation cognitive, thérapies, éducation thérapeutique du patient, entretien MSP, …)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9533646-D20E-B894-A8D7-CC5ABD128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0883" y="2404659"/>
            <a:ext cx="1964315" cy="4152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768F67E-A3D7-7176-AB32-7B02510F4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8342" y="702041"/>
            <a:ext cx="2569765" cy="5453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Graphique 11" descr="Flèche : pivoter à droite avec un remplissage uni">
            <a:extLst>
              <a:ext uri="{FF2B5EF4-FFF2-40B4-BE49-F238E27FC236}">
                <a16:creationId xmlns:a16="http://schemas.microsoft.com/office/drawing/2014/main" id="{97E70E81-CD36-E5C0-E8FE-C34CB2B078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62548" y="967153"/>
            <a:ext cx="1243889" cy="117373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317D3EE-015E-EEEA-A356-B756DCA4C1E6}"/>
              </a:ext>
            </a:extLst>
          </p:cNvPr>
          <p:cNvSpPr txBox="1"/>
          <p:nvPr/>
        </p:nvSpPr>
        <p:spPr>
          <a:xfrm>
            <a:off x="10540904" y="1843787"/>
            <a:ext cx="1448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latin typeface="Goudy Old Style" panose="02020502050305020303" pitchFamily="18" charset="77"/>
              </a:rPr>
              <a:t>*Fiche recto-verso</a:t>
            </a:r>
          </a:p>
        </p:txBody>
      </p:sp>
    </p:spTree>
    <p:extLst>
      <p:ext uri="{BB962C8B-B14F-4D97-AF65-F5344CB8AC3E}">
        <p14:creationId xmlns:p14="http://schemas.microsoft.com/office/powerpoint/2010/main" val="4025672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BD386D-0A3C-A73F-7E02-6FBBE316B339}"/>
              </a:ext>
            </a:extLst>
          </p:cNvPr>
          <p:cNvSpPr/>
          <p:nvPr/>
        </p:nvSpPr>
        <p:spPr>
          <a:xfrm>
            <a:off x="1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" name="Image 1" descr="Une image contenant ciel, plane, extérieur, avion&#10;&#10;Description générée automatiquement">
            <a:extLst>
              <a:ext uri="{FF2B5EF4-FFF2-40B4-BE49-F238E27FC236}">
                <a16:creationId xmlns:a16="http://schemas.microsoft.com/office/drawing/2014/main" id="{9AC74712-297D-2B27-2C71-84904F3C5E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5758" r="6855"/>
          <a:stretch/>
        </p:blipFill>
        <p:spPr>
          <a:xfrm>
            <a:off x="4691805" y="0"/>
            <a:ext cx="11986020" cy="6857990"/>
          </a:xfrm>
          <a:custGeom>
            <a:avLst/>
            <a:gdLst/>
            <a:ahLst/>
            <a:cxnLst/>
            <a:rect l="l" t="t" r="r" b="b"/>
            <a:pathLst>
              <a:path w="11986020" h="6858000">
                <a:moveTo>
                  <a:pt x="530902" y="3322416"/>
                </a:moveTo>
                <a:cubicBezTo>
                  <a:pt x="557490" y="3324013"/>
                  <a:pt x="584315" y="3328297"/>
                  <a:pt x="611046" y="3335460"/>
                </a:cubicBezTo>
                <a:cubicBezTo>
                  <a:pt x="824897" y="3392761"/>
                  <a:pt x="951804" y="3612571"/>
                  <a:pt x="894503" y="3826422"/>
                </a:cubicBezTo>
                <a:cubicBezTo>
                  <a:pt x="837202" y="4040274"/>
                  <a:pt x="617392" y="4167182"/>
                  <a:pt x="403541" y="4109881"/>
                </a:cubicBezTo>
                <a:cubicBezTo>
                  <a:pt x="189690" y="4052579"/>
                  <a:pt x="62782" y="3832768"/>
                  <a:pt x="120083" y="3618917"/>
                </a:cubicBezTo>
                <a:cubicBezTo>
                  <a:pt x="170221" y="3431798"/>
                  <a:pt x="344782" y="3311244"/>
                  <a:pt x="530902" y="3322416"/>
                </a:cubicBezTo>
                <a:close/>
                <a:moveTo>
                  <a:pt x="1391559" y="1925584"/>
                </a:moveTo>
                <a:cubicBezTo>
                  <a:pt x="1436942" y="1928308"/>
                  <a:pt x="1482727" y="1935621"/>
                  <a:pt x="1528353" y="1947846"/>
                </a:cubicBezTo>
                <a:cubicBezTo>
                  <a:pt x="1893364" y="2045650"/>
                  <a:pt x="2109977" y="2420837"/>
                  <a:pt x="2012173" y="2785847"/>
                </a:cubicBezTo>
                <a:cubicBezTo>
                  <a:pt x="1914369" y="3150857"/>
                  <a:pt x="1539183" y="3367471"/>
                  <a:pt x="1174173" y="3269667"/>
                </a:cubicBezTo>
                <a:cubicBezTo>
                  <a:pt x="809163" y="3171862"/>
                  <a:pt x="592548" y="2796676"/>
                  <a:pt x="690352" y="2431666"/>
                </a:cubicBezTo>
                <a:cubicBezTo>
                  <a:pt x="775931" y="2112283"/>
                  <a:pt x="1073881" y="1906514"/>
                  <a:pt x="1391559" y="1925584"/>
                </a:cubicBezTo>
                <a:close/>
                <a:moveTo>
                  <a:pt x="2206528" y="0"/>
                </a:moveTo>
                <a:lnTo>
                  <a:pt x="11986020" y="0"/>
                </a:lnTo>
                <a:lnTo>
                  <a:pt x="11986020" y="6858000"/>
                </a:lnTo>
                <a:lnTo>
                  <a:pt x="151376" y="6858000"/>
                </a:lnTo>
                <a:lnTo>
                  <a:pt x="86817" y="6665489"/>
                </a:lnTo>
                <a:cubicBezTo>
                  <a:pt x="-144285" y="5835902"/>
                  <a:pt x="53711" y="4858120"/>
                  <a:pt x="1074148" y="4210833"/>
                </a:cubicBezTo>
                <a:cubicBezTo>
                  <a:pt x="1452236" y="3970934"/>
                  <a:pt x="1807671" y="3694142"/>
                  <a:pt x="2163452" y="3420870"/>
                </a:cubicBezTo>
                <a:cubicBezTo>
                  <a:pt x="2499873" y="3162313"/>
                  <a:pt x="2607470" y="2788715"/>
                  <a:pt x="2485522" y="2378659"/>
                </a:cubicBezTo>
                <a:cubicBezTo>
                  <a:pt x="2350715" y="1927911"/>
                  <a:pt x="2171827" y="1485899"/>
                  <a:pt x="2085365" y="1026482"/>
                </a:cubicBezTo>
                <a:cubicBezTo>
                  <a:pt x="2017886" y="668078"/>
                  <a:pt x="2043512" y="336833"/>
                  <a:pt x="2176751" y="54992"/>
                </a:cubicBezTo>
                <a:close/>
              </a:path>
            </a:pathLst>
          </a:cu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21A05EB-5561-E52A-7FEB-2C0767163C63}"/>
              </a:ext>
            </a:extLst>
          </p:cNvPr>
          <p:cNvSpPr/>
          <p:nvPr/>
        </p:nvSpPr>
        <p:spPr>
          <a:xfrm>
            <a:off x="-394854" y="278708"/>
            <a:ext cx="5401570" cy="531784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  <a:effectLst>
            <a:outerShdw blurRad="50800" dist="50800" dir="5400000" sx="103000" sy="103000" algn="ctr" rotWithShape="0">
              <a:srgbClr val="000000">
                <a:alpha val="13945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chemeClr val="tx1"/>
                </a:solidFill>
                <a:latin typeface="Goudy Old Style" panose="02020502050305020303" pitchFamily="18" charset="77"/>
              </a:rPr>
              <a:t>Remerciements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54FD1D7-21B1-6A46-E4DE-D3D68FA911F0}"/>
              </a:ext>
            </a:extLst>
          </p:cNvPr>
          <p:cNvSpPr txBox="1"/>
          <p:nvPr/>
        </p:nvSpPr>
        <p:spPr>
          <a:xfrm>
            <a:off x="0" y="2454183"/>
            <a:ext cx="48510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Goudy Old Style" panose="02020502050305020303" pitchFamily="18" charset="77"/>
                <a:hlinkClick r:id="rId4"/>
              </a:rPr>
              <a:t>secretariatcrisalid@chi-clermont.fr</a:t>
            </a:r>
            <a:endParaRPr lang="fr-FR" sz="2000" dirty="0">
              <a:latin typeface="Goudy Old Style" panose="02020502050305020303" pitchFamily="18" charset="77"/>
            </a:endParaRPr>
          </a:p>
          <a:p>
            <a:endParaRPr lang="fr-FR" sz="2000" dirty="0">
              <a:latin typeface="Goudy Old Style" panose="02020502050305020303" pitchFamily="18" charset="77"/>
            </a:endParaRPr>
          </a:p>
          <a:p>
            <a:endParaRPr lang="fr-FR" sz="2000" dirty="0">
              <a:latin typeface="Goudy Old Style" panose="02020502050305020303" pitchFamily="18" charset="77"/>
            </a:endParaRPr>
          </a:p>
          <a:p>
            <a:endParaRPr lang="fr-FR" sz="2000" dirty="0">
              <a:latin typeface="Goudy Old Style" panose="02020502050305020303" pitchFamily="18" charset="77"/>
            </a:endParaRPr>
          </a:p>
          <a:p>
            <a:endParaRPr lang="fr-FR" sz="2000" dirty="0">
              <a:latin typeface="Goudy Old Style" panose="02020502050305020303" pitchFamily="18" charset="77"/>
            </a:endParaRPr>
          </a:p>
          <a:p>
            <a:endParaRPr lang="fr-FR" sz="2000" dirty="0">
              <a:latin typeface="Goudy Old Style" panose="02020502050305020303" pitchFamily="18" charset="77"/>
            </a:endParaRPr>
          </a:p>
          <a:p>
            <a:pPr algn="ctr"/>
            <a:r>
              <a:rPr lang="fr-FR" sz="2000" dirty="0">
                <a:latin typeface="Goudy Old Style" panose="02020502050305020303" pitchFamily="18" charset="77"/>
              </a:rPr>
              <a:t>Site internet : </a:t>
            </a:r>
            <a:r>
              <a:rPr lang="fr-FR" sz="2000" dirty="0" err="1">
                <a:latin typeface="Goudy Old Style" panose="02020502050305020303" pitchFamily="18" charset="77"/>
              </a:rPr>
              <a:t>www.reseaurehab-hdf.fr</a:t>
            </a:r>
            <a:endParaRPr lang="fr-FR" sz="2000" dirty="0">
              <a:latin typeface="Goudy Old Style" panose="02020502050305020303" pitchFamily="18" charset="77"/>
            </a:endParaRPr>
          </a:p>
          <a:p>
            <a:endParaRPr lang="fr-FR" sz="2000" dirty="0">
              <a:latin typeface="Goudy Old Style" panose="02020502050305020303" pitchFamily="18" charset="77"/>
            </a:endParaRPr>
          </a:p>
        </p:txBody>
      </p:sp>
      <p:pic>
        <p:nvPicPr>
          <p:cNvPr id="14" name="Graphique 13" descr="Internet avec un remplissage uni">
            <a:extLst>
              <a:ext uri="{FF2B5EF4-FFF2-40B4-BE49-F238E27FC236}">
                <a16:creationId xmlns:a16="http://schemas.microsoft.com/office/drawing/2014/main" id="{C749BFF7-89AF-B65C-CB2B-9BC22F8382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72173" y="3685059"/>
            <a:ext cx="706665" cy="706665"/>
          </a:xfrm>
          <a:prstGeom prst="rect">
            <a:avLst/>
          </a:prstGeom>
        </p:spPr>
      </p:pic>
      <p:pic>
        <p:nvPicPr>
          <p:cNvPr id="16" name="Graphique 15" descr="Adresse de courrier avec un remplissage uni">
            <a:extLst>
              <a:ext uri="{FF2B5EF4-FFF2-40B4-BE49-F238E27FC236}">
                <a16:creationId xmlns:a16="http://schemas.microsoft.com/office/drawing/2014/main" id="{139823E8-4645-E028-0B62-5D0454533D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45452" y="1839692"/>
            <a:ext cx="560103" cy="56010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71F9E59-A8D3-62C0-0867-614682E2AAC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098" t="14725" r="10408" b="16621"/>
          <a:stretch/>
        </p:blipFill>
        <p:spPr>
          <a:xfrm>
            <a:off x="1522278" y="4681080"/>
            <a:ext cx="1806453" cy="2067701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D82F39A1-56F5-7D7C-D308-8A9E0CAAC74F}"/>
              </a:ext>
            </a:extLst>
          </p:cNvPr>
          <p:cNvSpPr/>
          <p:nvPr/>
        </p:nvSpPr>
        <p:spPr>
          <a:xfrm>
            <a:off x="-394854" y="3428995"/>
            <a:ext cx="4851013" cy="3429005"/>
          </a:xfrm>
          <a:prstGeom prst="roundRect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415A109-E13A-C1F7-41B2-697D83CD7C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33" y="430156"/>
            <a:ext cx="1291520" cy="109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03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772803-D201-FD6C-628E-D0166A94C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4188" y="589726"/>
            <a:ext cx="4597811" cy="748008"/>
          </a:xfrm>
        </p:spPr>
        <p:txBody>
          <a:bodyPr>
            <a:normAutofit/>
          </a:bodyPr>
          <a:lstStyle/>
          <a:p>
            <a:r>
              <a:rPr lang="fr-BE" sz="4000" dirty="0">
                <a:solidFill>
                  <a:srgbClr val="002060"/>
                </a:solidFill>
                <a:latin typeface="American Typewriter" panose="02090604020004020304" pitchFamily="18" charset="77"/>
              </a:rPr>
              <a:t>Sommaire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1E7D2CA-BBDB-8854-FDEF-AD63B41F66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4" r="12312" b="-1"/>
          <a:stretch/>
        </p:blipFill>
        <p:spPr>
          <a:xfrm>
            <a:off x="1" y="13992"/>
            <a:ext cx="7743929" cy="6857990"/>
          </a:xfrm>
          <a:custGeom>
            <a:avLst/>
            <a:gdLst/>
            <a:ahLst/>
            <a:cxnLst/>
            <a:rect l="l" t="t" r="r" b="b"/>
            <a:pathLst>
              <a:path w="7743949" h="6858000">
                <a:moveTo>
                  <a:pt x="956085" y="2071857"/>
                </a:moveTo>
                <a:cubicBezTo>
                  <a:pt x="956085" y="2071857"/>
                  <a:pt x="956085" y="2071857"/>
                  <a:pt x="4999548" y="2071857"/>
                </a:cubicBezTo>
                <a:cubicBezTo>
                  <a:pt x="5252811" y="2071857"/>
                  <a:pt x="5497339" y="2211072"/>
                  <a:pt x="5619604" y="2437296"/>
                </a:cubicBezTo>
                <a:cubicBezTo>
                  <a:pt x="5619604" y="2437296"/>
                  <a:pt x="5619604" y="2437296"/>
                  <a:pt x="7645701" y="5926372"/>
                </a:cubicBezTo>
                <a:cubicBezTo>
                  <a:pt x="7776699" y="6143896"/>
                  <a:pt x="7776699" y="6422327"/>
                  <a:pt x="7645701" y="6639850"/>
                </a:cubicBezTo>
                <a:cubicBezTo>
                  <a:pt x="7645701" y="6639850"/>
                  <a:pt x="7645701" y="6639850"/>
                  <a:pt x="7538856" y="6823844"/>
                </a:cubicBezTo>
                <a:lnTo>
                  <a:pt x="7519022" y="6858000"/>
                </a:lnTo>
                <a:lnTo>
                  <a:pt x="0" y="6858000"/>
                </a:lnTo>
                <a:lnTo>
                  <a:pt x="0" y="3003362"/>
                </a:lnTo>
                <a:lnTo>
                  <a:pt x="144017" y="2754282"/>
                </a:lnTo>
                <a:cubicBezTo>
                  <a:pt x="203181" y="2651956"/>
                  <a:pt x="264254" y="2546330"/>
                  <a:pt x="327296" y="2437296"/>
                </a:cubicBezTo>
                <a:cubicBezTo>
                  <a:pt x="458294" y="2211072"/>
                  <a:pt x="694090" y="2071857"/>
                  <a:pt x="956085" y="2071857"/>
                </a:cubicBezTo>
                <a:close/>
                <a:moveTo>
                  <a:pt x="6281397" y="1163923"/>
                </a:moveTo>
                <a:cubicBezTo>
                  <a:pt x="6281397" y="1163923"/>
                  <a:pt x="6281397" y="1163923"/>
                  <a:pt x="7148441" y="1163923"/>
                </a:cubicBezTo>
                <a:cubicBezTo>
                  <a:pt x="7202749" y="1163923"/>
                  <a:pt x="7255183" y="1193775"/>
                  <a:pt x="7281401" y="1242285"/>
                </a:cubicBezTo>
                <a:cubicBezTo>
                  <a:pt x="7281401" y="1242285"/>
                  <a:pt x="7281401" y="1242285"/>
                  <a:pt x="7715859" y="1990451"/>
                </a:cubicBezTo>
                <a:cubicBezTo>
                  <a:pt x="7743949" y="2037095"/>
                  <a:pt x="7743949" y="2096799"/>
                  <a:pt x="7715859" y="2143443"/>
                </a:cubicBezTo>
                <a:cubicBezTo>
                  <a:pt x="7715859" y="2143443"/>
                  <a:pt x="7715859" y="2143443"/>
                  <a:pt x="7281401" y="2891610"/>
                </a:cubicBezTo>
                <a:cubicBezTo>
                  <a:pt x="7255183" y="2940119"/>
                  <a:pt x="7202749" y="2969971"/>
                  <a:pt x="7148441" y="2969971"/>
                </a:cubicBezTo>
                <a:cubicBezTo>
                  <a:pt x="7148441" y="2969971"/>
                  <a:pt x="7148441" y="2969971"/>
                  <a:pt x="6281397" y="2969971"/>
                </a:cubicBezTo>
                <a:cubicBezTo>
                  <a:pt x="6225217" y="2969971"/>
                  <a:pt x="6174655" y="2940119"/>
                  <a:pt x="6146565" y="2891610"/>
                </a:cubicBezTo>
                <a:cubicBezTo>
                  <a:pt x="6146565" y="2891610"/>
                  <a:pt x="6146565" y="2891610"/>
                  <a:pt x="5713979" y="2143443"/>
                </a:cubicBezTo>
                <a:cubicBezTo>
                  <a:pt x="5685889" y="2096799"/>
                  <a:pt x="5685889" y="2037095"/>
                  <a:pt x="5713979" y="1990451"/>
                </a:cubicBezTo>
                <a:cubicBezTo>
                  <a:pt x="5713979" y="1990451"/>
                  <a:pt x="5713979" y="1990451"/>
                  <a:pt x="6146565" y="1242285"/>
                </a:cubicBezTo>
                <a:cubicBezTo>
                  <a:pt x="6174655" y="1193775"/>
                  <a:pt x="6225217" y="1163923"/>
                  <a:pt x="6281397" y="1163923"/>
                </a:cubicBezTo>
                <a:close/>
                <a:moveTo>
                  <a:pt x="0" y="0"/>
                </a:moveTo>
                <a:lnTo>
                  <a:pt x="6600525" y="0"/>
                </a:lnTo>
                <a:lnTo>
                  <a:pt x="6486618" y="196155"/>
                </a:lnTo>
                <a:cubicBezTo>
                  <a:pt x="6261242" y="584267"/>
                  <a:pt x="5994130" y="1044253"/>
                  <a:pt x="5677553" y="1589421"/>
                </a:cubicBezTo>
                <a:cubicBezTo>
                  <a:pt x="5555288" y="1815646"/>
                  <a:pt x="5310759" y="1954861"/>
                  <a:pt x="5057496" y="1954861"/>
                </a:cubicBezTo>
                <a:cubicBezTo>
                  <a:pt x="5057496" y="1954861"/>
                  <a:pt x="5057496" y="1954861"/>
                  <a:pt x="1014033" y="1954861"/>
                </a:cubicBezTo>
                <a:cubicBezTo>
                  <a:pt x="752038" y="1954861"/>
                  <a:pt x="516243" y="1815646"/>
                  <a:pt x="385244" y="1589421"/>
                </a:cubicBezTo>
                <a:cubicBezTo>
                  <a:pt x="385244" y="1589421"/>
                  <a:pt x="385244" y="1589421"/>
                  <a:pt x="69234" y="1042874"/>
                </a:cubicBezTo>
                <a:lnTo>
                  <a:pt x="0" y="923133"/>
                </a:lnTo>
                <a:close/>
              </a:path>
            </a:pathLst>
          </a:custGeom>
          <a:effectLst>
            <a:outerShdw blurRad="50800" dist="50800" dir="5400000" sx="105000" sy="105000" algn="ctr" rotWithShape="0">
              <a:srgbClr val="000000">
                <a:alpha val="6992"/>
              </a:srgbClr>
            </a:outerShdw>
          </a:effectLst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284995-862A-F3FD-A4C8-9EB01C99A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385" y="2389592"/>
            <a:ext cx="10955230" cy="406694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60000"/>
              </a:lnSpc>
              <a:buNone/>
            </a:pPr>
            <a:r>
              <a:rPr lang="fr-BE" sz="2400" b="1" dirty="0">
                <a:latin typeface="Goudy Old Style" panose="02020502050305020303" pitchFamily="18" charset="77"/>
              </a:rPr>
              <a:t>Livret d’accueil des participants </a:t>
            </a:r>
            <a:endParaRPr lang="fr-BE" sz="1600" b="1" i="1" dirty="0">
              <a:latin typeface="Goudy Old Style" panose="02020502050305020303" pitchFamily="18" charset="77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fr-BE" sz="1600" i="1" dirty="0">
                <a:latin typeface="Goudy Old Style" panose="02020502050305020303" pitchFamily="18" charset="77"/>
              </a:rPr>
              <a:t>Marine PANZANI, Médiatrice Santé Paire (MSP)</a:t>
            </a:r>
            <a:endParaRPr lang="fr-BE" sz="2400" dirty="0">
              <a:latin typeface="Goudy Old Style" panose="02020502050305020303" pitchFamily="18" charset="77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fr-BE" sz="2400" b="1" dirty="0">
                <a:latin typeface="Goudy Old Style" panose="02020502050305020303" pitchFamily="18" charset="77"/>
              </a:rPr>
              <a:t>Création d’un outil de restitution du bilan fonctionnel </a:t>
            </a:r>
            <a:endParaRPr lang="fr-BE" sz="1600" b="1" i="1" dirty="0">
              <a:latin typeface="Goudy Old Style" panose="02020502050305020303" pitchFamily="18" charset="77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fr-BE" sz="1600" i="1" dirty="0">
                <a:latin typeface="Goudy Old Style" panose="02020502050305020303" pitchFamily="18" charset="77"/>
              </a:rPr>
              <a:t>Corinne GAUTIER &amp; Élisabeth MARTIN, Infirmières</a:t>
            </a:r>
          </a:p>
          <a:p>
            <a:pPr lvl="1" algn="just">
              <a:buFont typeface="Wingdings" pitchFamily="2" charset="2"/>
              <a:buChar char="§"/>
            </a:pPr>
            <a:endParaRPr lang="fr-BE" sz="1400" dirty="0">
              <a:latin typeface="Goudy Old Style" panose="02020502050305020303" pitchFamily="18" charset="77"/>
            </a:endParaRPr>
          </a:p>
          <a:p>
            <a:pPr marL="457212" lvl="1" indent="0" algn="ctr">
              <a:buNone/>
            </a:pPr>
            <a:r>
              <a:rPr lang="fr-BE" b="1" dirty="0">
                <a:latin typeface="Goudy Old Style" panose="02020502050305020303" pitchFamily="18" charset="77"/>
              </a:rPr>
              <a:t>Création de flyers d’informations pour la proposition de programme personnalisé</a:t>
            </a:r>
          </a:p>
          <a:p>
            <a:pPr marL="457212" lvl="1" indent="0" algn="ctr">
              <a:buNone/>
            </a:pPr>
            <a:r>
              <a:rPr lang="fr-BE" sz="1600" i="1" dirty="0">
                <a:latin typeface="Goudy Old Style" panose="02020502050305020303" pitchFamily="18" charset="77"/>
              </a:rPr>
              <a:t>Marion FERON, Psychologue spécialisée en Neuropsychologie</a:t>
            </a:r>
          </a:p>
        </p:txBody>
      </p:sp>
      <p:pic>
        <p:nvPicPr>
          <p:cNvPr id="4" name="Graphique 3" descr="Badge 1 avec un remplissage uni">
            <a:extLst>
              <a:ext uri="{FF2B5EF4-FFF2-40B4-BE49-F238E27FC236}">
                <a16:creationId xmlns:a16="http://schemas.microsoft.com/office/drawing/2014/main" id="{454AE5DC-C624-D310-F8E1-1556EC5F5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93555" y="2610567"/>
            <a:ext cx="356819" cy="356819"/>
          </a:xfrm>
          <a:prstGeom prst="rect">
            <a:avLst/>
          </a:prstGeom>
        </p:spPr>
      </p:pic>
      <p:pic>
        <p:nvPicPr>
          <p:cNvPr id="5" name="Graphique 4" descr="Badge avec un remplissage uni">
            <a:extLst>
              <a:ext uri="{FF2B5EF4-FFF2-40B4-BE49-F238E27FC236}">
                <a16:creationId xmlns:a16="http://schemas.microsoft.com/office/drawing/2014/main" id="{A3AD7BFF-BA4C-9F27-78B5-81272FEF00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69109" y="3812238"/>
            <a:ext cx="356819" cy="356819"/>
          </a:xfrm>
          <a:prstGeom prst="rect">
            <a:avLst/>
          </a:prstGeom>
        </p:spPr>
      </p:pic>
      <p:pic>
        <p:nvPicPr>
          <p:cNvPr id="6" name="Graphique 5" descr="Badge 3 avec un remplissage uni">
            <a:extLst>
              <a:ext uri="{FF2B5EF4-FFF2-40B4-BE49-F238E27FC236}">
                <a16:creationId xmlns:a16="http://schemas.microsoft.com/office/drawing/2014/main" id="{B75FC60E-810E-6DF0-E2F3-8011FA5FAD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7799" y="5041288"/>
            <a:ext cx="356819" cy="35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39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7CCE386-70EB-B8D8-4BA9-F0399DD9D5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 rot="10800000">
            <a:off x="389744" y="1767026"/>
            <a:ext cx="11062733" cy="3685470"/>
          </a:xfrm>
          <a:prstGeom prst="rect">
            <a:avLst/>
          </a:prstGeom>
          <a:effectLst>
            <a:softEdge rad="224584"/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88A304A-379C-8FED-F764-A0F997EB3C9C}"/>
              </a:ext>
            </a:extLst>
          </p:cNvPr>
          <p:cNvSpPr txBox="1"/>
          <p:nvPr/>
        </p:nvSpPr>
        <p:spPr>
          <a:xfrm>
            <a:off x="23240" y="8741"/>
            <a:ext cx="3766287" cy="674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b="1" u="sng" dirty="0">
                <a:solidFill>
                  <a:srgbClr val="002060"/>
                </a:solidFill>
                <a:latin typeface="American Typewriter" panose="02090604020004020304" pitchFamily="18" charset="77"/>
              </a:rPr>
              <a:t>Parcours CRISALID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CE267B1-22E7-38C7-EC7A-4E89DACE96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34873" y1="27496" x2="40127" y2="85561"/>
                        <a14:backgroundMark x1="17291" y1="14716" x2="29127" y2="82212"/>
                        <a14:backgroundMark x1="18600" y1="21935" x2="24873" y2="23441"/>
                        <a14:backgroundMark x1="24873" y1="23441" x2="50491" y2="19447"/>
                        <a14:backgroundMark x1="38000" y1="41935" x2="48127" y2="21659"/>
                        <a14:backgroundMark x1="48127" y1="21659" x2="60527" y2="14654"/>
                        <a14:backgroundMark x1="60527" y1="14654" x2="67164" y2="16344"/>
                        <a14:backgroundMark x1="67164" y1="16344" x2="71182" y2="22488"/>
                        <a14:backgroundMark x1="71182" y1="22488" x2="73182" y2="40215"/>
                        <a14:backgroundMark x1="73182" y1="40215" x2="72855" y2="73610"/>
                        <a14:backgroundMark x1="74655" y1="83902" x2="80182" y2="54009"/>
                        <a14:backgroundMark x1="80182" y1="54009" x2="80909" y2="34439"/>
                        <a14:backgroundMark x1="80909" y1="34439" x2="78873" y2="25776"/>
                        <a14:backgroundMark x1="78873" y1="25776" x2="78436" y2="25561"/>
                        <a14:backgroundMark x1="68909" y1="39724" x2="62164" y2="27773"/>
                        <a14:backgroundMark x1="46709" y1="83625" x2="44582" y2="23902"/>
                        <a14:backgroundMark x1="47364" y1="65008" x2="47200" y2="70568"/>
                        <a14:backgroundMark x1="63818" y1="80000" x2="63145" y2="70015"/>
                        <a14:backgroundMark x1="56582" y1="72780" x2="57891" y2="82488"/>
                        <a14:backgroundMark x1="64145" y1="79171" x2="65618" y2="86390"/>
                        <a14:backgroundMark x1="65618" y1="86390" x2="65618" y2="86390"/>
                        <a14:backgroundMark x1="57891" y1="74992" x2="58382" y2="74163"/>
                        <a14:backgroundMark x1="63473" y1="70015" x2="64145" y2="69155"/>
                        <a14:backgroundMark x1="53782" y1="37788" x2="53782" y2="37788"/>
                        <a14:backgroundMark x1="53945" y1="37512" x2="53945" y2="37512"/>
                        <a14:backgroundMark x1="54436" y1="36098" x2="53945" y2="38341"/>
                      </a14:backgroundRemoval>
                    </a14:imgEffect>
                  </a14:imgLayer>
                </a14:imgProps>
              </a:ext>
            </a:extLst>
          </a:blip>
          <a:srcRect l="46548" t="20387" r="27971" b="8055"/>
          <a:stretch/>
        </p:blipFill>
        <p:spPr>
          <a:xfrm flipH="1">
            <a:off x="-79089" y="2265296"/>
            <a:ext cx="1023810" cy="163438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35664"/>
              </a:srgbClr>
            </a:outerShdw>
          </a:effectLst>
        </p:spPr>
      </p:pic>
      <p:pic>
        <p:nvPicPr>
          <p:cNvPr id="11" name="Graphique 10" descr="Badge 1 avec un remplissage uni">
            <a:extLst>
              <a:ext uri="{FF2B5EF4-FFF2-40B4-BE49-F238E27FC236}">
                <a16:creationId xmlns:a16="http://schemas.microsoft.com/office/drawing/2014/main" id="{0C215D51-B564-334B-5C0D-DA9EE87701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82502" y="3575042"/>
            <a:ext cx="649281" cy="64928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4E7189A-37D5-940E-976F-3491D0FE355D}"/>
              </a:ext>
            </a:extLst>
          </p:cNvPr>
          <p:cNvCxnSpPr>
            <a:cxnSpLocks/>
          </p:cNvCxnSpPr>
          <p:nvPr/>
        </p:nvCxnSpPr>
        <p:spPr>
          <a:xfrm>
            <a:off x="2007142" y="4224322"/>
            <a:ext cx="7891" cy="1115928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CC421E4F-6F0A-A795-715E-8D8583FCFED2}"/>
              </a:ext>
            </a:extLst>
          </p:cNvPr>
          <p:cNvSpPr txBox="1"/>
          <p:nvPr/>
        </p:nvSpPr>
        <p:spPr>
          <a:xfrm>
            <a:off x="735430" y="5347442"/>
            <a:ext cx="2570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Goudy Old Style" panose="02020502050305020303" pitchFamily="18" charset="77"/>
              </a:rPr>
              <a:t>Demandez un courrier à votre médecin </a:t>
            </a:r>
            <a:r>
              <a:rPr lang="fr-FR" dirty="0">
                <a:latin typeface="Goudy Old Style" panose="02020502050305020303" pitchFamily="18" charset="77"/>
              </a:rPr>
              <a:t>(psychiatre ou généraliste)</a:t>
            </a:r>
            <a:endParaRPr lang="fr-FR" sz="1600" dirty="0">
              <a:latin typeface="Goudy Old Style" panose="02020502050305020303" pitchFamily="18" charset="77"/>
            </a:endParaRPr>
          </a:p>
        </p:txBody>
      </p:sp>
      <p:pic>
        <p:nvPicPr>
          <p:cNvPr id="16" name="Graphique 15" descr="Badge avec un remplissage uni">
            <a:extLst>
              <a:ext uri="{FF2B5EF4-FFF2-40B4-BE49-F238E27FC236}">
                <a16:creationId xmlns:a16="http://schemas.microsoft.com/office/drawing/2014/main" id="{E1B90533-DDCB-8B2F-32E2-84C19AC2C5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56189" y="3609761"/>
            <a:ext cx="649281" cy="64928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F036D36C-C30D-8CF9-24BD-7B242FBBE34E}"/>
              </a:ext>
            </a:extLst>
          </p:cNvPr>
          <p:cNvCxnSpPr>
            <a:cxnSpLocks/>
          </p:cNvCxnSpPr>
          <p:nvPr/>
        </p:nvCxnSpPr>
        <p:spPr>
          <a:xfrm>
            <a:off x="3780828" y="1749974"/>
            <a:ext cx="5315" cy="1932242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Graphique 21" descr="Badge 3 avec un remplissage uni">
            <a:extLst>
              <a:ext uri="{FF2B5EF4-FFF2-40B4-BE49-F238E27FC236}">
                <a16:creationId xmlns:a16="http://schemas.microsoft.com/office/drawing/2014/main" id="{8170906E-DFF1-7FBF-E045-03BA63A97E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50239" y="2642238"/>
            <a:ext cx="649275" cy="64927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31000"/>
              </a:srgbClr>
            </a:outerShdw>
          </a:effec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8F077883-1D93-5E39-6C31-6BBAC24E9304}"/>
              </a:ext>
            </a:extLst>
          </p:cNvPr>
          <p:cNvSpPr txBox="1"/>
          <p:nvPr/>
        </p:nvSpPr>
        <p:spPr>
          <a:xfrm>
            <a:off x="2495680" y="1214508"/>
            <a:ext cx="2570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Goudy Old Style" panose="02020502050305020303" pitchFamily="18" charset="77"/>
              </a:rPr>
              <a:t>Entretien motivationnel </a:t>
            </a:r>
            <a:r>
              <a:rPr lang="fr-FR" sz="1600" dirty="0">
                <a:latin typeface="Goudy Old Style" panose="02020502050305020303" pitchFamily="18" charset="77"/>
              </a:rPr>
              <a:t>(1</a:t>
            </a:r>
            <a:r>
              <a:rPr lang="fr-FR" sz="1600" baseline="30000" dirty="0">
                <a:latin typeface="Goudy Old Style" panose="02020502050305020303" pitchFamily="18" charset="77"/>
              </a:rPr>
              <a:t>er</a:t>
            </a:r>
            <a:r>
              <a:rPr lang="fr-FR" sz="1600" dirty="0">
                <a:latin typeface="Goudy Old Style" panose="02020502050305020303" pitchFamily="18" charset="77"/>
              </a:rPr>
              <a:t> RDV avec l’équipe)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6C648846-FF78-DFA0-193E-560D0954084D}"/>
              </a:ext>
            </a:extLst>
          </p:cNvPr>
          <p:cNvCxnSpPr>
            <a:cxnSpLocks/>
          </p:cNvCxnSpPr>
          <p:nvPr/>
        </p:nvCxnSpPr>
        <p:spPr>
          <a:xfrm flipH="1">
            <a:off x="5769565" y="3247134"/>
            <a:ext cx="1" cy="2180576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661D7359-FD8C-039A-A828-3E88414FF47D}"/>
              </a:ext>
            </a:extLst>
          </p:cNvPr>
          <p:cNvSpPr txBox="1"/>
          <p:nvPr/>
        </p:nvSpPr>
        <p:spPr>
          <a:xfrm>
            <a:off x="4677258" y="5454120"/>
            <a:ext cx="2184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Goudy Old Style" panose="02020502050305020303" pitchFamily="18" charset="77"/>
              </a:rPr>
              <a:t>Analyse de la demande </a:t>
            </a:r>
          </a:p>
          <a:p>
            <a:pPr algn="ctr"/>
            <a:r>
              <a:rPr lang="fr-FR" sz="1600" dirty="0">
                <a:latin typeface="Goudy Old Style" panose="02020502050305020303" pitchFamily="18" charset="77"/>
              </a:rPr>
              <a:t>(relevant du service ou réorientation)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B4A933A8-0D6E-5B0F-E5C1-076F423C0688}"/>
              </a:ext>
            </a:extLst>
          </p:cNvPr>
          <p:cNvSpPr txBox="1"/>
          <p:nvPr/>
        </p:nvSpPr>
        <p:spPr>
          <a:xfrm>
            <a:off x="6172589" y="867436"/>
            <a:ext cx="3156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Goudy Old Style" panose="02020502050305020303" pitchFamily="18" charset="77"/>
              </a:rPr>
              <a:t>Si CRISALID </a:t>
            </a:r>
          </a:p>
          <a:p>
            <a:pPr algn="ctr"/>
            <a:r>
              <a:rPr lang="fr-FR" sz="1600" dirty="0">
                <a:latin typeface="Goudy Old Style" panose="02020502050305020303" pitchFamily="18" charset="77"/>
              </a:rPr>
              <a:t>Évaluations cliniques, Neuropsychologiques, fonctionnelles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0C22658-FFF9-25BF-D2A0-E4CDA4052A44}"/>
              </a:ext>
            </a:extLst>
          </p:cNvPr>
          <p:cNvSpPr/>
          <p:nvPr/>
        </p:nvSpPr>
        <p:spPr>
          <a:xfrm>
            <a:off x="1152377" y="2299442"/>
            <a:ext cx="1743304" cy="13103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E661183-3A86-E6B5-5C93-90D3DB4C0ABB}"/>
              </a:ext>
            </a:extLst>
          </p:cNvPr>
          <p:cNvSpPr txBox="1"/>
          <p:nvPr/>
        </p:nvSpPr>
        <p:spPr>
          <a:xfrm>
            <a:off x="1152377" y="2329835"/>
            <a:ext cx="17637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Goudy Old Style" panose="02020502050305020303" pitchFamily="18" charset="77"/>
              </a:rPr>
              <a:t>Dossier de préadmission </a:t>
            </a:r>
            <a:r>
              <a:rPr lang="fr-FR" sz="1600" dirty="0">
                <a:latin typeface="Goudy Old Style" panose="02020502050305020303" pitchFamily="18" charset="77"/>
              </a:rPr>
              <a:t>envoyé puis réception du dossier</a:t>
            </a:r>
          </a:p>
        </p:txBody>
      </p:sp>
      <p:pic>
        <p:nvPicPr>
          <p:cNvPr id="31" name="Graphique 30" descr="Combiné avec un remplissage uni">
            <a:extLst>
              <a:ext uri="{FF2B5EF4-FFF2-40B4-BE49-F238E27FC236}">
                <a16:creationId xmlns:a16="http://schemas.microsoft.com/office/drawing/2014/main" id="{CE39D87A-C3A1-C733-A5AC-9A591F439C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543069" y="2372674"/>
            <a:ext cx="215089" cy="215089"/>
          </a:xfrm>
          <a:prstGeom prst="rect">
            <a:avLst/>
          </a:prstGeom>
        </p:spPr>
      </p:pic>
      <p:pic>
        <p:nvPicPr>
          <p:cNvPr id="36" name="Graphique 35" descr="Badge 4 avec un remplissage uni">
            <a:extLst>
              <a:ext uri="{FF2B5EF4-FFF2-40B4-BE49-F238E27FC236}">
                <a16:creationId xmlns:a16="http://schemas.microsoft.com/office/drawing/2014/main" id="{9E3DF563-9292-3C5D-72B8-BAF33875BF8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28350" y="3493282"/>
            <a:ext cx="649274" cy="64927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9085"/>
              </a:srgbClr>
            </a:outerShdw>
          </a:effectLst>
        </p:spPr>
      </p:pic>
      <p:pic>
        <p:nvPicPr>
          <p:cNvPr id="38" name="Graphique 37" descr="Badge 5 avec un remplissage uni">
            <a:extLst>
              <a:ext uri="{FF2B5EF4-FFF2-40B4-BE49-F238E27FC236}">
                <a16:creationId xmlns:a16="http://schemas.microsoft.com/office/drawing/2014/main" id="{47C4554C-596F-CFE1-2FFD-B2D7AD443A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165964" y="2731086"/>
            <a:ext cx="649275" cy="64927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30000"/>
              </a:srgbClr>
            </a:outerShdw>
          </a:effectLst>
        </p:spPr>
      </p:pic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FC2F26D8-88B0-F11A-ACA3-0E2CED184166}"/>
              </a:ext>
            </a:extLst>
          </p:cNvPr>
          <p:cNvCxnSpPr>
            <a:cxnSpLocks/>
          </p:cNvCxnSpPr>
          <p:nvPr/>
        </p:nvCxnSpPr>
        <p:spPr>
          <a:xfrm>
            <a:off x="7750907" y="1764965"/>
            <a:ext cx="0" cy="1765077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8435A746-9CE4-71BB-7D91-00BCF19A532E}"/>
              </a:ext>
            </a:extLst>
          </p:cNvPr>
          <p:cNvCxnSpPr>
            <a:cxnSpLocks/>
          </p:cNvCxnSpPr>
          <p:nvPr/>
        </p:nvCxnSpPr>
        <p:spPr>
          <a:xfrm>
            <a:off x="9494507" y="3306206"/>
            <a:ext cx="0" cy="2146291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ZoneTexte 44">
            <a:extLst>
              <a:ext uri="{FF2B5EF4-FFF2-40B4-BE49-F238E27FC236}">
                <a16:creationId xmlns:a16="http://schemas.microsoft.com/office/drawing/2014/main" id="{609354D0-BCBD-A162-B0F5-5A3C219F2B15}"/>
              </a:ext>
            </a:extLst>
          </p:cNvPr>
          <p:cNvSpPr txBox="1"/>
          <p:nvPr/>
        </p:nvSpPr>
        <p:spPr>
          <a:xfrm>
            <a:off x="7630334" y="5452497"/>
            <a:ext cx="436981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Goudy Old Style" panose="02020502050305020303" pitchFamily="18" charset="77"/>
              </a:rPr>
              <a:t>Synthèse de restitution </a:t>
            </a:r>
            <a:r>
              <a:rPr lang="fr-FR" sz="1400" i="1" dirty="0">
                <a:latin typeface="Goudy Old Style" panose="02020502050305020303" pitchFamily="18" charset="77"/>
              </a:rPr>
              <a:t>(Bilan éducatif et cognitif partagé)</a:t>
            </a:r>
          </a:p>
          <a:p>
            <a:pPr algn="ctr"/>
            <a:r>
              <a:rPr lang="fr-FR" sz="1600" b="1" dirty="0">
                <a:latin typeface="Goudy Old Style" panose="02020502050305020303" pitchFamily="18" charset="77"/>
              </a:rPr>
              <a:t>Proposition d’un plan d’accompagnement et de soin individualisé </a:t>
            </a:r>
            <a:r>
              <a:rPr lang="fr-FR" sz="1400" i="1" dirty="0">
                <a:latin typeface="Goudy Old Style" panose="02020502050305020303" pitchFamily="18" charset="77"/>
              </a:rPr>
              <a:t>(présentiel / distanciel)</a:t>
            </a:r>
          </a:p>
          <a:p>
            <a:pPr algn="ctr"/>
            <a:r>
              <a:rPr lang="fr-FR" sz="1400" i="1" dirty="0">
                <a:latin typeface="Goudy Old Style" panose="02020502050305020303" pitchFamily="18" charset="77"/>
              </a:rPr>
              <a:t>Thérapie structurée, Remédiation cognitive, ETP, …</a:t>
            </a:r>
            <a:endParaRPr lang="fr-FR" sz="1600" i="1" dirty="0">
              <a:latin typeface="Goudy Old Style" panose="02020502050305020303" pitchFamily="18" charset="77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722935E-FCBB-3DCF-3864-1A29EE383F8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6864" l="10000" r="92455">
                        <a14:foregroundMark x1="89750" y1="83136" x2="51205" y2="75387"/>
                        <a14:foregroundMark x1="52455" y1="84182" x2="62432" y2="86364"/>
                        <a14:foregroundMark x1="62432" y1="86364" x2="71341" y2="84818"/>
                        <a14:foregroundMark x1="71341" y1="84818" x2="78568" y2="85591"/>
                        <a14:foregroundMark x1="78568" y1="85591" x2="85864" y2="88955"/>
                        <a14:foregroundMark x1="85864" y1="88955" x2="90432" y2="86182"/>
                        <a14:foregroundMark x1="64000" y1="49364" x2="64477" y2="53091"/>
                        <a14:foregroundMark x1="82182" y1="94273" x2="85523" y2="95000"/>
                        <a14:foregroundMark x1="59000" y1="95000" x2="62023" y2="92591"/>
                        <a14:foregroundMark x1="62023" y1="92591" x2="60750" y2="96682"/>
                        <a14:foregroundMark x1="92477" y1="84045" x2="92386" y2="85909"/>
                        <a14:foregroundMark x1="71159" y1="41955" x2="71159" y2="46227"/>
                        <a14:foregroundMark x1="62432" y1="44000" x2="63068" y2="44909"/>
                        <a14:foregroundMark x1="62341" y1="59409" x2="61318" y2="57909"/>
                        <a14:foregroundMark x1="61682" y1="48818" x2="61682" y2="51045"/>
                        <a14:foregroundMark x1="69023" y1="53091" x2="69023" y2="53091"/>
                        <a14:foregroundMark x1="67614" y1="51045" x2="67614" y2="51045"/>
                        <a14:foregroundMark x1="61773" y1="96318" x2="61773" y2="96318"/>
                        <a14:foregroundMark x1="62159" y1="96136" x2="62159" y2="96136"/>
                        <a14:foregroundMark x1="62341" y1="95955" x2="62341" y2="95955"/>
                        <a14:foregroundMark x1="83295" y1="96864" x2="83295" y2="96864"/>
                        <a14:backgroundMark x1="16682" y1="73500" x2="41886" y2="47091"/>
                        <a14:backgroundMark x1="41886" y1="47091" x2="53341" y2="31727"/>
                        <a14:backgroundMark x1="22727" y1="85364" x2="39545" y2="65955"/>
                        <a14:backgroundMark x1="39545" y1="65955" x2="39795" y2="65500"/>
                        <a14:backgroundMark x1="39886" y1="81091" x2="50841" y2="67909"/>
                        <a14:backgroundMark x1="39795" y1="72545" x2="49614" y2="75364"/>
                        <a14:backgroundMark x1="49614" y1="75364" x2="50545" y2="74773"/>
                        <a14:backgroundMark x1="76818" y1="39364" x2="75409" y2="52000"/>
                        <a14:backgroundMark x1="75409" y1="52000" x2="78318" y2="58864"/>
                        <a14:backgroundMark x1="78318" y1="58864" x2="81250" y2="48409"/>
                        <a14:backgroundMark x1="81250" y1="48409" x2="80432" y2="44000"/>
                        <a14:backgroundMark x1="75977" y1="95364" x2="66409" y2="93364"/>
                        <a14:backgroundMark x1="70591" y1="97409" x2="55182" y2="99455"/>
                        <a14:backgroundMark x1="66977" y1="39182" x2="66886" y2="48818"/>
                        <a14:backgroundMark x1="51023" y1="74409" x2="50636" y2="75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66" t="34134" r="5424"/>
          <a:stretch/>
        </p:blipFill>
        <p:spPr>
          <a:xfrm>
            <a:off x="9935794" y="2238235"/>
            <a:ext cx="2357806" cy="169876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5098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3956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76626D9-8339-FECE-D7FF-97E13D509208}"/>
              </a:ext>
            </a:extLst>
          </p:cNvPr>
          <p:cNvSpPr/>
          <p:nvPr/>
        </p:nvSpPr>
        <p:spPr>
          <a:xfrm>
            <a:off x="0" y="0"/>
            <a:ext cx="1815308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DEB6A7D-59FF-3E04-B480-77F5CB70B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02" y="4940710"/>
            <a:ext cx="978015" cy="1417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FE4F9F3-DEF8-4BB2-3C36-FE51F17B6A85}"/>
              </a:ext>
            </a:extLst>
          </p:cNvPr>
          <p:cNvSpPr txBox="1"/>
          <p:nvPr/>
        </p:nvSpPr>
        <p:spPr>
          <a:xfrm>
            <a:off x="203200" y="6358467"/>
            <a:ext cx="3098800" cy="421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dirty="0">
                <a:solidFill>
                  <a:srgbClr val="002060"/>
                </a:solidFill>
                <a:latin typeface="Goudy Old Style" panose="02020502050305020303" pitchFamily="18" charset="77"/>
              </a:rPr>
              <a:t>* Livret d’Accueil Professionnel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D8289EB1-8B0E-3759-AEAF-39FF780997C2}"/>
              </a:ext>
            </a:extLst>
          </p:cNvPr>
          <p:cNvSpPr/>
          <p:nvPr/>
        </p:nvSpPr>
        <p:spPr>
          <a:xfrm>
            <a:off x="352302" y="278708"/>
            <a:ext cx="4654413" cy="726378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  <a:effectLst>
            <a:outerShdw blurRad="50800" dist="50800" dir="5400000" sx="103000" sy="103000" algn="ctr" rotWithShape="0">
              <a:srgbClr val="000000">
                <a:alpha val="13945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chemeClr val="tx1"/>
                </a:solidFill>
                <a:latin typeface="Goudy Old Style" panose="02020502050305020303" pitchFamily="18" charset="77"/>
              </a:rPr>
              <a:t>Livret d’Accueil Participant</a:t>
            </a:r>
          </a:p>
        </p:txBody>
      </p:sp>
      <p:pic>
        <p:nvPicPr>
          <p:cNvPr id="15" name="Graphique 14" descr="Badge 1 avec un remplissage uni">
            <a:extLst>
              <a:ext uri="{FF2B5EF4-FFF2-40B4-BE49-F238E27FC236}">
                <a16:creationId xmlns:a16="http://schemas.microsoft.com/office/drawing/2014/main" id="{D54DAF11-34B4-286E-346A-013F45D3EF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43922" y="103342"/>
            <a:ext cx="726377" cy="726377"/>
          </a:xfrm>
          <a:prstGeom prst="rect">
            <a:avLst/>
          </a:prstGeom>
        </p:spPr>
      </p:pic>
      <p:pic>
        <p:nvPicPr>
          <p:cNvPr id="1026" name="Picture 2" descr="Livret sécurité et dépliant sécurité d'accueil, passeport pour la sécurité">
            <a:extLst>
              <a:ext uri="{FF2B5EF4-FFF2-40B4-BE49-F238E27FC236}">
                <a16:creationId xmlns:a16="http://schemas.microsoft.com/office/drawing/2014/main" id="{C74DF048-7342-959E-D607-B9EDB1018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2" b="90088" l="7667" r="90333">
                        <a14:foregroundMark x1="53333" y1="27093" x2="18500" y2="49780"/>
                        <a14:foregroundMark x1="43333" y1="18502" x2="30333" y2="27533"/>
                        <a14:foregroundMark x1="30333" y1="27533" x2="24833" y2="34361"/>
                        <a14:foregroundMark x1="36833" y1="27974" x2="51167" y2="45595"/>
                        <a14:foregroundMark x1="51167" y1="45595" x2="51333" y2="45595"/>
                        <a14:foregroundMark x1="42667" y1="19604" x2="63667" y2="40529"/>
                        <a14:foregroundMark x1="47833" y1="14537" x2="64333" y2="40529"/>
                        <a14:foregroundMark x1="39667" y1="18943" x2="49667" y2="16079"/>
                        <a14:foregroundMark x1="47833" y1="14317" x2="55667" y2="22907"/>
                        <a14:foregroundMark x1="58333" y1="37225" x2="54500" y2="53524"/>
                        <a14:foregroundMark x1="54500" y1="53524" x2="38167" y2="77753"/>
                        <a14:foregroundMark x1="38167" y1="77753" x2="32500" y2="83040"/>
                        <a14:foregroundMark x1="32500" y1="83040" x2="32500" y2="83040"/>
                        <a14:foregroundMark x1="30167" y1="87225" x2="11000" y2="49559"/>
                        <a14:foregroundMark x1="14333" y1="50441" x2="31167" y2="58590"/>
                        <a14:foregroundMark x1="31167" y1="58590" x2="31167" y2="58590"/>
                        <a14:foregroundMark x1="11000" y1="52643" x2="19833" y2="65198"/>
                        <a14:foregroundMark x1="7833" y1="51101" x2="17333" y2="62115"/>
                        <a14:foregroundMark x1="25500" y1="82819" x2="30667" y2="88767"/>
                        <a14:foregroundMark x1="29500" y1="90308" x2="29500" y2="90308"/>
                        <a14:foregroundMark x1="73500" y1="33480" x2="82000" y2="26432"/>
                        <a14:foregroundMark x1="82333" y1="22247" x2="89833" y2="54846"/>
                        <a14:foregroundMark x1="89833" y1="54846" x2="89833" y2="54846"/>
                        <a14:foregroundMark x1="90500" y1="63877" x2="90333" y2="72247"/>
                        <a14:foregroundMark x1="90333" y1="72247" x2="90000" y2="72687"/>
                        <a14:foregroundMark x1="58333" y1="27313" x2="66167" y2="27753"/>
                        <a14:foregroundMark x1="66167" y1="27753" x2="79167" y2="22026"/>
                        <a14:foregroundMark x1="62667" y1="25991" x2="78667" y2="21366"/>
                        <a14:foregroundMark x1="76667" y1="21366" x2="81667" y2="21806"/>
                        <a14:foregroundMark x1="82333" y1="18062" x2="85500" y2="29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61" y="641897"/>
            <a:ext cx="7620000" cy="576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20" descr="Une image contenant texte&#10;&#10;Description générée automatiquement">
            <a:extLst>
              <a:ext uri="{FF2B5EF4-FFF2-40B4-BE49-F238E27FC236}">
                <a16:creationId xmlns:a16="http://schemas.microsoft.com/office/drawing/2014/main" id="{C777ECCA-1CB2-5BAD-572D-0102AFABCC1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74" t="12099" r="5909" b="4064"/>
          <a:stretch/>
        </p:blipFill>
        <p:spPr>
          <a:xfrm rot="19325827">
            <a:off x="5081268" y="1725014"/>
            <a:ext cx="1758502" cy="242811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57AD45C-010D-CE65-9F27-56FB3A18D3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768394">
            <a:off x="6770978" y="1517077"/>
            <a:ext cx="3133834" cy="4566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95413D0-2D47-7B21-7BC4-E0E2502569C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4005" r="6300" b="1484"/>
          <a:stretch/>
        </p:blipFill>
        <p:spPr>
          <a:xfrm rot="19310644">
            <a:off x="3333243" y="2856636"/>
            <a:ext cx="1970571" cy="2559298"/>
          </a:xfrm>
          <a:prstGeom prst="round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CAE2762-07FC-3680-35EF-B455DF38BA7E}"/>
              </a:ext>
            </a:extLst>
          </p:cNvPr>
          <p:cNvSpPr/>
          <p:nvPr/>
        </p:nvSpPr>
        <p:spPr>
          <a:xfrm rot="19183515">
            <a:off x="2677419" y="3225947"/>
            <a:ext cx="601238" cy="235188"/>
          </a:xfrm>
          <a:prstGeom prst="rect">
            <a:avLst/>
          </a:prstGeom>
          <a:solidFill>
            <a:srgbClr val="0436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92BE5A6-86C7-6D2A-0567-0F6B2DF0A79F}"/>
              </a:ext>
            </a:extLst>
          </p:cNvPr>
          <p:cNvSpPr txBox="1"/>
          <p:nvPr/>
        </p:nvSpPr>
        <p:spPr>
          <a:xfrm rot="19152688">
            <a:off x="2589870" y="3140767"/>
            <a:ext cx="1124026" cy="1384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" dirty="0">
                <a:solidFill>
                  <a:schemeClr val="bg1"/>
                </a:solidFill>
                <a:latin typeface="Comic Sans MS" panose="030F0902030302020204" pitchFamily="66" charset="0"/>
              </a:rPr>
              <a:t>Comment se déroule MA prise en soin à CRISALID ?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1B998547-1047-D408-3217-7D24B2E64C46}"/>
              </a:ext>
            </a:extLst>
          </p:cNvPr>
          <p:cNvSpPr/>
          <p:nvPr/>
        </p:nvSpPr>
        <p:spPr>
          <a:xfrm rot="19591662">
            <a:off x="4362257" y="1641147"/>
            <a:ext cx="1668380" cy="275970"/>
          </a:xfrm>
          <a:custGeom>
            <a:avLst/>
            <a:gdLst>
              <a:gd name="connsiteX0" fmla="*/ 0 w 1668380"/>
              <a:gd name="connsiteY0" fmla="*/ 45996 h 275970"/>
              <a:gd name="connsiteX1" fmla="*/ 45996 w 1668380"/>
              <a:gd name="connsiteY1" fmla="*/ 0 h 275970"/>
              <a:gd name="connsiteX2" fmla="*/ 1622384 w 1668380"/>
              <a:gd name="connsiteY2" fmla="*/ 0 h 275970"/>
              <a:gd name="connsiteX3" fmla="*/ 1668380 w 1668380"/>
              <a:gd name="connsiteY3" fmla="*/ 45996 h 275970"/>
              <a:gd name="connsiteX4" fmla="*/ 1668380 w 1668380"/>
              <a:gd name="connsiteY4" fmla="*/ 229974 h 275970"/>
              <a:gd name="connsiteX5" fmla="*/ 1622384 w 1668380"/>
              <a:gd name="connsiteY5" fmla="*/ 275970 h 275970"/>
              <a:gd name="connsiteX6" fmla="*/ 45996 w 1668380"/>
              <a:gd name="connsiteY6" fmla="*/ 275970 h 275970"/>
              <a:gd name="connsiteX7" fmla="*/ 0 w 1668380"/>
              <a:gd name="connsiteY7" fmla="*/ 229974 h 275970"/>
              <a:gd name="connsiteX8" fmla="*/ 0 w 1668380"/>
              <a:gd name="connsiteY8" fmla="*/ 45996 h 275970"/>
              <a:gd name="connsiteX0" fmla="*/ 0 w 1668380"/>
              <a:gd name="connsiteY0" fmla="*/ 45996 h 275970"/>
              <a:gd name="connsiteX1" fmla="*/ 45996 w 1668380"/>
              <a:gd name="connsiteY1" fmla="*/ 0 h 275970"/>
              <a:gd name="connsiteX2" fmla="*/ 1622384 w 1668380"/>
              <a:gd name="connsiteY2" fmla="*/ 0 h 275970"/>
              <a:gd name="connsiteX3" fmla="*/ 1664343 w 1668380"/>
              <a:gd name="connsiteY3" fmla="*/ 26198 h 275970"/>
              <a:gd name="connsiteX4" fmla="*/ 1668380 w 1668380"/>
              <a:gd name="connsiteY4" fmla="*/ 229974 h 275970"/>
              <a:gd name="connsiteX5" fmla="*/ 1622384 w 1668380"/>
              <a:gd name="connsiteY5" fmla="*/ 275970 h 275970"/>
              <a:gd name="connsiteX6" fmla="*/ 45996 w 1668380"/>
              <a:gd name="connsiteY6" fmla="*/ 275970 h 275970"/>
              <a:gd name="connsiteX7" fmla="*/ 0 w 1668380"/>
              <a:gd name="connsiteY7" fmla="*/ 229974 h 275970"/>
              <a:gd name="connsiteX8" fmla="*/ 0 w 1668380"/>
              <a:gd name="connsiteY8" fmla="*/ 45996 h 275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8380" h="275970">
                <a:moveTo>
                  <a:pt x="0" y="45996"/>
                </a:moveTo>
                <a:cubicBezTo>
                  <a:pt x="0" y="20593"/>
                  <a:pt x="20593" y="0"/>
                  <a:pt x="45996" y="0"/>
                </a:cubicBezTo>
                <a:lnTo>
                  <a:pt x="1622384" y="0"/>
                </a:lnTo>
                <a:cubicBezTo>
                  <a:pt x="1647787" y="0"/>
                  <a:pt x="1664343" y="795"/>
                  <a:pt x="1664343" y="26198"/>
                </a:cubicBezTo>
                <a:cubicBezTo>
                  <a:pt x="1664343" y="87524"/>
                  <a:pt x="1668380" y="168648"/>
                  <a:pt x="1668380" y="229974"/>
                </a:cubicBezTo>
                <a:cubicBezTo>
                  <a:pt x="1668380" y="255377"/>
                  <a:pt x="1647787" y="275970"/>
                  <a:pt x="1622384" y="275970"/>
                </a:cubicBezTo>
                <a:lnTo>
                  <a:pt x="45996" y="275970"/>
                </a:lnTo>
                <a:cubicBezTo>
                  <a:pt x="20593" y="275970"/>
                  <a:pt x="0" y="255377"/>
                  <a:pt x="0" y="229974"/>
                </a:cubicBezTo>
                <a:lnTo>
                  <a:pt x="0" y="45996"/>
                </a:lnTo>
                <a:close/>
              </a:path>
            </a:pathLst>
          </a:custGeom>
          <a:solidFill>
            <a:srgbClr val="0436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6033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76626D9-8339-FECE-D7FF-97E13D509208}"/>
              </a:ext>
            </a:extLst>
          </p:cNvPr>
          <p:cNvSpPr/>
          <p:nvPr/>
        </p:nvSpPr>
        <p:spPr>
          <a:xfrm>
            <a:off x="0" y="0"/>
            <a:ext cx="1815308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D8289EB1-8B0E-3759-AEAF-39FF780997C2}"/>
              </a:ext>
            </a:extLst>
          </p:cNvPr>
          <p:cNvSpPr/>
          <p:nvPr/>
        </p:nvSpPr>
        <p:spPr>
          <a:xfrm>
            <a:off x="352302" y="278708"/>
            <a:ext cx="4654413" cy="726378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  <a:effectLst>
            <a:outerShdw blurRad="50800" dist="50800" dir="5400000" sx="103000" sy="103000" algn="ctr" rotWithShape="0">
              <a:srgbClr val="000000">
                <a:alpha val="13945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chemeClr val="tx1"/>
                </a:solidFill>
                <a:latin typeface="Goudy Old Style" panose="02020502050305020303" pitchFamily="18" charset="77"/>
              </a:rPr>
              <a:t>Livret d’Accueil Participant</a:t>
            </a:r>
          </a:p>
        </p:txBody>
      </p:sp>
      <p:pic>
        <p:nvPicPr>
          <p:cNvPr id="15" name="Graphique 14" descr="Badge 1 avec un remplissage uni">
            <a:extLst>
              <a:ext uri="{FF2B5EF4-FFF2-40B4-BE49-F238E27FC236}">
                <a16:creationId xmlns:a16="http://schemas.microsoft.com/office/drawing/2014/main" id="{D54DAF11-34B4-286E-346A-013F45D3E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84864" y="144796"/>
            <a:ext cx="726377" cy="72637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57AD45C-010D-CE65-9F27-56FB3A18D3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68394">
            <a:off x="813851" y="1748035"/>
            <a:ext cx="2885402" cy="4204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6910BAF-24B9-79A8-6771-4954C0FCC9C3}"/>
              </a:ext>
            </a:extLst>
          </p:cNvPr>
          <p:cNvSpPr txBox="1"/>
          <p:nvPr/>
        </p:nvSpPr>
        <p:spPr>
          <a:xfrm>
            <a:off x="4160802" y="1909990"/>
            <a:ext cx="6880860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000" dirty="0">
                <a:latin typeface="Goudy Old Style" panose="02020502050305020303" pitchFamily="18" charset="77"/>
              </a:rPr>
              <a:t>Permettre à chaque personne accueillie d’avoir un meilleur aperçu des outils à disposition et du parcours de soin dans lequel elle peut s’engager</a:t>
            </a:r>
          </a:p>
        </p:txBody>
      </p:sp>
    </p:spTree>
    <p:extLst>
      <p:ext uri="{BB962C8B-B14F-4D97-AF65-F5344CB8AC3E}">
        <p14:creationId xmlns:p14="http://schemas.microsoft.com/office/powerpoint/2010/main" val="3745465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FCA1273-C5FE-1D70-88D7-3E98139B29FF}"/>
              </a:ext>
            </a:extLst>
          </p:cNvPr>
          <p:cNvSpPr/>
          <p:nvPr/>
        </p:nvSpPr>
        <p:spPr>
          <a:xfrm>
            <a:off x="0" y="0"/>
            <a:ext cx="1815308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5F1D5F67-1078-E7AF-A349-47AA24CB719D}"/>
              </a:ext>
            </a:extLst>
          </p:cNvPr>
          <p:cNvSpPr txBox="1">
            <a:spLocks/>
          </p:cNvSpPr>
          <p:nvPr/>
        </p:nvSpPr>
        <p:spPr>
          <a:xfrm>
            <a:off x="907654" y="1838362"/>
            <a:ext cx="10372740" cy="4740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23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11" indent="0" algn="ctr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23" indent="0" algn="ctr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34" indent="0" algn="ctr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46" indent="0" algn="ctr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57" indent="0" algn="ctr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69" indent="0" algn="ctr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80" indent="0" algn="ctr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91" indent="0" algn="ctr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2000" dirty="0">
                <a:latin typeface="Goudy Old Style" panose="02020502050305020303" pitchFamily="18" charset="77"/>
              </a:rPr>
              <a:t>  </a:t>
            </a:r>
            <a:r>
              <a:rPr lang="fr-FR" sz="2000" b="1" u="sng" dirty="0">
                <a:latin typeface="Goudy Old Style" panose="02020502050305020303" pitchFamily="18" charset="77"/>
              </a:rPr>
              <a:t>Objectifs du bilan fonctionnel</a:t>
            </a:r>
            <a:endParaRPr lang="fr-FR" sz="2000" u="sng" dirty="0">
              <a:latin typeface="Goudy Old Style" panose="02020502050305020303" pitchFamily="18" charset="77"/>
            </a:endParaRP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000" dirty="0">
                <a:latin typeface="Goudy Old Style" panose="02020502050305020303" pitchFamily="18" charset="77"/>
              </a:rPr>
              <a:t>Comprendre au mieux le fonctionnement d’une personne avec un trouble psychique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000" dirty="0">
                <a:latin typeface="Goudy Old Style" panose="02020502050305020303" pitchFamily="18" charset="77"/>
              </a:rPr>
              <a:t>Mettre en lumière:</a:t>
            </a:r>
          </a:p>
          <a:p>
            <a:pPr lvl="1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Goudy Old Style" panose="02020502050305020303" pitchFamily="18" charset="77"/>
              </a:rPr>
              <a:t> Les ressources/compétences </a:t>
            </a:r>
          </a:p>
          <a:p>
            <a:pPr lvl="1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Goudy Old Style" panose="02020502050305020303" pitchFamily="18" charset="77"/>
              </a:rPr>
              <a:t> Les freins à l’autonomie et au bien-être 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000" dirty="0">
                <a:latin typeface="Goudy Old Style" panose="02020502050305020303" pitchFamily="18" charset="77"/>
              </a:rPr>
              <a:t>S’inscrire dans la co-construction avec la personne et les autres professionnels de santé</a:t>
            </a:r>
          </a:p>
          <a:p>
            <a:pPr algn="just">
              <a:lnSpc>
                <a:spcPct val="150000"/>
              </a:lnSpc>
            </a:pPr>
            <a:r>
              <a:rPr lang="fr-FR" sz="1900" dirty="0">
                <a:solidFill>
                  <a:schemeClr val="bg1">
                    <a:lumMod val="50000"/>
                  </a:schemeClr>
                </a:solidFill>
                <a:latin typeface="Goudy Old Style" panose="02020502050305020303" pitchFamily="18" charset="77"/>
                <a:sym typeface="Wingdings" panose="05000000000000000000" pitchFamily="2" charset="2"/>
              </a:rPr>
              <a:t> </a:t>
            </a:r>
            <a:r>
              <a:rPr lang="fr-FR" sz="1900" dirty="0">
                <a:solidFill>
                  <a:schemeClr val="bg1">
                    <a:lumMod val="50000"/>
                  </a:schemeClr>
                </a:solidFill>
                <a:latin typeface="Goudy Old Style" panose="02020502050305020303" pitchFamily="18" charset="77"/>
              </a:rPr>
              <a:t>Regards croisés objectifs et subjectifs de chaque intervenant dans le parcours de soins orienté rétablissement, en incluant la personne elle-même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000" dirty="0">
                <a:latin typeface="Goudy Old Style" panose="02020502050305020303" pitchFamily="18" charset="77"/>
              </a:rPr>
              <a:t>Proposer les soins les plus adéquats </a:t>
            </a:r>
            <a:r>
              <a:rPr lang="fr-FR" sz="2000" b="1" dirty="0">
                <a:latin typeface="Goudy Old Style" panose="02020502050305020303" pitchFamily="18" charset="77"/>
              </a:rPr>
              <a:t>aux besoins, aux objectifs/projets </a:t>
            </a:r>
            <a:r>
              <a:rPr lang="fr-FR" sz="2000" dirty="0">
                <a:latin typeface="Goudy Old Style" panose="02020502050305020303" pitchFamily="18" charset="77"/>
              </a:rPr>
              <a:t>de la personne concernée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fr-FR" sz="2000" dirty="0">
              <a:latin typeface="Goudy Old Style" panose="02020502050305020303" pitchFamily="18" charset="77"/>
            </a:endParaRPr>
          </a:p>
          <a:p>
            <a:pPr algn="just"/>
            <a:endParaRPr lang="fr-FR" sz="2000" dirty="0">
              <a:latin typeface="Goudy Old Style" panose="02020502050305020303" pitchFamily="18" charset="77"/>
            </a:endParaRPr>
          </a:p>
          <a:p>
            <a:pPr algn="just"/>
            <a:endParaRPr lang="fr-FR" sz="2000" u="sng" dirty="0">
              <a:latin typeface="Goudy Old Style" panose="02020502050305020303" pitchFamily="18" charset="77"/>
            </a:endParaRPr>
          </a:p>
          <a:p>
            <a:pPr algn="just"/>
            <a:endParaRPr lang="fr-FR" sz="2000" u="sng" dirty="0">
              <a:latin typeface="Goudy Old Style" panose="02020502050305020303" pitchFamily="18" charset="77"/>
            </a:endParaRPr>
          </a:p>
          <a:p>
            <a:pPr algn="just"/>
            <a:endParaRPr lang="fr-FR" sz="2000" u="sng" dirty="0">
              <a:latin typeface="Goudy Old Style" panose="02020502050305020303" pitchFamily="18" charset="77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fr-FR" sz="2000" dirty="0">
              <a:latin typeface="Goudy Old Style" panose="02020502050305020303" pitchFamily="18" charset="77"/>
            </a:endParaRP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D48FFC10-226F-9F34-2D10-BC07CE6B9C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70" t="40604" r="15010" b="20501"/>
          <a:stretch/>
        </p:blipFill>
        <p:spPr>
          <a:xfrm>
            <a:off x="6997167" y="44385"/>
            <a:ext cx="5136378" cy="1990839"/>
          </a:xfrm>
          <a:prstGeom prst="rect">
            <a:avLst/>
          </a:prstGeom>
        </p:spPr>
      </p:pic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30E831C8-3C54-E0F5-4769-BCA61D4644AB}"/>
              </a:ext>
            </a:extLst>
          </p:cNvPr>
          <p:cNvSpPr/>
          <p:nvPr/>
        </p:nvSpPr>
        <p:spPr>
          <a:xfrm>
            <a:off x="352302" y="278707"/>
            <a:ext cx="4654413" cy="635693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  <a:effectLst>
            <a:outerShdw blurRad="50800" dist="50800" dir="5400000" sx="103000" sy="103000" algn="ctr" rotWithShape="0">
              <a:srgbClr val="000000">
                <a:alpha val="13945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Goudy Old Style" panose="02020502050305020303" pitchFamily="18" charset="77"/>
              </a:rPr>
              <a:t>Restitution d’un bilan fonctionnel</a:t>
            </a:r>
          </a:p>
        </p:txBody>
      </p:sp>
      <p:pic>
        <p:nvPicPr>
          <p:cNvPr id="4" name="Graphique 3" descr="Badge avec un remplissage uni">
            <a:extLst>
              <a:ext uri="{FF2B5EF4-FFF2-40B4-BE49-F238E27FC236}">
                <a16:creationId xmlns:a16="http://schemas.microsoft.com/office/drawing/2014/main" id="{7851D27C-A3C9-301D-2B9A-6E60329EF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48936" y="88245"/>
            <a:ext cx="726377" cy="72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65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CDD23EE-26AC-0FD8-89CF-76097A247C87}"/>
              </a:ext>
            </a:extLst>
          </p:cNvPr>
          <p:cNvSpPr/>
          <p:nvPr/>
        </p:nvSpPr>
        <p:spPr>
          <a:xfrm>
            <a:off x="0" y="0"/>
            <a:ext cx="1815308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C03248D-E109-D955-8445-CABD9F7BD65B}"/>
              </a:ext>
            </a:extLst>
          </p:cNvPr>
          <p:cNvSpPr/>
          <p:nvPr/>
        </p:nvSpPr>
        <p:spPr>
          <a:xfrm>
            <a:off x="352302" y="278707"/>
            <a:ext cx="4654413" cy="635693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  <a:effectLst>
            <a:outerShdw blurRad="50800" dist="50800" dir="5400000" sx="103000" sy="103000" algn="ctr" rotWithShape="0">
              <a:srgbClr val="000000">
                <a:alpha val="13945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Goudy Old Style" panose="02020502050305020303" pitchFamily="18" charset="77"/>
              </a:rPr>
              <a:t>Restitution d’un bilan fonctionnel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5FD387-4922-268C-6ADF-F287EA109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524293"/>
            <a:ext cx="11734800" cy="5055000"/>
          </a:xfrm>
        </p:spPr>
        <p:txBody>
          <a:bodyPr>
            <a:normAutofit fontScale="70000" lnSpcReduction="20000"/>
          </a:bodyPr>
          <a:lstStyle/>
          <a:p>
            <a:pPr marL="0" lvl="0" indent="0" algn="ctr">
              <a:buNone/>
            </a:pPr>
            <a:r>
              <a:rPr lang="fr-FR" sz="2600" b="1" dirty="0">
                <a:latin typeface="Goudy Old Style" panose="02020502050305020303" pitchFamily="18" charset="77"/>
              </a:rPr>
              <a:t>Pour effectuer le bilan fonctionnel (minimum 2h) </a:t>
            </a:r>
            <a:r>
              <a:rPr lang="fr-FR" sz="2600" b="1" dirty="0">
                <a:latin typeface="Goudy Old Style" panose="02020502050305020303" pitchFamily="18" charset="77"/>
                <a:sym typeface="Wingdings" panose="05000000000000000000" pitchFamily="2" charset="2"/>
              </a:rPr>
              <a:t> </a:t>
            </a:r>
            <a:r>
              <a:rPr lang="fr-FR" sz="2600" dirty="0">
                <a:latin typeface="Goudy Old Style" panose="02020502050305020303" pitchFamily="18" charset="77"/>
              </a:rPr>
              <a:t>Utilisation de différentes échelles/auto-questionnaires </a:t>
            </a:r>
          </a:p>
          <a:p>
            <a:pPr marL="0" lvl="0" indent="0">
              <a:lnSpc>
                <a:spcPct val="120000"/>
              </a:lnSpc>
              <a:buNone/>
            </a:pPr>
            <a:r>
              <a:rPr lang="fr-FR" sz="2600" u="sng" dirty="0">
                <a:latin typeface="Goudy Old Style" panose="02020502050305020303" pitchFamily="18" charset="77"/>
              </a:rPr>
              <a:t>Plusieurs domaines explorés :</a:t>
            </a:r>
          </a:p>
          <a:p>
            <a:pPr lvl="0" algn="just">
              <a:lnSpc>
                <a:spcPct val="170000"/>
              </a:lnSpc>
              <a:buFont typeface="Wingdings" pitchFamily="2" charset="2"/>
              <a:buChar char="§"/>
            </a:pPr>
            <a:r>
              <a:rPr lang="fr-FR" sz="2600" b="1" dirty="0">
                <a:solidFill>
                  <a:srgbClr val="002060"/>
                </a:solidFill>
                <a:latin typeface="Goudy Old Style" panose="02020502050305020303" pitchFamily="18" charset="77"/>
              </a:rPr>
              <a:t>Le bien être, la qualité de vie et l’aisance sociale</a:t>
            </a:r>
            <a:endParaRPr lang="en-US" sz="2600" dirty="0">
              <a:solidFill>
                <a:srgbClr val="002060"/>
              </a:solidFill>
              <a:latin typeface="Goudy Old Style" panose="02020502050305020303" pitchFamily="18" charset="77"/>
            </a:endParaRPr>
          </a:p>
          <a:p>
            <a:pPr marL="201168" lvl="1" indent="0" algn="just">
              <a:lnSpc>
                <a:spcPct val="170000"/>
              </a:lnSpc>
              <a:buNone/>
            </a:pPr>
            <a:r>
              <a:rPr lang="fr-FR" sz="2000" i="1" dirty="0">
                <a:latin typeface="Goudy Old Style" panose="02020502050305020303" pitchFamily="18" charset="77"/>
              </a:rPr>
              <a:t>QAP (Attitude face Aux Problèmes), WEMWBS (Echelle de bien être mental de Warwick-Edinburgh), SERS (Echelle Estime de Soi), Echelle d’Affirmation de soi, Echelle de Communication, Echelle de Phobie Sociale de Leibowitz </a:t>
            </a:r>
            <a:endParaRPr lang="en-US" sz="2000" i="1" dirty="0">
              <a:latin typeface="Goudy Old Style" panose="02020502050305020303" pitchFamily="18" charset="77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r>
              <a:rPr lang="fr-FR" sz="2600" b="1" dirty="0">
                <a:solidFill>
                  <a:srgbClr val="002060"/>
                </a:solidFill>
                <a:latin typeface="Goudy Old Style" panose="02020502050305020303" pitchFamily="18" charset="77"/>
              </a:rPr>
              <a:t>La satisfaction des besoins dans les différents domaines de la vie </a:t>
            </a:r>
            <a:endParaRPr lang="en-US" sz="2600" dirty="0">
              <a:solidFill>
                <a:srgbClr val="002060"/>
              </a:solidFill>
              <a:latin typeface="Goudy Old Style" panose="02020502050305020303" pitchFamily="18" charset="77"/>
            </a:endParaRPr>
          </a:p>
          <a:p>
            <a:pPr marL="201168" lvl="1" indent="0" algn="just">
              <a:lnSpc>
                <a:spcPct val="170000"/>
              </a:lnSpc>
              <a:buNone/>
            </a:pPr>
            <a:r>
              <a:rPr lang="fr-FR" sz="2000" dirty="0">
                <a:latin typeface="Goudy Old Style" panose="02020502050305020303" pitchFamily="18" charset="77"/>
              </a:rPr>
              <a:t>(lieu de vie, déplacements, liens sociaux, activités, gestion administrative et budgétaire, rythme et hygiène de vie, gestion des symptômes …), </a:t>
            </a:r>
            <a:r>
              <a:rPr lang="fr-FR" sz="2000" i="1" dirty="0">
                <a:latin typeface="Goudy Old Style" panose="02020502050305020303" pitchFamily="18" charset="77"/>
              </a:rPr>
              <a:t>EAS, EPSI, ELADEB, plan de soin individualisé</a:t>
            </a:r>
            <a:endParaRPr lang="en-US" sz="2000" dirty="0">
              <a:latin typeface="Goudy Old Style" panose="02020502050305020303" pitchFamily="18" charset="77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r>
              <a:rPr lang="fr-FR" sz="2600" b="1" dirty="0">
                <a:solidFill>
                  <a:srgbClr val="002060"/>
                </a:solidFill>
                <a:latin typeface="Goudy Old Style" panose="02020502050305020303" pitchFamily="18" charset="77"/>
              </a:rPr>
              <a:t>Les ressources internes et externes</a:t>
            </a:r>
            <a:r>
              <a:rPr lang="fr-FR" sz="2600" dirty="0">
                <a:solidFill>
                  <a:srgbClr val="002060"/>
                </a:solidFill>
                <a:latin typeface="Goudy Old Style" panose="02020502050305020303" pitchFamily="18" charset="77"/>
              </a:rPr>
              <a:t> </a:t>
            </a:r>
            <a:r>
              <a:rPr lang="fr-FR" sz="2100" dirty="0">
                <a:latin typeface="Goudy Old Style" panose="02020502050305020303" pitchFamily="18" charset="77"/>
              </a:rPr>
              <a:t>(Les caractéristiques, les activités, l’environnement qui facilitent le fonctionnement)</a:t>
            </a:r>
            <a:endParaRPr lang="en-US" sz="2100" dirty="0">
              <a:latin typeface="Goudy Old Style" panose="02020502050305020303" pitchFamily="18" charset="77"/>
            </a:endParaRPr>
          </a:p>
          <a:p>
            <a:pPr marL="201168" lvl="1" indent="0" algn="just">
              <a:lnSpc>
                <a:spcPct val="170000"/>
              </a:lnSpc>
              <a:buNone/>
            </a:pPr>
            <a:r>
              <a:rPr lang="fr-FR" sz="2100" i="1" dirty="0">
                <a:latin typeface="Goudy Old Style" panose="02020502050305020303" pitchFamily="18" charset="77"/>
              </a:rPr>
              <a:t>AERES / questionnaire / entretien  </a:t>
            </a:r>
            <a:endParaRPr lang="en-US" sz="2100" dirty="0">
              <a:latin typeface="Goudy Old Style" panose="02020502050305020303" pitchFamily="18" charset="77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r>
              <a:rPr lang="fr-FR" sz="2600" b="1" dirty="0">
                <a:solidFill>
                  <a:srgbClr val="002060"/>
                </a:solidFill>
                <a:latin typeface="Goudy Old Style" panose="02020502050305020303" pitchFamily="18" charset="77"/>
              </a:rPr>
              <a:t>Le rapport à la maladie </a:t>
            </a:r>
            <a:r>
              <a:rPr lang="fr-FR" sz="2300" dirty="0">
                <a:latin typeface="Goudy Old Style" panose="02020502050305020303" pitchFamily="18" charset="77"/>
              </a:rPr>
              <a:t>(insight, adhésion au traitement, auto-stigmatisation, rétablissement)</a:t>
            </a:r>
            <a:endParaRPr lang="en-US" sz="2300" dirty="0">
              <a:latin typeface="Goudy Old Style" panose="02020502050305020303" pitchFamily="18" charset="77"/>
            </a:endParaRPr>
          </a:p>
          <a:p>
            <a:pPr marL="201168" lvl="1" indent="0" algn="just">
              <a:lnSpc>
                <a:spcPct val="170000"/>
              </a:lnSpc>
              <a:buNone/>
            </a:pPr>
            <a:r>
              <a:rPr lang="fr-FR" sz="2300" i="1" dirty="0">
                <a:latin typeface="Goudy Old Style" panose="02020502050305020303" pitchFamily="18" charset="77"/>
              </a:rPr>
              <a:t>Insight de Birchwood, </a:t>
            </a:r>
            <a:r>
              <a:rPr lang="en-US" sz="2300" i="1" dirty="0">
                <a:latin typeface="Goudy Old Style" panose="02020502050305020303" pitchFamily="18" charset="77"/>
              </a:rPr>
              <a:t>MARS (The  Medication Adherence Rating Scale), </a:t>
            </a:r>
            <a:r>
              <a:rPr lang="fr-FR" sz="2300" i="1" dirty="0">
                <a:latin typeface="Goudy Old Style" panose="02020502050305020303" pitchFamily="18" charset="77"/>
              </a:rPr>
              <a:t>ISMI (Echelle d’auto-stigmatisation), le stade du rétablissement (STORI, SIST-R)</a:t>
            </a:r>
            <a:endParaRPr lang="en-US" sz="2300" dirty="0">
              <a:latin typeface="Goudy Old Style" panose="020205020503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62592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118C8CF-5F93-1730-8192-6907536DD201}"/>
              </a:ext>
            </a:extLst>
          </p:cNvPr>
          <p:cNvSpPr/>
          <p:nvPr/>
        </p:nvSpPr>
        <p:spPr>
          <a:xfrm>
            <a:off x="0" y="0"/>
            <a:ext cx="1815308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6C29CE0B-1AA7-5D1F-B56B-25C4165708D5}"/>
              </a:ext>
            </a:extLst>
          </p:cNvPr>
          <p:cNvSpPr/>
          <p:nvPr/>
        </p:nvSpPr>
        <p:spPr>
          <a:xfrm>
            <a:off x="352302" y="278707"/>
            <a:ext cx="4654413" cy="635693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  <a:effectLst>
            <a:outerShdw blurRad="50800" dist="50800" dir="5400000" sx="103000" sy="103000" algn="ctr" rotWithShape="0">
              <a:srgbClr val="000000">
                <a:alpha val="13945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Goudy Old Style" panose="02020502050305020303" pitchFamily="18" charset="77"/>
              </a:rPr>
              <a:t>Restitution d’un bilan fonctionnel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28E3BD-7F65-3E73-9CED-432893483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7654" y="1369550"/>
            <a:ext cx="10572606" cy="50333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2000" b="1" dirty="0">
                <a:solidFill>
                  <a:schemeClr val="tx1"/>
                </a:solidFill>
                <a:latin typeface="Goudy Old Style" panose="02020502050305020303" pitchFamily="18" charset="77"/>
              </a:rPr>
              <a:t>La restitution du bilan fonctionnel s’effectue lors de la synthèse de préadmission, avec les autres bilans (clinique, neuropsychologique).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2000" b="1" dirty="0">
                <a:solidFill>
                  <a:schemeClr val="tx1"/>
                </a:solidFill>
                <a:latin typeface="Goudy Old Style" panose="02020502050305020303" pitchFamily="18" charset="77"/>
              </a:rPr>
              <a:t>Sont présents :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000" dirty="0">
                <a:solidFill>
                  <a:schemeClr val="tx1"/>
                </a:solidFill>
                <a:latin typeface="Goudy Old Style" panose="02020502050305020303" pitchFamily="18" charset="77"/>
              </a:rPr>
              <a:t> La personne malade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000" dirty="0">
                <a:solidFill>
                  <a:schemeClr val="tx1"/>
                </a:solidFill>
                <a:latin typeface="Goudy Old Style" panose="02020502050305020303" pitchFamily="18" charset="77"/>
              </a:rPr>
              <a:t> Les professionnels impliqués (médecin, neuropsychologue, infirmier(e)…)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000" dirty="0">
                <a:solidFill>
                  <a:schemeClr val="tx1"/>
                </a:solidFill>
                <a:latin typeface="Goudy Old Style" panose="02020502050305020303" pitchFamily="18" charset="77"/>
              </a:rPr>
              <a:t> L’entourage convié par la personne (soignants, personnel du médicosocial, famille etc.)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r-FR" sz="2000" dirty="0">
              <a:solidFill>
                <a:schemeClr val="tx1"/>
              </a:solidFill>
              <a:latin typeface="Goudy Old Style" panose="02020502050305020303" pitchFamily="18" charset="77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2000" i="1" dirty="0">
                <a:solidFill>
                  <a:schemeClr val="tx1"/>
                </a:solidFill>
                <a:latin typeface="Goudy Old Style" panose="02020502050305020303" pitchFamily="18" charset="77"/>
              </a:rPr>
              <a:t>A noter : L’évolution du bilan fonctionnel sera également restitué lors des synthèses de mi-parcours ou de fin de suivi.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tx1"/>
              </a:solidFill>
              <a:latin typeface="Goudy Old Style" panose="02020502050305020303" pitchFamily="18" charset="77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endParaRPr lang="fr-FR" sz="2000" dirty="0">
              <a:solidFill>
                <a:schemeClr val="bg2">
                  <a:lumMod val="50000"/>
                </a:schemeClr>
              </a:solidFill>
              <a:latin typeface="Goudy Old Style" panose="02020502050305020303" pitchFamily="18" charset="77"/>
            </a:endParaRPr>
          </a:p>
          <a:p>
            <a:pPr algn="just">
              <a:lnSpc>
                <a:spcPct val="150000"/>
              </a:lnSpc>
            </a:pPr>
            <a:endParaRPr lang="fr-FR" sz="2000" dirty="0">
              <a:solidFill>
                <a:schemeClr val="bg2">
                  <a:lumMod val="50000"/>
                </a:schemeClr>
              </a:solidFill>
              <a:latin typeface="Goudy Old Style" panose="02020502050305020303" pitchFamily="18" charset="77"/>
            </a:endParaRPr>
          </a:p>
          <a:p>
            <a:pPr algn="just">
              <a:lnSpc>
                <a:spcPct val="150000"/>
              </a:lnSpc>
            </a:pPr>
            <a:endParaRPr lang="fr-FR" sz="2000" u="sng" dirty="0">
              <a:solidFill>
                <a:schemeClr val="bg2">
                  <a:lumMod val="50000"/>
                </a:schemeClr>
              </a:solidFill>
              <a:latin typeface="Goudy Old Style" panose="02020502050305020303" pitchFamily="18" charset="77"/>
            </a:endParaRPr>
          </a:p>
          <a:p>
            <a:pPr algn="just">
              <a:lnSpc>
                <a:spcPct val="150000"/>
              </a:lnSpc>
            </a:pPr>
            <a:endParaRPr lang="fr-FR" sz="2000" u="sng" dirty="0">
              <a:solidFill>
                <a:schemeClr val="bg2">
                  <a:lumMod val="50000"/>
                </a:schemeClr>
              </a:solidFill>
              <a:latin typeface="Goudy Old Style" panose="02020502050305020303" pitchFamily="18" charset="77"/>
            </a:endParaRPr>
          </a:p>
          <a:p>
            <a:pPr algn="just">
              <a:lnSpc>
                <a:spcPct val="150000"/>
              </a:lnSpc>
            </a:pPr>
            <a:endParaRPr lang="fr-FR" sz="2000" u="sng" dirty="0">
              <a:solidFill>
                <a:schemeClr val="bg2">
                  <a:lumMod val="50000"/>
                </a:schemeClr>
              </a:solidFill>
              <a:latin typeface="Goudy Old Style" panose="02020502050305020303" pitchFamily="18" charset="77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r-FR" sz="2000" dirty="0">
              <a:latin typeface="Goudy Old Style" panose="020205020503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68264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1BB509-CF15-2575-B4CC-15400522A0A5}"/>
              </a:ext>
            </a:extLst>
          </p:cNvPr>
          <p:cNvSpPr/>
          <p:nvPr/>
        </p:nvSpPr>
        <p:spPr>
          <a:xfrm>
            <a:off x="0" y="0"/>
            <a:ext cx="1815308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38C96C3-4EC0-E367-6836-EFFDFE75FB23}"/>
              </a:ext>
            </a:extLst>
          </p:cNvPr>
          <p:cNvSpPr/>
          <p:nvPr/>
        </p:nvSpPr>
        <p:spPr>
          <a:xfrm>
            <a:off x="352302" y="278707"/>
            <a:ext cx="4654413" cy="635693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  <a:effectLst>
            <a:outerShdw blurRad="50800" dist="50800" dir="5400000" sx="103000" sy="103000" algn="ctr" rotWithShape="0">
              <a:srgbClr val="000000">
                <a:alpha val="13945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Goudy Old Style" panose="02020502050305020303" pitchFamily="18" charset="77"/>
              </a:rPr>
              <a:t>Restitution d’un bilan fonctionnel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28E3BD-7F65-3E73-9CED-432893483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733" y="1415845"/>
            <a:ext cx="8311288" cy="4498540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r-FR" dirty="0">
              <a:latin typeface="Goudy Old Style" panose="02020502050305020303" pitchFamily="18" charset="77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000" dirty="0">
                <a:latin typeface="Goudy Old Style" panose="02020502050305020303" pitchFamily="18" charset="77"/>
              </a:rPr>
              <a:t> Un </a:t>
            </a:r>
            <a:r>
              <a:rPr lang="fr-FR" sz="2000" b="1" dirty="0">
                <a:latin typeface="Goudy Old Style" panose="02020502050305020303" pitchFamily="18" charset="77"/>
              </a:rPr>
              <a:t>document de synthèse </a:t>
            </a:r>
            <a:r>
              <a:rPr lang="fr-FR" sz="2000" dirty="0">
                <a:latin typeface="Goudy Old Style" panose="02020502050305020303" pitchFamily="18" charset="77"/>
              </a:rPr>
              <a:t>résumant l’ensemble des bilans est remis ultérieurement aux différents intervenants ou à la personne malade.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000" dirty="0">
                <a:latin typeface="Goudy Old Style" panose="02020502050305020303" pitchFamily="18" charset="77"/>
              </a:rPr>
              <a:t> Une réflexion sur un outil de restitution orale plus pertinent à destination de la personne.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000" dirty="0">
                <a:latin typeface="Goudy Old Style" panose="02020502050305020303" pitchFamily="18" charset="77"/>
              </a:rPr>
              <a:t> Questionnement en équipe :</a:t>
            </a:r>
          </a:p>
          <a:p>
            <a:pPr marL="749808" lvl="1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fr-FR" sz="2000" dirty="0">
                <a:latin typeface="Goudy Old Style" panose="02020502050305020303" pitchFamily="18" charset="77"/>
              </a:rPr>
              <a:t>A qui cela s’adresse ? </a:t>
            </a:r>
          </a:p>
          <a:p>
            <a:pPr marL="749808" lvl="1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fr-FR" sz="2000" dirty="0">
                <a:latin typeface="Goudy Old Style" panose="02020502050305020303" pitchFamily="18" charset="77"/>
              </a:rPr>
              <a:t>Dans quel but ?</a:t>
            </a:r>
          </a:p>
          <a:p>
            <a:pPr marL="749808" lvl="1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fr-FR" sz="2000" dirty="0">
                <a:latin typeface="Goudy Old Style" panose="02020502050305020303" pitchFamily="18" charset="77"/>
              </a:rPr>
              <a:t>A quel moment le restituer ?</a:t>
            </a:r>
          </a:p>
          <a:p>
            <a:pPr marL="749808" lvl="1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fr-FR" sz="2000" dirty="0">
                <a:latin typeface="Goudy Old Style" panose="02020502050305020303" pitchFamily="18" charset="77"/>
              </a:rPr>
              <a:t>Sous quelle forme 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25216FA-101B-CB79-4930-59AF2FBDA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1" b="95579" l="9833" r="89749">
                        <a14:foregroundMark x1="18828" y1="15995" x2="17155" y2="20156"/>
                        <a14:foregroundMark x1="12552" y1="29259" x2="12552" y2="29259"/>
                        <a14:foregroundMark x1="14017" y1="32770" x2="14017" y2="32770"/>
                        <a14:foregroundMark x1="13180" y1="33420" x2="13180" y2="33420"/>
                        <a14:foregroundMark x1="14017" y1="33940" x2="14017" y2="33940"/>
                        <a14:foregroundMark x1="20711" y1="32770" x2="20711" y2="32770"/>
                        <a14:foregroundMark x1="41423" y1="34720" x2="41423" y2="34720"/>
                        <a14:foregroundMark x1="70711" y1="6372" x2="70711" y2="6372"/>
                        <a14:foregroundMark x1="69247" y1="3121" x2="69247" y2="3121"/>
                        <a14:foregroundMark x1="49791" y1="32250" x2="49791" y2="32250"/>
                        <a14:foregroundMark x1="57950" y1="91938" x2="57950" y2="91938"/>
                        <a14:foregroundMark x1="52510" y1="92458" x2="74268" y2="92718"/>
                        <a14:foregroundMark x1="48536" y1="95449" x2="84519" y2="95579"/>
                        <a14:foregroundMark x1="23222" y1="39142" x2="27615" y2="45774"/>
                        <a14:foregroundMark x1="21548" y1="48765" x2="21548" y2="48765"/>
                        <a14:foregroundMark x1="21548" y1="32250" x2="21548" y2="32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260543" y="2057198"/>
            <a:ext cx="3074733" cy="494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3056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300</TotalTime>
  <Words>866</Words>
  <Application>Microsoft Office PowerPoint</Application>
  <PresentationFormat>Grand écran</PresentationFormat>
  <Paragraphs>117</Paragraphs>
  <Slides>15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3" baseType="lpstr">
      <vt:lpstr>American Typewriter</vt:lpstr>
      <vt:lpstr>Arial</vt:lpstr>
      <vt:lpstr>Calibri</vt:lpstr>
      <vt:lpstr>Calibri Light</vt:lpstr>
      <vt:lpstr>Comic Sans MS</vt:lpstr>
      <vt:lpstr>Goudy Old Style</vt:lpstr>
      <vt:lpstr>Wingdings</vt:lpstr>
      <vt:lpstr>Thème Office</vt:lpstr>
      <vt:lpstr>Présentation PowerPoint</vt:lpstr>
      <vt:lpstr>Sommaire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Féron Marion</dc:creator>
  <cp:lastModifiedBy>ROUANET Florine - ETA549</cp:lastModifiedBy>
  <cp:revision>105</cp:revision>
  <dcterms:created xsi:type="dcterms:W3CDTF">2022-12-04T16:53:06Z</dcterms:created>
  <dcterms:modified xsi:type="dcterms:W3CDTF">2022-12-05T15:24:45Z</dcterms:modified>
</cp:coreProperties>
</file>