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 R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2" y="4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9db8719a59_0_1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9db8719a59_0_1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db8719a59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9db8719a59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db8719a59_0_2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9db8719a59_0_2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9db8719a59_0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9db8719a59_0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9db8719a59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9db8719a59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9db8719a59_0_2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9db8719a59_0_2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9db8719a59_0_2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9db8719a59_0_2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db8719a59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9db8719a59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db8719a5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db8719a5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fb0426641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fb0426641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db8719a59_0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9db8719a59_0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ff8f51c6d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ff8f51c6d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db8719a59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db8719a59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db8719a59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db8719a59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db8719a59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9db8719a59_0_1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7fceddfc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7fceddfc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182800" y="2916125"/>
            <a:ext cx="4778400" cy="7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760">
                <a:solidFill>
                  <a:schemeClr val="accent5"/>
                </a:solidFill>
              </a:rPr>
              <a:t>Une nouvelle dynamique de soins</a:t>
            </a:r>
            <a:endParaRPr sz="276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760">
                <a:solidFill>
                  <a:schemeClr val="accent5"/>
                </a:solidFill>
              </a:rPr>
              <a:t>en CATTP</a:t>
            </a:r>
            <a:endParaRPr sz="2760">
              <a:solidFill>
                <a:schemeClr val="accent5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011900" y="2346750"/>
            <a:ext cx="71202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1540"/>
              <a:t>Centre d’Accompagnement en Réhabilitation PsychoSociale</a:t>
            </a:r>
            <a:endParaRPr sz="154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50" y="92300"/>
            <a:ext cx="743730" cy="9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622" y="1235752"/>
            <a:ext cx="2380754" cy="9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2151428" y="1522607"/>
            <a:ext cx="4841131" cy="721968"/>
            <a:chOff x="2789785" y="880977"/>
            <a:chExt cx="5221800" cy="731700"/>
          </a:xfrm>
        </p:grpSpPr>
        <p:sp>
          <p:nvSpPr>
            <p:cNvPr id="174" name="Google Shape;174;p21"/>
            <p:cNvSpPr/>
            <p:nvPr/>
          </p:nvSpPr>
          <p:spPr>
            <a:xfrm>
              <a:off x="2789785" y="880977"/>
              <a:ext cx="5221800" cy="7317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2914389" y="965253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35 par cycle de 3 mois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6" name="Google Shape;176;p21"/>
          <p:cNvSpPr/>
          <p:nvPr/>
        </p:nvSpPr>
        <p:spPr>
          <a:xfrm>
            <a:off x="2151430" y="2395205"/>
            <a:ext cx="4505984" cy="721968"/>
          </a:xfrm>
          <a:prstGeom prst="rect">
            <a:avLst/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2151430" y="2591475"/>
            <a:ext cx="4371222" cy="1395080"/>
            <a:chOff x="2789787" y="1964253"/>
            <a:chExt cx="4714941" cy="1413885"/>
          </a:xfrm>
        </p:grpSpPr>
        <p:sp>
          <p:nvSpPr>
            <p:cNvPr id="178" name="Google Shape;178;p21"/>
            <p:cNvSpPr/>
            <p:nvPr/>
          </p:nvSpPr>
          <p:spPr>
            <a:xfrm>
              <a:off x="2789787" y="2646438"/>
              <a:ext cx="4497600" cy="7317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2899129" y="1964253"/>
              <a:ext cx="46056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Chaque activité a été repensée : bilan début-fin, transfert au quotidien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" name="Google Shape;180;p21"/>
          <p:cNvGrpSpPr/>
          <p:nvPr/>
        </p:nvGrpSpPr>
        <p:grpSpPr>
          <a:xfrm>
            <a:off x="2151430" y="4137200"/>
            <a:ext cx="3834578" cy="721968"/>
            <a:chOff x="2789787" y="3530813"/>
            <a:chExt cx="4136100" cy="731700"/>
          </a:xfrm>
        </p:grpSpPr>
        <p:sp>
          <p:nvSpPr>
            <p:cNvPr id="181" name="Google Shape;181;p21"/>
            <p:cNvSpPr/>
            <p:nvPr/>
          </p:nvSpPr>
          <p:spPr>
            <a:xfrm>
              <a:off x="2789787" y="3530813"/>
              <a:ext cx="4136100" cy="7317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2914388" y="3737366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Activités transversales : code de la route, droits des usagers, programme de psychoéducation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5"/>
                </a:solidFill>
              </a:rPr>
              <a:t>Les médiations thérapeutiques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38" y="1529875"/>
            <a:ext cx="712968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2223163" y="3345328"/>
            <a:ext cx="40542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Nouvelles activités mises en place : Mickael’s game, jeu recto-verso, EHS …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 rotWithShape="1">
          <a:blip r:embed="rId4">
            <a:alphaModFix/>
          </a:blip>
          <a:srcRect l="6834" t="5223" r="10528" b="10933"/>
          <a:stretch/>
        </p:blipFill>
        <p:spPr>
          <a:xfrm>
            <a:off x="1115650" y="2338150"/>
            <a:ext cx="712950" cy="77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5">
            <a:alphaModFix/>
          </a:blip>
          <a:srcRect l="8885" t="-8500" r="-8496" b="8500"/>
          <a:stretch/>
        </p:blipFill>
        <p:spPr>
          <a:xfrm>
            <a:off x="1077400" y="3200400"/>
            <a:ext cx="789450" cy="85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6">
            <a:alphaModFix/>
          </a:blip>
          <a:srcRect t="6751" r="2391"/>
          <a:stretch/>
        </p:blipFill>
        <p:spPr>
          <a:xfrm>
            <a:off x="895175" y="4137175"/>
            <a:ext cx="1153902" cy="7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l="3006" t="2287" r="1836" b="3203"/>
          <a:stretch/>
        </p:blipFill>
        <p:spPr>
          <a:xfrm>
            <a:off x="5615075" y="141150"/>
            <a:ext cx="3465200" cy="48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509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5"/>
                </a:solidFill>
              </a:rPr>
              <a:t>Programme de psychoéducation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011600" y="2202300"/>
            <a:ext cx="355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Elaboré avec la diététicienne de l’EPSMDA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23"/>
          <p:cNvCxnSpPr>
            <a:stCxn id="201" idx="1"/>
          </p:cNvCxnSpPr>
          <p:nvPr/>
        </p:nvCxnSpPr>
        <p:spPr>
          <a:xfrm flipH="1">
            <a:off x="1869750" y="2571750"/>
            <a:ext cx="1845000" cy="181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23"/>
          <p:cNvSpPr txBox="1"/>
          <p:nvPr/>
        </p:nvSpPr>
        <p:spPr>
          <a:xfrm>
            <a:off x="233850" y="4088175"/>
            <a:ext cx="171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On évalue</a:t>
            </a:r>
            <a:endParaRPr sz="2300" b="1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714750" y="2302350"/>
            <a:ext cx="171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On ajuste</a:t>
            </a:r>
            <a:endParaRPr sz="2300" b="1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7172125" y="463275"/>
            <a:ext cx="171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On affine</a:t>
            </a:r>
            <a:endParaRPr sz="2300" b="1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4" name="Google Shape;204;p23"/>
          <p:cNvCxnSpPr/>
          <p:nvPr/>
        </p:nvCxnSpPr>
        <p:spPr>
          <a:xfrm flipH="1">
            <a:off x="5327125" y="757350"/>
            <a:ext cx="1845000" cy="181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1" grpId="0"/>
      <p:bldP spid="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5"/>
                </a:solidFill>
              </a:rPr>
              <a:t>On évalue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944084" y="812078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24"/>
          <p:cNvGrpSpPr/>
          <p:nvPr/>
        </p:nvGrpSpPr>
        <p:grpSpPr>
          <a:xfrm>
            <a:off x="3611776" y="414352"/>
            <a:ext cx="2166000" cy="2166000"/>
            <a:chOff x="3611776" y="414352"/>
            <a:chExt cx="2166000" cy="2166000"/>
          </a:xfrm>
        </p:grpSpPr>
        <p:sp>
          <p:nvSpPr>
            <p:cNvPr id="212" name="Google Shape;212;p24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4"/>
            <p:cNvSpPr txBox="1"/>
            <p:nvPr/>
          </p:nvSpPr>
          <p:spPr>
            <a:xfrm>
              <a:off x="3744125" y="1027500"/>
              <a:ext cx="19287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Médicale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Neuropsychologique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Fonctionnelle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" name="Google Shape;214;p24"/>
          <p:cNvGrpSpPr/>
          <p:nvPr/>
        </p:nvGrpSpPr>
        <p:grpSpPr>
          <a:xfrm>
            <a:off x="4681318" y="2061721"/>
            <a:ext cx="2166000" cy="2166000"/>
            <a:chOff x="3614583" y="158760"/>
            <a:chExt cx="2166000" cy="2166000"/>
          </a:xfrm>
        </p:grpSpPr>
        <p:sp>
          <p:nvSpPr>
            <p:cNvPr id="215" name="Google Shape;215;p24"/>
            <p:cNvSpPr/>
            <p:nvPr/>
          </p:nvSpPr>
          <p:spPr>
            <a:xfrm>
              <a:off x="3614583" y="158760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3987375" y="964325"/>
              <a:ext cx="16035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Retentissement des médiations thérapeutiques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oogle Shape;217;p24"/>
          <p:cNvGrpSpPr/>
          <p:nvPr/>
        </p:nvGrpSpPr>
        <p:grpSpPr>
          <a:xfrm>
            <a:off x="2544173" y="2061721"/>
            <a:ext cx="2166000" cy="2166000"/>
            <a:chOff x="2541076" y="2129014"/>
            <a:chExt cx="2166000" cy="2166000"/>
          </a:xfrm>
        </p:grpSpPr>
        <p:sp>
          <p:nvSpPr>
            <p:cNvPr id="218" name="Google Shape;218;p24"/>
            <p:cNvSpPr/>
            <p:nvPr/>
          </p:nvSpPr>
          <p:spPr>
            <a:xfrm>
              <a:off x="2541076" y="2129014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2792467" y="2860564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Atteinte des objectifs</a:t>
              </a:r>
              <a:r>
                <a:rPr lang="fr" sz="1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0" name="Google Shape;220;p24"/>
          <p:cNvSpPr/>
          <p:nvPr/>
        </p:nvSpPr>
        <p:spPr>
          <a:xfrm>
            <a:off x="4081880" y="1958841"/>
            <a:ext cx="12258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21" name="Google Shape;221;p24"/>
          <p:cNvSpPr txBox="1"/>
          <p:nvPr/>
        </p:nvSpPr>
        <p:spPr>
          <a:xfrm>
            <a:off x="4081825" y="2354975"/>
            <a:ext cx="1225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Evaluations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8345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ajuste</a:t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PAP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5792075" y="3194600"/>
            <a:ext cx="2753450" cy="960600"/>
          </a:xfrm>
          <a:prstGeom prst="roundRect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Médiations thérapeutiques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Remédiation cognitive (programme CRT)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1228950" y="3194600"/>
            <a:ext cx="1912529" cy="960600"/>
          </a:xfrm>
          <a:prstGeom prst="roundRect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Médiations thérapeutiques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3388544" y="3194600"/>
            <a:ext cx="2156465" cy="960600"/>
          </a:xfrm>
          <a:prstGeom prst="roundRect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Remédiation cognitive (programme CRT)</a:t>
            </a:r>
            <a:endParaRPr sz="2400" dirty="0">
              <a:solidFill>
                <a:srgbClr val="FFFFFF"/>
              </a:solidFill>
            </a:endParaRPr>
          </a:p>
        </p:txBody>
      </p:sp>
      <p:cxnSp>
        <p:nvCxnSpPr>
          <p:cNvPr id="231" name="Google Shape;231;p25"/>
          <p:cNvCxnSpPr/>
          <p:nvPr/>
        </p:nvCxnSpPr>
        <p:spPr>
          <a:xfrm>
            <a:off x="5305025" y="1988225"/>
            <a:ext cx="974100" cy="1111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5"/>
          <p:cNvCxnSpPr/>
          <p:nvPr/>
        </p:nvCxnSpPr>
        <p:spPr>
          <a:xfrm>
            <a:off x="4566143" y="1977725"/>
            <a:ext cx="11700" cy="1132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5"/>
          <p:cNvCxnSpPr>
            <a:cxnSpLocks/>
          </p:cNvCxnSpPr>
          <p:nvPr/>
        </p:nvCxnSpPr>
        <p:spPr>
          <a:xfrm flipH="1">
            <a:off x="2726871" y="1983150"/>
            <a:ext cx="1112104" cy="1037636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  <p:bldP spid="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/>
          <p:nvPr/>
        </p:nvSpPr>
        <p:spPr>
          <a:xfrm rot="-599975">
            <a:off x="7251278" y="3078318"/>
            <a:ext cx="1898744" cy="68977"/>
          </a:xfrm>
          <a:prstGeom prst="roundRect">
            <a:avLst>
              <a:gd name="adj" fmla="val 50000"/>
            </a:avLst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6"/>
          <p:cNvSpPr/>
          <p:nvPr/>
        </p:nvSpPr>
        <p:spPr>
          <a:xfrm rot="599975" flipH="1">
            <a:off x="5434387" y="3078318"/>
            <a:ext cx="1898744" cy="68977"/>
          </a:xfrm>
          <a:prstGeom prst="roundRect">
            <a:avLst>
              <a:gd name="adj" fmla="val 50000"/>
            </a:avLst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26"/>
          <p:cNvGrpSpPr/>
          <p:nvPr/>
        </p:nvGrpSpPr>
        <p:grpSpPr>
          <a:xfrm>
            <a:off x="6110046" y="3679901"/>
            <a:ext cx="2422100" cy="912407"/>
            <a:chOff x="5796625" y="3004364"/>
            <a:chExt cx="1712700" cy="768149"/>
          </a:xfrm>
        </p:grpSpPr>
        <p:sp>
          <p:nvSpPr>
            <p:cNvPr id="241" name="Google Shape;241;p26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 txBox="1"/>
            <p:nvPr/>
          </p:nvSpPr>
          <p:spPr>
            <a:xfrm>
              <a:off x="5840872" y="3184060"/>
              <a:ext cx="1624200" cy="4734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r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Evaluation du lien RC - Médiations thérapeutiques</a:t>
              </a:r>
              <a:endParaRPr sz="1300" dirty="0">
                <a:solidFill>
                  <a:schemeClr val="lt1"/>
                </a:solidFill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6"/>
          <p:cNvSpPr/>
          <p:nvPr/>
        </p:nvSpPr>
        <p:spPr>
          <a:xfrm rot="-599975">
            <a:off x="3622622" y="3078318"/>
            <a:ext cx="1898744" cy="68977"/>
          </a:xfrm>
          <a:prstGeom prst="roundRect">
            <a:avLst>
              <a:gd name="adj" fmla="val 50000"/>
            </a:avLst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26"/>
          <p:cNvGrpSpPr/>
          <p:nvPr/>
        </p:nvGrpSpPr>
        <p:grpSpPr>
          <a:xfrm>
            <a:off x="4301771" y="1597494"/>
            <a:ext cx="2422100" cy="910570"/>
            <a:chOff x="4409300" y="1219933"/>
            <a:chExt cx="1712700" cy="766603"/>
          </a:xfrm>
        </p:grpSpPr>
        <p:sp>
          <p:nvSpPr>
            <p:cNvPr id="246" name="Google Shape;246;p26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 txBox="1"/>
            <p:nvPr/>
          </p:nvSpPr>
          <p:spPr>
            <a:xfrm>
              <a:off x="4453543" y="1219933"/>
              <a:ext cx="1624200" cy="570600"/>
            </a:xfrm>
            <a:prstGeom prst="rect">
              <a:avLst/>
            </a:pr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r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Mise en place d’autres programmes RC (Near, RC2S, SCIT, ToMRemed)</a:t>
              </a:r>
              <a:endParaRPr sz="800" dirty="0">
                <a:solidFill>
                  <a:srgbClr val="5E5E5E"/>
                </a:solidFill>
              </a:endParaRPr>
            </a:p>
          </p:txBody>
        </p:sp>
      </p:grpSp>
      <p:sp>
        <p:nvSpPr>
          <p:cNvPr id="249" name="Google Shape;249;p26"/>
          <p:cNvSpPr/>
          <p:nvPr/>
        </p:nvSpPr>
        <p:spPr>
          <a:xfrm rot="599975" flipH="1">
            <a:off x="1795915" y="3078318"/>
            <a:ext cx="1898744" cy="68977"/>
          </a:xfrm>
          <a:prstGeom prst="roundRect">
            <a:avLst>
              <a:gd name="adj" fmla="val 50000"/>
            </a:avLst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26"/>
          <p:cNvGrpSpPr/>
          <p:nvPr/>
        </p:nvGrpSpPr>
        <p:grpSpPr>
          <a:xfrm>
            <a:off x="2452446" y="3694019"/>
            <a:ext cx="2422100" cy="1091156"/>
            <a:chOff x="3021975" y="3004364"/>
            <a:chExt cx="1712700" cy="768149"/>
          </a:xfrm>
        </p:grpSpPr>
        <p:sp>
          <p:nvSpPr>
            <p:cNvPr id="251" name="Google Shape;251;p26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3066222" y="3281117"/>
              <a:ext cx="1624200" cy="279300"/>
            </a:xfrm>
            <a:prstGeom prst="rect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r" sz="1300" dirty="0">
                  <a:solidFill>
                    <a:srgbClr val="FFFFFF"/>
                  </a:solidFill>
                </a:rPr>
                <a:t>Création d’un pôle émotion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6"/>
          <p:cNvSpPr/>
          <p:nvPr/>
        </p:nvSpPr>
        <p:spPr>
          <a:xfrm rot="-599975">
            <a:off x="-6022" y="3078318"/>
            <a:ext cx="1898744" cy="68977"/>
          </a:xfrm>
          <a:prstGeom prst="roundRect">
            <a:avLst>
              <a:gd name="adj" fmla="val 50000"/>
            </a:avLst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6"/>
          <p:cNvGrpSpPr/>
          <p:nvPr/>
        </p:nvGrpSpPr>
        <p:grpSpPr>
          <a:xfrm>
            <a:off x="711046" y="1839140"/>
            <a:ext cx="2186604" cy="773569"/>
            <a:chOff x="1637475" y="1219942"/>
            <a:chExt cx="1712700" cy="766593"/>
          </a:xfrm>
        </p:grpSpPr>
        <p:sp>
          <p:nvSpPr>
            <p:cNvPr id="256" name="Google Shape;256;p26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 txBox="1"/>
            <p:nvPr/>
          </p:nvSpPr>
          <p:spPr>
            <a:xfrm>
              <a:off x="1686221" y="1375195"/>
              <a:ext cx="1615200" cy="3930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r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Formations</a:t>
              </a:r>
              <a:endParaRPr sz="1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9" name="Google Shape;259;p26"/>
          <p:cNvSpPr/>
          <p:nvPr/>
        </p:nvSpPr>
        <p:spPr>
          <a:xfrm rot="-1797083">
            <a:off x="1700504" y="2876032"/>
            <a:ext cx="227134" cy="22761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D7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 rot="-1797083">
            <a:off x="5399254" y="2876032"/>
            <a:ext cx="227134" cy="22761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D7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/>
          <p:nvPr/>
        </p:nvSpPr>
        <p:spPr>
          <a:xfrm rot="-1797083">
            <a:off x="7207529" y="3187132"/>
            <a:ext cx="227134" cy="22761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D7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 rot="-1797083">
            <a:off x="3549929" y="3122582"/>
            <a:ext cx="227134" cy="22761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D7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5"/>
                </a:solidFill>
              </a:rPr>
              <a:t>On affine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retient</a:t>
            </a:r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311700" y="1693125"/>
            <a:ext cx="47706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 dirty="0"/>
              <a:t>Cette nouvelle dynamique de soins a été possible en adoptant une autre posture, un autre regard …</a:t>
            </a:r>
            <a:endParaRPr sz="1600" dirty="0"/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1"/>
          </p:nvPr>
        </p:nvSpPr>
        <p:spPr>
          <a:xfrm>
            <a:off x="4061800" y="3432350"/>
            <a:ext cx="47706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/>
              <a:t>… ce regard qui tend vers le rétablissement des usagers n’amène-t-il pas au rétablissement des soignants et de l’institution ?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accent5"/>
                </a:solidFill>
              </a:rPr>
              <a:t>Paroles d’usagers ...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935475" y="1477350"/>
            <a:ext cx="2538900" cy="1094400"/>
          </a:xfrm>
          <a:prstGeom prst="wedgeRoundRectCallout">
            <a:avLst>
              <a:gd name="adj1" fmla="val -20692"/>
              <a:gd name="adj2" fmla="val 75873"/>
              <a:gd name="adj3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Open Sans"/>
                <a:ea typeface="Open Sans"/>
                <a:cs typeface="Open Sans"/>
                <a:sym typeface="Open Sans"/>
              </a:rPr>
              <a:t>“J’ai pu réaliser mon rêve : aller sur les bancs de la fac”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3474375" y="3393425"/>
            <a:ext cx="2538900" cy="1094400"/>
          </a:xfrm>
          <a:prstGeom prst="wedgeRoundRectCallout">
            <a:avLst>
              <a:gd name="adj1" fmla="val -20692"/>
              <a:gd name="adj2" fmla="val 75873"/>
              <a:gd name="adj3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Open Sans"/>
                <a:ea typeface="Open Sans"/>
                <a:cs typeface="Open Sans"/>
                <a:sym typeface="Open Sans"/>
              </a:rPr>
              <a:t>“Je me rends compte que je ne suis pas toute seule à avoir cette maladie”</a:t>
            </a:r>
            <a:endParaRPr/>
          </a:p>
        </p:txBody>
      </p:sp>
      <p:sp>
        <p:nvSpPr>
          <p:cNvPr id="278" name="Google Shape;278;p28"/>
          <p:cNvSpPr/>
          <p:nvPr/>
        </p:nvSpPr>
        <p:spPr>
          <a:xfrm>
            <a:off x="6116950" y="1477350"/>
            <a:ext cx="2538900" cy="1094400"/>
          </a:xfrm>
          <a:prstGeom prst="wedgeRoundRectCallout">
            <a:avLst>
              <a:gd name="adj1" fmla="val -20692"/>
              <a:gd name="adj2" fmla="val 75873"/>
              <a:gd name="adj3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>
                <a:latin typeface="Open Sans"/>
                <a:ea typeface="Open Sans"/>
                <a:cs typeface="Open Sans"/>
                <a:sym typeface="Open Sans"/>
              </a:rPr>
              <a:t>“Avant j’étais transparente, inexistante”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7CDC1E8-5244-4543-8861-193536E1650D}"/>
              </a:ext>
            </a:extLst>
          </p:cNvPr>
          <p:cNvSpPr txBox="1"/>
          <p:nvPr/>
        </p:nvSpPr>
        <p:spPr>
          <a:xfrm>
            <a:off x="2012496" y="2279362"/>
            <a:ext cx="511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Merci de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Situation géographique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775" y="1152425"/>
            <a:ext cx="2616441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42950" y="4106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accent5"/>
                </a:solidFill>
              </a:rPr>
              <a:t>Présentation de la structure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735304" y="223713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02988" y="223735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1978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047192" y="223713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1998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" name="Google Shape;84;p15"/>
          <p:cNvCxnSpPr>
            <a:stCxn id="82" idx="2"/>
          </p:cNvCxnSpPr>
          <p:nvPr/>
        </p:nvCxnSpPr>
        <p:spPr>
          <a:xfrm flipH="1">
            <a:off x="1707688" y="2906352"/>
            <a:ext cx="1500" cy="451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Google Shape;85;p15"/>
          <p:cNvCxnSpPr/>
          <p:nvPr/>
        </p:nvCxnSpPr>
        <p:spPr>
          <a:xfrm flipH="1">
            <a:off x="4691838" y="1785552"/>
            <a:ext cx="1500" cy="451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Google Shape;86;p15"/>
          <p:cNvCxnSpPr/>
          <p:nvPr/>
        </p:nvCxnSpPr>
        <p:spPr>
          <a:xfrm flipH="1">
            <a:off x="7387388" y="2906352"/>
            <a:ext cx="1500" cy="451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7" name="Google Shape;87;p15"/>
          <p:cNvSpPr txBox="1"/>
          <p:nvPr/>
        </p:nvSpPr>
        <p:spPr>
          <a:xfrm>
            <a:off x="1101100" y="3404025"/>
            <a:ext cx="121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HDJ</a:t>
            </a:r>
            <a:endParaRPr sz="15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780038" y="3398491"/>
            <a:ext cx="1214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CARPS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Centre de proximité en RPS</a:t>
            </a:r>
            <a:endParaRPr sz="15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092700" y="1370050"/>
            <a:ext cx="121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CATTP</a:t>
            </a:r>
            <a:endParaRPr sz="15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9B3E99E-8AEA-4F4F-8F22-B92A51992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43377"/>
              </p:ext>
            </p:extLst>
          </p:nvPr>
        </p:nvGraphicFramePr>
        <p:xfrm>
          <a:off x="2011135" y="3224892"/>
          <a:ext cx="5121729" cy="134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243">
                  <a:extLst>
                    <a:ext uri="{9D8B030D-6E8A-4147-A177-3AD203B41FA5}">
                      <a16:colId xmlns:a16="http://schemas.microsoft.com/office/drawing/2014/main" val="1916228812"/>
                    </a:ext>
                  </a:extLst>
                </a:gridCol>
                <a:gridCol w="1707243">
                  <a:extLst>
                    <a:ext uri="{9D8B030D-6E8A-4147-A177-3AD203B41FA5}">
                      <a16:colId xmlns:a16="http://schemas.microsoft.com/office/drawing/2014/main" val="1796365939"/>
                    </a:ext>
                  </a:extLst>
                </a:gridCol>
                <a:gridCol w="1707243">
                  <a:extLst>
                    <a:ext uri="{9D8B030D-6E8A-4147-A177-3AD203B41FA5}">
                      <a16:colId xmlns:a16="http://schemas.microsoft.com/office/drawing/2014/main" val="2420810468"/>
                    </a:ext>
                  </a:extLst>
                </a:gridCol>
              </a:tblGrid>
              <a:tr h="41509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File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Moyenne d’âge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Sexe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23137"/>
                  </a:ext>
                </a:extLst>
              </a:tr>
              <a:tr h="931108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accent5"/>
                          </a:solidFill>
                        </a:rPr>
                        <a:t>38</a:t>
                      </a:r>
                      <a:endParaRPr lang="fr-FR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b="1" dirty="0">
                          <a:solidFill>
                            <a:schemeClr val="accent5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b="1" dirty="0">
                          <a:solidFill>
                            <a:schemeClr val="accent5"/>
                          </a:solidFill>
                        </a:rPr>
                        <a:t>17 F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accent5"/>
                          </a:solidFill>
                        </a:rPr>
                        <a:t>21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319584"/>
                  </a:ext>
                </a:extLst>
              </a:tr>
            </a:tbl>
          </a:graphicData>
        </a:graphic>
      </p:graphicFrame>
      <p:sp>
        <p:nvSpPr>
          <p:cNvPr id="5" name="Google Shape;144;p18">
            <a:extLst>
              <a:ext uri="{FF2B5EF4-FFF2-40B4-BE49-F238E27FC236}">
                <a16:creationId xmlns:a16="http://schemas.microsoft.com/office/drawing/2014/main" id="{BCDB4718-231A-44F2-8D43-42BB24FA3865}"/>
              </a:ext>
            </a:extLst>
          </p:cNvPr>
          <p:cNvSpPr txBox="1"/>
          <p:nvPr/>
        </p:nvSpPr>
        <p:spPr>
          <a:xfrm>
            <a:off x="-2" y="372367"/>
            <a:ext cx="8923566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Composition de l’équipe pluridisciplinaire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Médecin Psychiatre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Psychologue clinicienne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Psychologue clinicienne spécialisée en neuropsychologie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Médiatrice de Santé Pair (MSP)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Infirmiers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Ergothérapeute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fr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Agent de Service Hospitalier (ASH)</a:t>
            </a:r>
            <a:endParaRPr b="1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44;p18">
            <a:extLst>
              <a:ext uri="{FF2B5EF4-FFF2-40B4-BE49-F238E27FC236}">
                <a16:creationId xmlns:a16="http://schemas.microsoft.com/office/drawing/2014/main" id="{155633CE-F2BC-4E15-9ABE-759130FB081C}"/>
              </a:ext>
            </a:extLst>
          </p:cNvPr>
          <p:cNvSpPr txBox="1"/>
          <p:nvPr/>
        </p:nvSpPr>
        <p:spPr>
          <a:xfrm>
            <a:off x="-1" y="2571750"/>
            <a:ext cx="324122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Données chiffrées</a:t>
            </a:r>
            <a:endParaRPr sz="16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2107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6"/>
          <p:cNvGrpSpPr/>
          <p:nvPr/>
        </p:nvGrpSpPr>
        <p:grpSpPr>
          <a:xfrm>
            <a:off x="1403577" y="1580612"/>
            <a:ext cx="2077654" cy="2623979"/>
            <a:chOff x="1118224" y="283725"/>
            <a:chExt cx="2090826" cy="4076400"/>
          </a:xfrm>
        </p:grpSpPr>
        <p:sp>
          <p:nvSpPr>
            <p:cNvPr id="95" name="Google Shape;95;p1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3533173" y="1580612"/>
            <a:ext cx="2077654" cy="2623979"/>
            <a:chOff x="1118224" y="283725"/>
            <a:chExt cx="2090826" cy="4076400"/>
          </a:xfrm>
        </p:grpSpPr>
        <p:sp>
          <p:nvSpPr>
            <p:cNvPr id="101" name="Google Shape;101;p1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5662750" y="1580612"/>
            <a:ext cx="2077673" cy="2623979"/>
            <a:chOff x="1118205" y="283725"/>
            <a:chExt cx="2090845" cy="4076400"/>
          </a:xfrm>
        </p:grpSpPr>
        <p:sp>
          <p:nvSpPr>
            <p:cNvPr id="107" name="Google Shape;107;p1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118205" y="1038636"/>
              <a:ext cx="2048100" cy="14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 dirty="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Durée moyenne d’accompagnement </a:t>
              </a:r>
              <a:endParaRPr sz="15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≃ 10 ans</a:t>
              </a: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64100" y="597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Constat</a:t>
            </a:r>
            <a:endParaRPr dirty="0"/>
          </a:p>
        </p:txBody>
      </p:sp>
      <p:sp>
        <p:nvSpPr>
          <p:cNvPr id="113" name="Google Shape;113;p16"/>
          <p:cNvSpPr/>
          <p:nvPr/>
        </p:nvSpPr>
        <p:spPr>
          <a:xfrm>
            <a:off x="5899538" y="3447850"/>
            <a:ext cx="1604100" cy="540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l="10717" r="12348" b="7715"/>
          <a:stretch/>
        </p:blipFill>
        <p:spPr>
          <a:xfrm>
            <a:off x="7792350" y="3000741"/>
            <a:ext cx="1271750" cy="164293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09;p16">
            <a:extLst>
              <a:ext uri="{FF2B5EF4-FFF2-40B4-BE49-F238E27FC236}">
                <a16:creationId xmlns:a16="http://schemas.microsoft.com/office/drawing/2014/main" id="{E8742364-64A7-4650-AF92-544DA1DB3F03}"/>
              </a:ext>
            </a:extLst>
          </p:cNvPr>
          <p:cNvSpPr/>
          <p:nvPr/>
        </p:nvSpPr>
        <p:spPr>
          <a:xfrm>
            <a:off x="1547618" y="2178540"/>
            <a:ext cx="1747113" cy="93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Stabilisation clinique</a:t>
            </a:r>
            <a:endParaRPr sz="1500" dirty="0">
              <a:solidFill>
                <a:srgbClr val="1D7E7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" name="Google Shape;109;p16">
            <a:extLst>
              <a:ext uri="{FF2B5EF4-FFF2-40B4-BE49-F238E27FC236}">
                <a16:creationId xmlns:a16="http://schemas.microsoft.com/office/drawing/2014/main" id="{022CEE48-D5FA-4A42-A5F2-E203793A9D95}"/>
              </a:ext>
            </a:extLst>
          </p:cNvPr>
          <p:cNvSpPr/>
          <p:nvPr/>
        </p:nvSpPr>
        <p:spPr>
          <a:xfrm>
            <a:off x="3554401" y="2066548"/>
            <a:ext cx="2035197" cy="93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rPr>
              <a:t>Liens sociaux « exclusivement » au CATTP</a:t>
            </a:r>
            <a:endParaRPr sz="1500" dirty="0">
              <a:solidFill>
                <a:srgbClr val="1D7E7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2718847" y="933203"/>
            <a:ext cx="3574322" cy="3941676"/>
            <a:chOff x="2718835" y="677103"/>
            <a:chExt cx="3574322" cy="3941676"/>
          </a:xfrm>
        </p:grpSpPr>
        <p:sp>
          <p:nvSpPr>
            <p:cNvPr id="120" name="Google Shape;120;p17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 rot="-6599386">
              <a:off x="2780871" y="1962158"/>
              <a:ext cx="440541" cy="440541"/>
            </a:xfrm>
            <a:prstGeom prst="ellipse">
              <a:avLst/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rot="-6597701">
              <a:off x="3264325" y="1587393"/>
              <a:ext cx="274172" cy="274172"/>
            </a:xfrm>
            <a:prstGeom prst="ellipse">
              <a:avLst/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4447233" y="2071889"/>
            <a:ext cx="1981442" cy="1939471"/>
            <a:chOff x="4447194" y="1815766"/>
            <a:chExt cx="2440200" cy="2440200"/>
          </a:xfrm>
        </p:grpSpPr>
        <p:sp>
          <p:nvSpPr>
            <p:cNvPr id="126" name="Google Shape;126;p17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Amélioration de la qualité de vie de l’usager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3380749" y="1490376"/>
            <a:ext cx="1610175" cy="1563475"/>
            <a:chOff x="3490737" y="1374053"/>
            <a:chExt cx="1423800" cy="1423800"/>
          </a:xfrm>
        </p:grpSpPr>
        <p:sp>
          <p:nvSpPr>
            <p:cNvPr id="129" name="Google Shape;129;p17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Lisibilité du parcours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3059750" y="3194582"/>
            <a:ext cx="1664717" cy="1563548"/>
            <a:chOff x="644203" y="3718814"/>
            <a:chExt cx="1498800" cy="1498800"/>
          </a:xfrm>
        </p:grpSpPr>
        <p:sp>
          <p:nvSpPr>
            <p:cNvPr id="132" name="Google Shape;132;p17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735406" y="3995864"/>
              <a:ext cx="1316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Dynamique des médiations thérapeutiques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5"/>
                </a:solidFill>
              </a:rPr>
              <a:t>Questionnement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18"/>
          <p:cNvCxnSpPr/>
          <p:nvPr/>
        </p:nvCxnSpPr>
        <p:spPr>
          <a:xfrm>
            <a:off x="4418475" y="607425"/>
            <a:ext cx="26400" cy="416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8"/>
          <p:cNvCxnSpPr/>
          <p:nvPr/>
        </p:nvCxnSpPr>
        <p:spPr>
          <a:xfrm rot="10800000" flipH="1">
            <a:off x="831200" y="1187725"/>
            <a:ext cx="73857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8"/>
          <p:cNvSpPr txBox="1"/>
          <p:nvPr/>
        </p:nvSpPr>
        <p:spPr>
          <a:xfrm>
            <a:off x="1147725" y="647000"/>
            <a:ext cx="283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Open Sans"/>
                <a:ea typeface="Open Sans"/>
                <a:cs typeface="Open Sans"/>
                <a:sym typeface="Open Sans"/>
              </a:rPr>
              <a:t>Ressources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880025" y="647000"/>
            <a:ext cx="283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Open Sans"/>
                <a:ea typeface="Open Sans"/>
                <a:cs typeface="Open Sans"/>
                <a:sym typeface="Open Sans"/>
              </a:rPr>
              <a:t>Freins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055425" y="1477875"/>
            <a:ext cx="31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884025" y="1398750"/>
            <a:ext cx="3363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Motivation individuelle et groupale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Les retours des usagers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Infrastructure adaptée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Création du poste de MSP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L’accompagnement du Centre Support CRISALID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616325" y="1617658"/>
            <a:ext cx="3363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Situation sanitaire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Sous effectif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Postes de neuropsychologue et de secrétaire non pourvus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♦ Résistances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274" y="1374627"/>
            <a:ext cx="3350900" cy="32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5150000" y="2669025"/>
            <a:ext cx="2690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>
                <a:latin typeface="Open Sans"/>
                <a:ea typeface="Open Sans"/>
                <a:cs typeface="Open Sans"/>
                <a:sym typeface="Open Sans"/>
              </a:rPr>
              <a:t>… Pour qu’elle devienne une boussole pour tous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Une nouvelle dynamique de soins…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autre approche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89848"/>
            <a:ext cx="2059103" cy="216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6753675" y="824800"/>
            <a:ext cx="119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Formation de l’équipe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631100" y="4389850"/>
            <a:ext cx="239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Equipe renforcée : MSP, neuropsychologue, secrétaire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2816750" y="1049325"/>
            <a:ext cx="1345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Réunions d’informations et d’échanges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292050" y="2546438"/>
            <a:ext cx="152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Accompagnement repensé sur le modèle RPS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689700" y="4043575"/>
            <a:ext cx="159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pen Sans"/>
                <a:ea typeface="Open Sans"/>
                <a:cs typeface="Open Sans"/>
                <a:sym typeface="Open Sans"/>
              </a:rPr>
              <a:t>Projet d’Accompagnement Personnalisé (PAP)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4" name="Google Shape;164;p20"/>
          <p:cNvCxnSpPr/>
          <p:nvPr/>
        </p:nvCxnSpPr>
        <p:spPr>
          <a:xfrm rot="10800000">
            <a:off x="4079675" y="1660050"/>
            <a:ext cx="423900" cy="44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0"/>
          <p:cNvCxnSpPr/>
          <p:nvPr/>
        </p:nvCxnSpPr>
        <p:spPr>
          <a:xfrm rot="10800000" flipH="1">
            <a:off x="4251475" y="3759900"/>
            <a:ext cx="435300" cy="42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0"/>
          <p:cNvCxnSpPr/>
          <p:nvPr/>
        </p:nvCxnSpPr>
        <p:spPr>
          <a:xfrm rot="10800000">
            <a:off x="3819450" y="2932700"/>
            <a:ext cx="603900" cy="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0"/>
          <p:cNvCxnSpPr/>
          <p:nvPr/>
        </p:nvCxnSpPr>
        <p:spPr>
          <a:xfrm rot="10800000">
            <a:off x="6352125" y="3942850"/>
            <a:ext cx="423900" cy="44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0"/>
          <p:cNvCxnSpPr/>
          <p:nvPr/>
        </p:nvCxnSpPr>
        <p:spPr>
          <a:xfrm rot="10800000" flipH="1">
            <a:off x="6374475" y="1264325"/>
            <a:ext cx="379200" cy="443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411</Words>
  <Application>Microsoft Office PowerPoint</Application>
  <PresentationFormat>Affichage à l'écran (16:9)</PresentationFormat>
  <Paragraphs>124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Open Sans</vt:lpstr>
      <vt:lpstr>Arial</vt:lpstr>
      <vt:lpstr>PT Sans Narrow</vt:lpstr>
      <vt:lpstr>Roboto Medium</vt:lpstr>
      <vt:lpstr>Roboto</vt:lpstr>
      <vt:lpstr>Tropic</vt:lpstr>
      <vt:lpstr>Une nouvelle dynamique de soins en CATTP</vt:lpstr>
      <vt:lpstr>Situation géographique</vt:lpstr>
      <vt:lpstr>Présentation de la structure</vt:lpstr>
      <vt:lpstr>Présentation PowerPoint</vt:lpstr>
      <vt:lpstr>Constat</vt:lpstr>
      <vt:lpstr>Questionnement</vt:lpstr>
      <vt:lpstr>Présentation PowerPoint</vt:lpstr>
      <vt:lpstr>Une nouvelle dynamique de soins…</vt:lpstr>
      <vt:lpstr>Une autre approche</vt:lpstr>
      <vt:lpstr>Les médiations thérapeutiques</vt:lpstr>
      <vt:lpstr>Programme de psychoéducation </vt:lpstr>
      <vt:lpstr>Présentation PowerPoint</vt:lpstr>
      <vt:lpstr>On évalue</vt:lpstr>
      <vt:lpstr>On ajuste</vt:lpstr>
      <vt:lpstr>On affine</vt:lpstr>
      <vt:lpstr>On retient</vt:lpstr>
      <vt:lpstr>Paroles d’usagers ...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nouvelle dynamique de soins en CATTP</dc:title>
  <cp:lastModifiedBy>Gwénaëlle GERARDIN</cp:lastModifiedBy>
  <cp:revision>45</cp:revision>
  <dcterms:modified xsi:type="dcterms:W3CDTF">2022-12-06T16:03:57Z</dcterms:modified>
</cp:coreProperties>
</file>