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5" r:id="rId5"/>
    <p:sldId id="275" r:id="rId6"/>
    <p:sldId id="285" r:id="rId7"/>
    <p:sldId id="266" r:id="rId8"/>
    <p:sldId id="271" r:id="rId9"/>
    <p:sldId id="272" r:id="rId10"/>
    <p:sldId id="267" r:id="rId11"/>
    <p:sldId id="262" r:id="rId12"/>
    <p:sldId id="268" r:id="rId13"/>
    <p:sldId id="274" r:id="rId14"/>
    <p:sldId id="269" r:id="rId15"/>
    <p:sldId id="277" r:id="rId16"/>
    <p:sldId id="280" r:id="rId17"/>
    <p:sldId id="282" r:id="rId18"/>
    <p:sldId id="283" r:id="rId19"/>
    <p:sldId id="284" r:id="rId20"/>
    <p:sldId id="278" r:id="rId2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sz="6000" spc="182" dirty="0" smtClean="0">
                <a:solidFill>
                  <a:srgbClr val="FDF9F5"/>
                </a:solidFill>
                <a:latin typeface="Bradley Hand ITC" panose="03070402050302030203" pitchFamily="66" charset="0"/>
                <a:ea typeface="DejaVu Sans"/>
              </a:rPr>
              <a:t>Conscience en soi</a:t>
            </a:r>
            <a:r>
              <a:rPr lang="fr-FR" spc="182" dirty="0" smtClean="0">
                <a:solidFill>
                  <a:srgbClr val="FDF9F5"/>
                </a:solidFill>
                <a:latin typeface="Bradley Hand ITC" panose="03070402050302030203" pitchFamily="66" charset="0"/>
                <a:ea typeface="DejaVu Sans"/>
              </a:rPr>
              <a:t>,</a:t>
            </a:r>
            <a:br>
              <a:rPr lang="fr-FR" spc="182" dirty="0" smtClean="0">
                <a:solidFill>
                  <a:srgbClr val="FDF9F5"/>
                </a:solidFill>
                <a:latin typeface="Bradley Hand ITC" panose="03070402050302030203" pitchFamily="66" charset="0"/>
                <a:ea typeface="DejaVu Sans"/>
              </a:rPr>
            </a:br>
            <a:r>
              <a:rPr lang="fr-FR" spc="182" dirty="0" smtClean="0">
                <a:solidFill>
                  <a:srgbClr val="FDF9F5"/>
                </a:solidFill>
                <a:latin typeface="Bradley Hand ITC" panose="03070402050302030203" pitchFamily="66" charset="0"/>
                <a:ea typeface="DejaVu Sans"/>
              </a:rPr>
              <a:t/>
            </a:r>
            <a:br>
              <a:rPr lang="fr-FR" spc="182" dirty="0" smtClean="0">
                <a:solidFill>
                  <a:srgbClr val="FDF9F5"/>
                </a:solidFill>
                <a:latin typeface="Bradley Hand ITC" panose="03070402050302030203" pitchFamily="66" charset="0"/>
                <a:ea typeface="DejaVu Sans"/>
              </a:rPr>
            </a:br>
            <a:r>
              <a:rPr lang="fr-FR" spc="182" dirty="0">
                <a:solidFill>
                  <a:srgbClr val="FDF9F5"/>
                </a:solidFill>
                <a:latin typeface="Bradley Hand ITC" panose="03070402050302030203" pitchFamily="66" charset="0"/>
                <a:ea typeface="DejaVu Sans"/>
              </a:rPr>
              <a:t>une expérience de terrain</a:t>
            </a:r>
            <a:r>
              <a:rPr lang="fr-FR" dirty="0">
                <a:latin typeface="Bradley Hand ITC" panose="03070402050302030203" pitchFamily="66" charset="0"/>
              </a:rPr>
              <a:t/>
            </a:r>
            <a:br>
              <a:rPr lang="fr-FR" dirty="0">
                <a:latin typeface="Bradley Hand ITC" panose="03070402050302030203" pitchFamily="66" charset="0"/>
              </a:rPr>
            </a:br>
            <a:endParaRPr lang="fr-FR" dirty="0">
              <a:latin typeface="Bradley Hand ITC" panose="03070402050302030203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pPr algn="r"/>
            <a:r>
              <a:rPr lang="fr-FR" dirty="0"/>
              <a:t>Assemblée Générale du réseau de </a:t>
            </a:r>
            <a:r>
              <a:rPr lang="fr-FR" dirty="0" smtClean="0"/>
              <a:t>RPS </a:t>
            </a:r>
            <a:r>
              <a:rPr lang="fr-FR" dirty="0"/>
              <a:t>du 12 </a:t>
            </a:r>
            <a:r>
              <a:rPr lang="fr-FR" dirty="0" smtClean="0"/>
              <a:t>/12/22</a:t>
            </a:r>
          </a:p>
          <a:p>
            <a:pPr algn="r"/>
            <a:r>
              <a:rPr lang="fr-FR" dirty="0" smtClean="0"/>
              <a:t> </a:t>
            </a:r>
            <a:r>
              <a:rPr lang="fr-FR" dirty="0"/>
              <a:t>au Nouveau Siècle</a:t>
            </a:r>
          </a:p>
        </p:txBody>
      </p:sp>
    </p:spTree>
    <p:extLst>
      <p:ext uri="{BB962C8B-B14F-4D97-AF65-F5344CB8AC3E}">
        <p14:creationId xmlns:p14="http://schemas.microsoft.com/office/powerpoint/2010/main" val="12664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83474" y="313680"/>
            <a:ext cx="10755086" cy="949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5400" b="1" spc="-1" dirty="0" smtClean="0">
                <a:latin typeface="Bradley Hand ITC" panose="03070402050302030203" pitchFamily="66" charset="0"/>
                <a:ea typeface="Dax-Medium"/>
              </a:rPr>
              <a:t>Séance 2: le patient est expert</a:t>
            </a:r>
            <a:endParaRPr lang="fr-FR" sz="5400" b="1" spc="-1" dirty="0">
              <a:latin typeface="Bradley Hand ITC" panose="0307040205030203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205" y="3558681"/>
            <a:ext cx="95097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>
              <a:lnSpc>
                <a:spcPct val="100000"/>
              </a:lnSpc>
              <a:spcBef>
                <a:spcPts val="850"/>
              </a:spcBef>
            </a:pPr>
            <a:r>
              <a:rPr lang="fr-FR" sz="3200" spc="26" dirty="0">
                <a:latin typeface="Bradley Hand ITC" panose="03070402050302030203" pitchFamily="66" charset="0"/>
                <a:ea typeface="DejaVu Sans"/>
              </a:rPr>
              <a:t>Mise </a:t>
            </a:r>
            <a:r>
              <a:rPr lang="fr-FR" sz="3200" spc="-1" dirty="0">
                <a:latin typeface="Bradley Hand ITC" panose="03070402050302030203" pitchFamily="66" charset="0"/>
                <a:ea typeface="DejaVu Sans"/>
              </a:rPr>
              <a:t>en </a:t>
            </a:r>
            <a:r>
              <a:rPr lang="fr-FR" sz="3200" spc="38" dirty="0">
                <a:latin typeface="Bradley Hand ITC" panose="03070402050302030203" pitchFamily="66" charset="0"/>
                <a:ea typeface="DejaVu Sans"/>
              </a:rPr>
              <a:t>place d'une </a:t>
            </a:r>
            <a:r>
              <a:rPr lang="fr-FR" sz="3200" spc="26" dirty="0">
                <a:latin typeface="Bradley Hand ITC" panose="03070402050302030203" pitchFamily="66" charset="0"/>
                <a:ea typeface="DejaVu Sans"/>
              </a:rPr>
              <a:t>stratégie </a:t>
            </a:r>
            <a:r>
              <a:rPr lang="fr-FR" sz="3200" spc="3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24" dirty="0">
                <a:latin typeface="Bradley Hand ITC" panose="03070402050302030203" pitchFamily="66" charset="0"/>
                <a:ea typeface="DejaVu Sans"/>
              </a:rPr>
              <a:t>personnelle </a:t>
            </a:r>
            <a:r>
              <a:rPr lang="fr-FR" sz="3200" spc="4" dirty="0">
                <a:latin typeface="Bradley Hand ITC" panose="03070402050302030203" pitchFamily="66" charset="0"/>
                <a:ea typeface="DejaVu Sans"/>
              </a:rPr>
              <a:t>efficace </a:t>
            </a:r>
            <a:r>
              <a:rPr lang="fr-FR" sz="3200" spc="12" dirty="0">
                <a:latin typeface="Bradley Hand ITC" panose="03070402050302030203" pitchFamily="66" charset="0"/>
                <a:ea typeface="DejaVu Sans"/>
              </a:rPr>
              <a:t>de </a:t>
            </a:r>
            <a:r>
              <a:rPr lang="fr-FR" sz="3200" spc="58" dirty="0">
                <a:latin typeface="Bradley Hand ITC" panose="03070402050302030203" pitchFamily="66" charset="0"/>
                <a:ea typeface="DejaVu Sans"/>
              </a:rPr>
              <a:t>recours </a:t>
            </a:r>
            <a:r>
              <a:rPr lang="fr-FR" sz="3200" spc="-123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-7" dirty="0">
                <a:latin typeface="Bradley Hand ITC" panose="03070402050302030203" pitchFamily="66" charset="0"/>
                <a:ea typeface="DejaVu Sans"/>
              </a:rPr>
              <a:t>aux</a:t>
            </a:r>
            <a:r>
              <a:rPr lang="fr-FR" sz="3200" spc="-26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26" dirty="0">
                <a:latin typeface="Bradley Hand ITC" panose="03070402050302030203" pitchFamily="66" charset="0"/>
                <a:ea typeface="DejaVu Sans"/>
              </a:rPr>
              <a:t>aides</a:t>
            </a:r>
            <a:r>
              <a:rPr lang="fr-FR" sz="3200" spc="-26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-1" dirty="0">
                <a:latin typeface="Bradley Hand ITC" panose="03070402050302030203" pitchFamily="66" charset="0"/>
                <a:ea typeface="DejaVu Sans"/>
              </a:rPr>
              <a:t>en</a:t>
            </a:r>
            <a:r>
              <a:rPr lang="fr-FR" sz="3200" spc="-26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83" dirty="0">
                <a:latin typeface="Bradley Hand ITC" panose="03070402050302030203" pitchFamily="66" charset="0"/>
                <a:ea typeface="DejaVu Sans"/>
              </a:rPr>
              <a:t>cas</a:t>
            </a:r>
            <a:r>
              <a:rPr lang="fr-FR" sz="3200" spc="-26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2" dirty="0"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3200" spc="-26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7" dirty="0">
                <a:latin typeface="Bradley Hand ITC" panose="03070402050302030203" pitchFamily="66" charset="0"/>
                <a:ea typeface="DejaVu Sans"/>
              </a:rPr>
              <a:t>menaces</a:t>
            </a:r>
            <a:r>
              <a:rPr lang="fr-FR" sz="3200" spc="-26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2" dirty="0">
                <a:latin typeface="Bradley Hand ITC" panose="03070402050302030203" pitchFamily="66" charset="0"/>
                <a:ea typeface="DejaVu Sans"/>
              </a:rPr>
              <a:t>de </a:t>
            </a:r>
            <a:r>
              <a:rPr lang="fr-FR" sz="3200" spc="-123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24" dirty="0">
                <a:latin typeface="Bradley Hand ITC" panose="03070402050302030203" pitchFamily="66" charset="0"/>
                <a:ea typeface="DejaVu Sans"/>
              </a:rPr>
              <a:t>crise</a:t>
            </a:r>
            <a:r>
              <a:rPr lang="fr-FR" sz="3200" spc="24" dirty="0" smtClean="0">
                <a:latin typeface="Bradley Hand ITC" panose="03070402050302030203" pitchFamily="66" charset="0"/>
                <a:ea typeface="DejaVu Sans"/>
              </a:rPr>
              <a:t>.</a:t>
            </a:r>
          </a:p>
          <a:p>
            <a:pPr marL="12600">
              <a:lnSpc>
                <a:spcPct val="100000"/>
              </a:lnSpc>
              <a:spcBef>
                <a:spcPts val="850"/>
              </a:spcBef>
            </a:pPr>
            <a:endParaRPr lang="fr-FR" sz="3200" spc="24" dirty="0" smtClean="0">
              <a:latin typeface="Bradley Hand ITC" panose="03070402050302030203" pitchFamily="66" charset="0"/>
              <a:ea typeface="DejaVu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076" y="1763407"/>
            <a:ext cx="8246232" cy="94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00">
              <a:lnSpc>
                <a:spcPts val="7620"/>
              </a:lnSpc>
              <a:spcBef>
                <a:spcPts val="400"/>
              </a:spcBef>
            </a:pPr>
            <a:r>
              <a:rPr lang="fr-FR" sz="3200" spc="18" dirty="0">
                <a:latin typeface="Bradley Hand ITC" panose="03070402050302030203" pitchFamily="66" charset="0"/>
                <a:ea typeface="DejaVu Sans"/>
              </a:rPr>
              <a:t>STRATÉGIES</a:t>
            </a:r>
            <a:r>
              <a:rPr lang="fr-FR" sz="3200" spc="233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-106" dirty="0">
                <a:latin typeface="Bradley Hand ITC" panose="03070402050302030203" pitchFamily="66" charset="0"/>
                <a:ea typeface="DejaVu Sans"/>
              </a:rPr>
              <a:t>DE </a:t>
            </a:r>
            <a:r>
              <a:rPr lang="fr-FR" sz="3200" spc="-1764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-52" dirty="0">
                <a:latin typeface="Bradley Hand ITC" panose="03070402050302030203" pitchFamily="66" charset="0"/>
                <a:ea typeface="DejaVu Sans"/>
              </a:rPr>
              <a:t>RECOURS</a:t>
            </a:r>
            <a:r>
              <a:rPr lang="fr-FR" sz="3200" spc="28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94" dirty="0">
                <a:latin typeface="Bradley Hand ITC" panose="03070402050302030203" pitchFamily="66" charset="0"/>
                <a:ea typeface="DejaVu Sans"/>
              </a:rPr>
              <a:t>AUX </a:t>
            </a:r>
            <a:r>
              <a:rPr lang="fr-FR" sz="3200" spc="19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62" dirty="0">
                <a:latin typeface="Bradley Hand ITC" panose="03070402050302030203" pitchFamily="66" charset="0"/>
                <a:ea typeface="DejaVu Sans"/>
              </a:rPr>
              <a:t>SOINS:</a:t>
            </a:r>
            <a:endParaRPr lang="fr-FR" sz="3200" spc="-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429163" y="386160"/>
            <a:ext cx="7463251" cy="97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600" spc="-1" dirty="0">
                <a:solidFill>
                  <a:srgbClr val="636462"/>
                </a:solidFill>
                <a:latin typeface="Montserrat"/>
                <a:ea typeface="Dax-Medium"/>
              </a:rPr>
              <a:t>                                                 </a:t>
            </a:r>
            <a:endParaRPr lang="fr-FR" sz="5400" spc="-1" dirty="0">
              <a:latin typeface="Bradley Hand ITC" panose="03070402050302030203" pitchFamily="66" charset="0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448800" y="2283120"/>
            <a:ext cx="10257360" cy="72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>
            <a:normAutofit fontScale="97000"/>
          </a:bodyPr>
          <a:lstStyle/>
          <a:p>
            <a:pPr>
              <a:lnSpc>
                <a:spcPct val="90000"/>
              </a:lnSpc>
              <a:spcBef>
                <a:spcPts val="501"/>
              </a:spcBef>
            </a:pPr>
            <a:r>
              <a:rPr sz="1200"/>
              <a:t/>
            </a:r>
            <a:br>
              <a:rPr sz="1200"/>
            </a:br>
            <a:endParaRPr lang="fr-FR" sz="1200" spc="-1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769382" y="1738741"/>
            <a:ext cx="11061840" cy="4089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>
            <a:noAutofit/>
          </a:bodyPr>
          <a:lstStyle/>
          <a:p>
            <a:pPr>
              <a:lnSpc>
                <a:spcPct val="90000"/>
              </a:lnSpc>
              <a:spcBef>
                <a:spcPts val="667"/>
              </a:spcBef>
            </a:pPr>
            <a:endParaRPr lang="fr-FR" sz="1333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667"/>
              </a:spcBef>
            </a:pPr>
            <a:r>
              <a:rPr lang="fr-FR" sz="2800" spc="-1" dirty="0" smtClean="0">
                <a:latin typeface="Open Sans"/>
                <a:ea typeface="Open Sans"/>
              </a:rPr>
              <a:t> </a:t>
            </a:r>
            <a:endParaRPr lang="fr-FR" sz="2800" spc="-1" dirty="0">
              <a:latin typeface="Arial"/>
            </a:endParaRPr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909224" y="386160"/>
            <a:ext cx="3796936" cy="5913120"/>
          </a:xfrm>
          <a:prstGeom prst="rect">
            <a:avLst/>
          </a:prstGeom>
        </p:spPr>
      </p:pic>
      <p:pic>
        <p:nvPicPr>
          <p:cNvPr id="9" name="Picture 33"/>
          <p:cNvPicPr/>
          <p:nvPr/>
        </p:nvPicPr>
        <p:blipFill>
          <a:blip r:embed="rId3"/>
          <a:stretch/>
        </p:blipFill>
        <p:spPr>
          <a:xfrm>
            <a:off x="1593096" y="1356960"/>
            <a:ext cx="4567692" cy="28053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83474" y="313680"/>
            <a:ext cx="10755086" cy="949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fr-FR" sz="5400" spc="-1" dirty="0" smtClean="0">
              <a:latin typeface="Bradley Hand ITC" panose="03070402050302030203" pitchFamily="66" charset="0"/>
              <a:ea typeface="Dax-Medium"/>
            </a:endParaRPr>
          </a:p>
          <a:p>
            <a:pPr algn="ctr">
              <a:lnSpc>
                <a:spcPct val="90000"/>
              </a:lnSpc>
            </a:pPr>
            <a:r>
              <a:rPr lang="fr-FR" sz="5400" b="1" spc="-1" dirty="0" smtClean="0">
                <a:latin typeface="Bradley Hand ITC" panose="03070402050302030203" pitchFamily="66" charset="0"/>
                <a:ea typeface="Dax-Medium"/>
              </a:rPr>
              <a:t>Séance 3</a:t>
            </a:r>
            <a:r>
              <a:rPr lang="fr-FR" sz="5400" spc="-1" dirty="0" smtClean="0">
                <a:latin typeface="Bradley Hand ITC" panose="03070402050302030203" pitchFamily="66" charset="0"/>
                <a:ea typeface="Dax-Medium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fr-FR" sz="4000" spc="-1" dirty="0" smtClean="0">
                <a:latin typeface="Bradley Hand ITC" panose="03070402050302030203" pitchFamily="66" charset="0"/>
                <a:ea typeface="Dax-Medium"/>
              </a:rPr>
              <a:t>Prescripteur ,Pharmacien ,</a:t>
            </a:r>
            <a:r>
              <a:rPr lang="fr-FR" sz="4000" spc="-1" dirty="0" smtClean="0">
                <a:latin typeface="Bradley Hand ITC" panose="03070402050302030203" pitchFamily="66" charset="0"/>
                <a:ea typeface="Dax-Medium"/>
              </a:rPr>
              <a:t>IPA</a:t>
            </a:r>
          </a:p>
          <a:p>
            <a:pPr algn="ctr">
              <a:lnSpc>
                <a:spcPct val="90000"/>
              </a:lnSpc>
            </a:pPr>
            <a:endParaRPr lang="fr-FR" sz="5400" spc="-1" dirty="0"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5699" y="1145098"/>
            <a:ext cx="8607356" cy="94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00">
              <a:lnSpc>
                <a:spcPts val="7620"/>
              </a:lnSpc>
              <a:spcBef>
                <a:spcPts val="125"/>
              </a:spcBef>
            </a:pPr>
            <a:r>
              <a:rPr lang="fr-FR" sz="3200" spc="313" dirty="0" smtClean="0">
                <a:latin typeface="Bradley Hand ITC" panose="03070402050302030203" pitchFamily="66" charset="0"/>
                <a:ea typeface="DejaVu Sans"/>
              </a:rPr>
              <a:t>LA </a:t>
            </a:r>
            <a:r>
              <a:rPr lang="fr-FR" sz="3200" spc="372" dirty="0">
                <a:latin typeface="Bradley Hand ITC" panose="03070402050302030203" pitchFamily="66" charset="0"/>
                <a:ea typeface="DejaVu Sans"/>
              </a:rPr>
              <a:t>MÉDICATION: </a:t>
            </a:r>
            <a:r>
              <a:rPr lang="fr-FR" sz="3200" spc="378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-415" dirty="0">
                <a:latin typeface="Bradley Hand ITC" panose="03070402050302030203" pitchFamily="66" charset="0"/>
                <a:ea typeface="DejaVu Sans"/>
              </a:rPr>
              <a:t>P</a:t>
            </a:r>
            <a:r>
              <a:rPr lang="fr-FR" sz="3200" spc="-335" dirty="0">
                <a:latin typeface="Bradley Hand ITC" panose="03070402050302030203" pitchFamily="66" charset="0"/>
                <a:ea typeface="DejaVu Sans"/>
              </a:rPr>
              <a:t>S</a:t>
            </a:r>
            <a:r>
              <a:rPr lang="fr-FR" sz="3200" spc="-245" dirty="0">
                <a:latin typeface="Bradley Hand ITC" panose="03070402050302030203" pitchFamily="66" charset="0"/>
                <a:ea typeface="DejaVu Sans"/>
              </a:rPr>
              <a:t>Y</a:t>
            </a:r>
            <a:r>
              <a:rPr lang="fr-FR" sz="3200" spc="162" dirty="0">
                <a:latin typeface="Bradley Hand ITC" panose="03070402050302030203" pitchFamily="66" charset="0"/>
                <a:ea typeface="DejaVu Sans"/>
              </a:rPr>
              <a:t>C</a:t>
            </a:r>
            <a:r>
              <a:rPr lang="fr-FR" sz="3200" spc="687" dirty="0">
                <a:latin typeface="Bradley Hand ITC" panose="03070402050302030203" pitchFamily="66" charset="0"/>
                <a:ea typeface="DejaVu Sans"/>
              </a:rPr>
              <a:t>H</a:t>
            </a:r>
            <a:r>
              <a:rPr lang="fr-FR" sz="3200" spc="483" dirty="0">
                <a:latin typeface="Bradley Hand ITC" panose="03070402050302030203" pitchFamily="66" charset="0"/>
                <a:ea typeface="DejaVu Sans"/>
              </a:rPr>
              <a:t>O</a:t>
            </a:r>
            <a:r>
              <a:rPr lang="fr-FR" sz="3200" spc="-486" dirty="0">
                <a:latin typeface="Bradley Hand ITC" panose="03070402050302030203" pitchFamily="66" charset="0"/>
                <a:ea typeface="DejaVu Sans"/>
              </a:rPr>
              <a:t>É</a:t>
            </a:r>
            <a:r>
              <a:rPr lang="fr-FR" sz="3200" spc="197" dirty="0">
                <a:latin typeface="Bradley Hand ITC" panose="03070402050302030203" pitchFamily="66" charset="0"/>
                <a:ea typeface="DejaVu Sans"/>
              </a:rPr>
              <a:t>D</a:t>
            </a:r>
            <a:r>
              <a:rPr lang="fr-FR" sz="3200" spc="-80" dirty="0">
                <a:latin typeface="Bradley Hand ITC" panose="03070402050302030203" pitchFamily="66" charset="0"/>
                <a:ea typeface="DejaVu Sans"/>
              </a:rPr>
              <a:t>U</a:t>
            </a:r>
            <a:r>
              <a:rPr lang="fr-FR" sz="3200" spc="162" dirty="0">
                <a:latin typeface="Bradley Hand ITC" panose="03070402050302030203" pitchFamily="66" charset="0"/>
                <a:ea typeface="DejaVu Sans"/>
              </a:rPr>
              <a:t>C</a:t>
            </a:r>
            <a:r>
              <a:rPr lang="fr-FR" sz="3200" spc="341" dirty="0">
                <a:latin typeface="Bradley Hand ITC" panose="03070402050302030203" pitchFamily="66" charset="0"/>
                <a:ea typeface="DejaVu Sans"/>
              </a:rPr>
              <a:t>A</a:t>
            </a:r>
            <a:r>
              <a:rPr lang="fr-FR" sz="3200" spc="282" dirty="0">
                <a:latin typeface="Bradley Hand ITC" panose="03070402050302030203" pitchFamily="66" charset="0"/>
                <a:ea typeface="DejaVu Sans"/>
              </a:rPr>
              <a:t>T</a:t>
            </a:r>
            <a:r>
              <a:rPr lang="fr-FR" sz="3200" spc="778" dirty="0">
                <a:latin typeface="Bradley Hand ITC" panose="03070402050302030203" pitchFamily="66" charset="0"/>
                <a:ea typeface="DejaVu Sans"/>
              </a:rPr>
              <a:t>I</a:t>
            </a:r>
            <a:r>
              <a:rPr lang="fr-FR" sz="3200" spc="483" dirty="0">
                <a:latin typeface="Bradley Hand ITC" panose="03070402050302030203" pitchFamily="66" charset="0"/>
                <a:ea typeface="DejaVu Sans"/>
              </a:rPr>
              <a:t>O</a:t>
            </a:r>
            <a:r>
              <a:rPr lang="fr-FR" sz="3200" spc="809" dirty="0">
                <a:latin typeface="Bradley Hand ITC" panose="03070402050302030203" pitchFamily="66" charset="0"/>
                <a:ea typeface="DejaVu Sans"/>
              </a:rPr>
              <a:t>N</a:t>
            </a:r>
            <a:endParaRPr lang="fr-FR" sz="3200" spc="-1" dirty="0">
              <a:latin typeface="Bradley Hand ITC" panose="03070402050302030203" pitchFamily="66" charset="0"/>
            </a:endParaRPr>
          </a:p>
        </p:txBody>
      </p:sp>
      <p:pic>
        <p:nvPicPr>
          <p:cNvPr id="5" name="object 3"/>
          <p:cNvPicPr/>
          <p:nvPr/>
        </p:nvPicPr>
        <p:blipFill>
          <a:blip r:embed="rId2"/>
          <a:stretch/>
        </p:blipFill>
        <p:spPr>
          <a:xfrm>
            <a:off x="481250" y="2452666"/>
            <a:ext cx="3306977" cy="3695231"/>
          </a:xfrm>
          <a:prstGeom prst="rect">
            <a:avLst/>
          </a:prstGeom>
          <a:ln>
            <a:noFill/>
          </a:ln>
        </p:spPr>
      </p:pic>
      <p:pic>
        <p:nvPicPr>
          <p:cNvPr id="6" name="object 4"/>
          <p:cNvPicPr/>
          <p:nvPr/>
        </p:nvPicPr>
        <p:blipFill>
          <a:blip r:embed="rId3"/>
          <a:stretch/>
        </p:blipFill>
        <p:spPr>
          <a:xfrm>
            <a:off x="4082466" y="2922929"/>
            <a:ext cx="3582932" cy="3669617"/>
          </a:xfrm>
          <a:prstGeom prst="rect">
            <a:avLst/>
          </a:prstGeom>
          <a:ln>
            <a:noFill/>
          </a:ln>
        </p:spPr>
      </p:pic>
      <p:pic>
        <p:nvPicPr>
          <p:cNvPr id="7" name="object 5"/>
          <p:cNvPicPr/>
          <p:nvPr/>
        </p:nvPicPr>
        <p:blipFill>
          <a:blip r:embed="rId4"/>
          <a:stretch/>
        </p:blipFill>
        <p:spPr>
          <a:xfrm>
            <a:off x="7959637" y="2288147"/>
            <a:ext cx="3236520" cy="36696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6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8"/>
          <p:cNvPicPr/>
          <p:nvPr/>
        </p:nvPicPr>
        <p:blipFill>
          <a:blip r:embed="rId2"/>
          <a:stretch/>
        </p:blipFill>
        <p:spPr>
          <a:xfrm>
            <a:off x="2117124" y="691978"/>
            <a:ext cx="8220384" cy="55395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4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83474" y="313680"/>
            <a:ext cx="10755086" cy="949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5400" b="1" spc="-1" dirty="0" smtClean="0">
                <a:latin typeface="Bradley Hand ITC" panose="03070402050302030203" pitchFamily="66" charset="0"/>
                <a:ea typeface="Dax-Medium"/>
              </a:rPr>
              <a:t>Séance 4: Médiateur Santé Pair</a:t>
            </a:r>
            <a:endParaRPr lang="fr-FR" sz="5400" b="1" spc="-1" dirty="0">
              <a:latin typeface="Bradley Hand ITC" panose="0307040205030203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0606" y="2209156"/>
            <a:ext cx="588699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just">
              <a:lnSpc>
                <a:spcPct val="115000"/>
              </a:lnSpc>
              <a:spcBef>
                <a:spcPts val="99"/>
              </a:spcBef>
            </a:pPr>
            <a:r>
              <a:rPr lang="fr-FR" sz="3200" spc="43" dirty="0">
                <a:latin typeface="Bradley Hand ITC" panose="03070402050302030203" pitchFamily="66" charset="0"/>
                <a:ea typeface="DejaVu Sans"/>
              </a:rPr>
              <a:t>Sensibiliser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38" dirty="0">
                <a:latin typeface="Bradley Hand ITC" panose="03070402050302030203" pitchFamily="66" charset="0"/>
                <a:ea typeface="DejaVu Sans"/>
              </a:rPr>
              <a:t>à</a:t>
            </a:r>
            <a:r>
              <a:rPr lang="fr-FR" sz="3200" spc="-250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52" dirty="0">
                <a:latin typeface="Bradley Hand ITC" panose="03070402050302030203" pitchFamily="66" charset="0"/>
                <a:ea typeface="DejaVu Sans"/>
              </a:rPr>
              <a:t>la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32" dirty="0">
                <a:latin typeface="Bradley Hand ITC" panose="03070402050302030203" pitchFamily="66" charset="0"/>
                <a:ea typeface="DejaVu Sans"/>
              </a:rPr>
              <a:t>discrimination </a:t>
            </a:r>
            <a:r>
              <a:rPr lang="fr-FR" sz="3200" spc="-123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7" dirty="0">
                <a:latin typeface="Bradley Hand ITC" panose="03070402050302030203" pitchFamily="66" charset="0"/>
                <a:ea typeface="DejaVu Sans"/>
              </a:rPr>
              <a:t>délétère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2" dirty="0"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52" dirty="0">
                <a:latin typeface="Bradley Hand ITC" panose="03070402050302030203" pitchFamily="66" charset="0"/>
                <a:ea typeface="DejaVu Sans"/>
              </a:rPr>
              <a:t>la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2" dirty="0">
                <a:latin typeface="Bradley Hand ITC" panose="03070402050302030203" pitchFamily="66" charset="0"/>
                <a:ea typeface="DejaVu Sans"/>
              </a:rPr>
              <a:t>stigmatisation.</a:t>
            </a:r>
            <a:endParaRPr lang="fr-FR" sz="3200" spc="-1" dirty="0">
              <a:latin typeface="Bradley Hand ITC" panose="03070402050302030203" pitchFamily="66" charset="0"/>
            </a:endParaRPr>
          </a:p>
          <a:p>
            <a:pPr marL="12600" algn="just">
              <a:lnSpc>
                <a:spcPct val="115000"/>
              </a:lnSpc>
            </a:pPr>
            <a:r>
              <a:rPr lang="fr-FR" sz="3200" spc="-7" dirty="0">
                <a:latin typeface="Bradley Hand ITC" panose="03070402050302030203" pitchFamily="66" charset="0"/>
                <a:ea typeface="DejaVu Sans"/>
              </a:rPr>
              <a:t>Repérage </a:t>
            </a:r>
            <a:r>
              <a:rPr lang="fr-FR" sz="3200" spc="12" dirty="0">
                <a:latin typeface="Bradley Hand ITC" panose="03070402050302030203" pitchFamily="66" charset="0"/>
                <a:ea typeface="DejaVu Sans"/>
              </a:rPr>
              <a:t>de </a:t>
            </a:r>
            <a:r>
              <a:rPr lang="fr-FR" sz="3200" spc="38" dirty="0">
                <a:latin typeface="Bradley Hand ITC" panose="03070402050302030203" pitchFamily="66" charset="0"/>
                <a:ea typeface="DejaVu Sans"/>
              </a:rPr>
              <a:t>l'auto-stigmatisation </a:t>
            </a:r>
            <a:r>
              <a:rPr lang="fr-FR" sz="3200" spc="-123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2" dirty="0">
                <a:latin typeface="Bradley Hand ITC" panose="03070402050302030203" pitchFamily="66" charset="0"/>
                <a:ea typeface="DejaVu Sans"/>
              </a:rPr>
              <a:t>et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8" dirty="0">
                <a:latin typeface="Bradley Hand ITC" panose="03070402050302030203" pitchFamily="66" charset="0"/>
                <a:ea typeface="DejaVu Sans"/>
              </a:rPr>
              <a:t>mesurer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52" dirty="0">
                <a:latin typeface="Bradley Hand ITC" panose="03070402050302030203" pitchFamily="66" charset="0"/>
                <a:ea typeface="DejaVu Sans"/>
              </a:rPr>
              <a:t>l'impact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8" dirty="0">
                <a:latin typeface="Bradley Hand ITC" panose="03070402050302030203" pitchFamily="66" charset="0"/>
                <a:ea typeface="DejaVu Sans"/>
              </a:rPr>
              <a:t>potentiel</a:t>
            </a:r>
            <a:r>
              <a:rPr lang="fr-FR" sz="3200" spc="-25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38" dirty="0">
                <a:latin typeface="Bradley Hand ITC" panose="03070402050302030203" pitchFamily="66" charset="0"/>
                <a:ea typeface="DejaVu Sans"/>
              </a:rPr>
              <a:t>dans </a:t>
            </a:r>
            <a:r>
              <a:rPr lang="fr-FR" sz="3200" spc="-123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32" dirty="0">
                <a:latin typeface="Bradley Hand ITC" panose="03070402050302030203" pitchFamily="66" charset="0"/>
                <a:ea typeface="DejaVu Sans"/>
              </a:rPr>
              <a:t>le</a:t>
            </a:r>
            <a:r>
              <a:rPr lang="fr-FR" sz="3200" spc="-26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7" dirty="0">
                <a:latin typeface="Bradley Hand ITC" panose="03070402050302030203" pitchFamily="66" charset="0"/>
                <a:ea typeface="DejaVu Sans"/>
              </a:rPr>
              <a:t>rétablissement.</a:t>
            </a:r>
            <a:endParaRPr lang="fr-FR" sz="3200" spc="-1" dirty="0"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305" y="2521805"/>
            <a:ext cx="4251957" cy="286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>
              <a:lnSpc>
                <a:spcPts val="7620"/>
              </a:lnSpc>
              <a:spcBef>
                <a:spcPts val="400"/>
              </a:spcBef>
            </a:pPr>
            <a:r>
              <a:rPr lang="fr-FR" sz="2800" b="1" spc="412" dirty="0">
                <a:latin typeface="Bradley Hand ITC" panose="03070402050302030203" pitchFamily="66" charset="0"/>
                <a:ea typeface="DejaVu Sans"/>
              </a:rPr>
              <a:t>STIGMATISATION</a:t>
            </a:r>
            <a:r>
              <a:rPr lang="fr-FR" sz="2800" b="1" spc="293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800" b="1" spc="-66" dirty="0">
                <a:latin typeface="Bradley Hand ITC" panose="03070402050302030203" pitchFamily="66" charset="0"/>
                <a:ea typeface="DejaVu Sans"/>
              </a:rPr>
              <a:t>ET </a:t>
            </a:r>
            <a:r>
              <a:rPr lang="fr-FR" sz="2800" b="1" spc="-1764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800" b="1" spc="248" dirty="0">
                <a:latin typeface="Bradley Hand ITC" panose="03070402050302030203" pitchFamily="66" charset="0"/>
                <a:ea typeface="DejaVu Sans"/>
              </a:rPr>
              <a:t>AUTO- </a:t>
            </a:r>
            <a:r>
              <a:rPr lang="fr-FR" sz="2800" b="1" spc="253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800" b="1" spc="372" dirty="0">
                <a:latin typeface="Bradley Hand ITC" panose="03070402050302030203" pitchFamily="66" charset="0"/>
                <a:ea typeface="DejaVu Sans"/>
              </a:rPr>
              <a:t>STIGMATISATION</a:t>
            </a:r>
            <a:endParaRPr lang="fr-FR" sz="2800" b="1" spc="-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7538" y="2092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Bradley Hand ITC" panose="03070402050302030203" pitchFamily="66" charset="0"/>
              </a:rPr>
              <a:t>Une expérience de terrain</a:t>
            </a:r>
            <a:endParaRPr lang="fr-FR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3703" y="1792288"/>
            <a:ext cx="92136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Bradley Hand ITC" panose="03070402050302030203" pitchFamily="66" charset="0"/>
              </a:rPr>
              <a:t>Mr D Paul </a:t>
            </a:r>
            <a:r>
              <a:rPr lang="fr-FR" sz="2400" dirty="0" smtClean="0">
                <a:latin typeface="Bradley Hand ITC" panose="03070402050302030203" pitchFamily="66" charset="0"/>
              </a:rPr>
              <a:t>:27 </a:t>
            </a:r>
            <a:r>
              <a:rPr lang="fr-FR" sz="2400" dirty="0">
                <a:latin typeface="Bradley Hand ITC" panose="03070402050302030203" pitchFamily="66" charset="0"/>
              </a:rPr>
              <a:t>ans </a:t>
            </a:r>
            <a:r>
              <a:rPr lang="fr-FR" sz="2400" dirty="0" smtClean="0">
                <a:latin typeface="Bradley Hand ITC" panose="03070402050302030203" pitchFamily="66" charset="0"/>
              </a:rPr>
              <a:t>souffrant </a:t>
            </a:r>
            <a:r>
              <a:rPr lang="fr-FR" sz="2400" dirty="0" smtClean="0">
                <a:latin typeface="Bradley Hand ITC" panose="03070402050302030203" pitchFamily="66" charset="0"/>
              </a:rPr>
              <a:t>d’un </a:t>
            </a:r>
            <a:r>
              <a:rPr lang="fr-FR" sz="2400" dirty="0">
                <a:latin typeface="Bradley Hand ITC" panose="03070402050302030203" pitchFamily="66" charset="0"/>
              </a:rPr>
              <a:t>trouble </a:t>
            </a:r>
            <a:r>
              <a:rPr lang="fr-FR" sz="2400" dirty="0" smtClean="0">
                <a:latin typeface="Bradley Hand ITC" panose="03070402050302030203" pitchFamily="66" charset="0"/>
              </a:rPr>
              <a:t>schizophrénique</a:t>
            </a:r>
            <a:r>
              <a:rPr lang="fr-FR" sz="2400" dirty="0">
                <a:latin typeface="Bradley Hand ITC" panose="03070402050302030203" pitchFamily="66" charset="0"/>
              </a:rPr>
              <a:t> </a:t>
            </a:r>
            <a:r>
              <a:rPr lang="fr-FR" sz="2400" dirty="0" smtClean="0">
                <a:latin typeface="Bradley Hand ITC" panose="03070402050302030203" pitchFamily="66" charset="0"/>
              </a:rPr>
              <a:t>diagnostiqué en 2013</a:t>
            </a:r>
          </a:p>
          <a:p>
            <a:r>
              <a:rPr lang="fr-FR" sz="2400" dirty="0" smtClean="0">
                <a:latin typeface="Bradley Hand ITC" panose="03070402050302030203" pitchFamily="66" charset="0"/>
              </a:rPr>
              <a:t> Depuis cette période , adhère aux entretiens médicaux et aux traitements par obligation mais refuse toutes autres propositions de soins </a:t>
            </a:r>
          </a:p>
          <a:p>
            <a:endParaRPr lang="fr-FR" sz="2400" dirty="0">
              <a:latin typeface="Bradley Hand ITC" panose="03070402050302030203" pitchFamily="66" charset="0"/>
            </a:endParaRPr>
          </a:p>
          <a:p>
            <a:r>
              <a:rPr lang="fr-FR" sz="2400" dirty="0">
                <a:latin typeface="Bradley Hand ITC" panose="03070402050302030203" pitchFamily="66" charset="0"/>
              </a:rPr>
              <a:t>Mode de vie : vit seul en logement autonome depuis 2 ans. Bénéficie comme ressource l’AAH. Sans emploi. (N’a jamais eu d’expérience professionnelle) </a:t>
            </a:r>
            <a:endParaRPr lang="fr-FR" sz="2400" dirty="0" smtClean="0">
              <a:latin typeface="Bradley Hand ITC" panose="03070402050302030203" pitchFamily="66" charset="0"/>
            </a:endParaRPr>
          </a:p>
          <a:p>
            <a:endParaRPr lang="fr-FR" sz="2400" dirty="0">
              <a:latin typeface="Bradley Hand ITC" panose="03070402050302030203" pitchFamily="66" charset="0"/>
            </a:endParaRPr>
          </a:p>
          <a:p>
            <a:endParaRPr lang="fr-FR" sz="24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6116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Bradley Hand ITC" panose="03070402050302030203" pitchFamily="66" charset="0"/>
              </a:rPr>
              <a:t>Une expérience de </a:t>
            </a:r>
            <a:r>
              <a:rPr lang="fr-FR" sz="4000" b="1" dirty="0" smtClean="0">
                <a:latin typeface="Bradley Hand ITC" panose="03070402050302030203" pitchFamily="66" charset="0"/>
              </a:rPr>
              <a:t>terrain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1448299"/>
            <a:ext cx="9905999" cy="48131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400" dirty="0">
                <a:latin typeface="Bradley Hand ITC" panose="03070402050302030203" pitchFamily="66" charset="0"/>
              </a:rPr>
              <a:t>2021 : Mr accepte des entretiens RPS. </a:t>
            </a:r>
          </a:p>
          <a:p>
            <a:r>
              <a:rPr lang="fr-FR" sz="3400" dirty="0">
                <a:latin typeface="Bradley Hand ITC" panose="03070402050302030203" pitchFamily="66" charset="0"/>
              </a:rPr>
              <a:t>Connait le nom de la maladie mais difficulté à en décrire les symptômes. </a:t>
            </a:r>
          </a:p>
          <a:p>
            <a:r>
              <a:rPr lang="fr-FR" sz="3400" dirty="0">
                <a:latin typeface="Bradley Hand ITC" panose="03070402050302030203" pitchFamily="66" charset="0"/>
              </a:rPr>
              <a:t>Connait les </a:t>
            </a:r>
            <a:r>
              <a:rPr lang="fr-FR" sz="3400" dirty="0" smtClean="0">
                <a:latin typeface="Bradley Hand ITC" panose="03070402050302030203" pitchFamily="66" charset="0"/>
              </a:rPr>
              <a:t>2 médicaments </a:t>
            </a:r>
            <a:r>
              <a:rPr lang="fr-FR" sz="3400" dirty="0" smtClean="0">
                <a:latin typeface="Bradley Hand ITC" panose="03070402050302030203" pitchFamily="66" charset="0"/>
              </a:rPr>
              <a:t>qui composent </a:t>
            </a:r>
            <a:r>
              <a:rPr lang="fr-FR" sz="3400" dirty="0">
                <a:latin typeface="Bradley Hand ITC" panose="03070402050302030203" pitchFamily="66" charset="0"/>
              </a:rPr>
              <a:t>son traitement mais pas en capacité </a:t>
            </a:r>
            <a:r>
              <a:rPr lang="fr-FR" sz="3400" dirty="0" smtClean="0">
                <a:latin typeface="Bradley Hand ITC" panose="03070402050302030203" pitchFamily="66" charset="0"/>
              </a:rPr>
              <a:t>d’en </a:t>
            </a:r>
            <a:r>
              <a:rPr lang="fr-FR" sz="3400" dirty="0">
                <a:latin typeface="Bradley Hand ITC" panose="03070402050302030203" pitchFamily="66" charset="0"/>
              </a:rPr>
              <a:t>donner les indications </a:t>
            </a:r>
          </a:p>
          <a:p>
            <a:r>
              <a:rPr lang="fr-FR" sz="3400" dirty="0">
                <a:latin typeface="Bradley Hand ITC" panose="03070402050302030203" pitchFamily="66" charset="0"/>
              </a:rPr>
              <a:t>Difficulté à exprimer son ressenti et mettre des mots sur ses maux.</a:t>
            </a:r>
          </a:p>
          <a:p>
            <a:r>
              <a:rPr lang="fr-FR" sz="3400" dirty="0">
                <a:latin typeface="Bradley Hand ITC" panose="03070402050302030203" pitchFamily="66" charset="0"/>
              </a:rPr>
              <a:t>Difficulté à reconnaître ses propres émotions</a:t>
            </a:r>
          </a:p>
          <a:p>
            <a:endParaRPr lang="fr-FR" sz="3400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fr-FR" sz="3400" dirty="0">
                <a:latin typeface="Bradley Hand ITC" panose="03070402050302030203" pitchFamily="66" charset="0"/>
              </a:rPr>
              <a:t>2022 : Après un avancement par étape accepte </a:t>
            </a:r>
            <a:r>
              <a:rPr lang="fr-FR" sz="3400" dirty="0" smtClean="0">
                <a:latin typeface="Bradley Hand ITC" panose="03070402050302030203" pitchFamily="66" charset="0"/>
              </a:rPr>
              <a:t>:</a:t>
            </a:r>
          </a:p>
          <a:p>
            <a:pPr marL="0" indent="0">
              <a:buNone/>
            </a:pPr>
            <a:r>
              <a:rPr lang="fr-FR" sz="3400" dirty="0" smtClean="0">
                <a:latin typeface="Bradley Hand ITC" panose="03070402050302030203" pitchFamily="66" charset="0"/>
              </a:rPr>
              <a:t> le bilan RPS  + bilan neurocognitif =&gt; PSI : GAIA + « conscience en soi »</a:t>
            </a:r>
            <a:endParaRPr lang="fr-FR" sz="3400" dirty="0">
              <a:latin typeface="Bradley Hand ITC" panose="03070402050302030203" pitchFamily="66" charset="0"/>
            </a:endParaRPr>
          </a:p>
          <a:p>
            <a:endParaRPr lang="fr-FR" sz="2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6116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Bradley Hand ITC" panose="03070402050302030203" pitchFamily="66" charset="0"/>
              </a:rPr>
              <a:t>Une expérience de </a:t>
            </a:r>
            <a:r>
              <a:rPr lang="fr-FR" sz="4000" b="1" dirty="0" smtClean="0">
                <a:latin typeface="Bradley Hand ITC" panose="03070402050302030203" pitchFamily="66" charset="0"/>
              </a:rPr>
              <a:t>terrain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788" y="2232070"/>
            <a:ext cx="9905999" cy="421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Bradley Hand ITC" panose="03070402050302030203" pitchFamily="66" charset="0"/>
              </a:rPr>
              <a:t>Objectifs</a:t>
            </a:r>
            <a:r>
              <a:rPr lang="fr-FR" dirty="0">
                <a:latin typeface="Bradley Hand ITC" panose="03070402050302030203" pitchFamily="66" charset="0"/>
              </a:rPr>
              <a:t> </a:t>
            </a:r>
            <a:r>
              <a:rPr lang="fr-FR" dirty="0" smtClean="0">
                <a:latin typeface="Bradley Hand ITC" panose="03070402050302030203" pitchFamily="66" charset="0"/>
              </a:rPr>
              <a:t> de « conscience en soi »: </a:t>
            </a:r>
          </a:p>
          <a:p>
            <a:pPr>
              <a:buFontTx/>
              <a:buChar char="-"/>
            </a:pPr>
            <a:r>
              <a:rPr lang="fr-FR" dirty="0" smtClean="0">
                <a:latin typeface="Bradley Hand ITC" panose="03070402050302030203" pitchFamily="66" charset="0"/>
              </a:rPr>
              <a:t>Favoriser l’alliance</a:t>
            </a:r>
          </a:p>
          <a:p>
            <a:pPr>
              <a:buFontTx/>
              <a:buChar char="-"/>
            </a:pPr>
            <a:r>
              <a:rPr lang="fr-FR" dirty="0" smtClean="0">
                <a:latin typeface="Bradley Hand ITC" panose="03070402050302030203" pitchFamily="66" charset="0"/>
              </a:rPr>
              <a:t>Poursuivre </a:t>
            </a:r>
            <a:r>
              <a:rPr lang="fr-FR" dirty="0">
                <a:latin typeface="Bradley Hand ITC" panose="03070402050302030203" pitchFamily="66" charset="0"/>
              </a:rPr>
              <a:t>le parcours de soins vers le rétablissement </a:t>
            </a:r>
            <a:endParaRPr lang="fr-FR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fr-FR" dirty="0" smtClean="0">
                <a:latin typeface="Bradley Hand ITC" panose="03070402050302030203" pitchFamily="66" charset="0"/>
              </a:rPr>
              <a:t>- </a:t>
            </a:r>
            <a:r>
              <a:rPr lang="fr-FR" dirty="0">
                <a:latin typeface="Bradley Hand ITC" panose="03070402050302030203" pitchFamily="66" charset="0"/>
              </a:rPr>
              <a:t>Inciter à un changement de positionnement ( prise de conscience en cas d'anosognosie, semer le doute en cas de déni</a:t>
            </a:r>
            <a:r>
              <a:rPr lang="fr-FR" sz="2000" dirty="0"/>
              <a:t>) </a:t>
            </a:r>
          </a:p>
          <a:p>
            <a:endParaRPr lang="fr-FR" sz="2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322" y="225801"/>
            <a:ext cx="9905998" cy="99256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Bradley Hand ITC" panose="03070402050302030203" pitchFamily="66" charset="0"/>
              </a:rPr>
              <a:t>Une expérience de terrain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6057" y="1218369"/>
            <a:ext cx="5677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Bradley Hand ITC" panose="03070402050302030203" pitchFamily="66" charset="0"/>
              </a:rPr>
              <a:t>Evaluation initiale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Bradley Hand ITC" panose="03070402050302030203" pitchFamily="66" charset="0"/>
              </a:rPr>
              <a:t>INSIGHT </a:t>
            </a:r>
            <a:r>
              <a:rPr lang="fr-FR" sz="2400" dirty="0">
                <a:latin typeface="Bradley Hand ITC" panose="03070402050302030203" pitchFamily="66" charset="0"/>
              </a:rPr>
              <a:t>: conscience des symptômes : 1 (</a:t>
            </a:r>
            <a:r>
              <a:rPr lang="fr-FR" sz="2400" dirty="0" smtClean="0">
                <a:latin typeface="Bradley Hand ITC" panose="03070402050302030203" pitchFamily="66" charset="0"/>
              </a:rPr>
              <a:t>pauvre)</a:t>
            </a:r>
          </a:p>
          <a:p>
            <a:r>
              <a:rPr lang="fr-FR" sz="2400" dirty="0" smtClean="0">
                <a:latin typeface="Bradley Hand ITC" panose="03070402050302030203" pitchFamily="66" charset="0"/>
              </a:rPr>
              <a:t> </a:t>
            </a:r>
            <a:endParaRPr lang="fr-FR" sz="2400" dirty="0">
              <a:latin typeface="Bradley Hand ITC" panose="03070402050302030203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Bradley Hand ITC" panose="03070402050302030203" pitchFamily="66" charset="0"/>
              </a:rPr>
              <a:t>Conscience </a:t>
            </a:r>
            <a:r>
              <a:rPr lang="fr-FR" sz="2400" dirty="0">
                <a:latin typeface="Bradley Hand ITC" panose="03070402050302030203" pitchFamily="66" charset="0"/>
              </a:rPr>
              <a:t>de la maladie : 0 et besoin de traitement 4 </a:t>
            </a:r>
            <a:endParaRPr lang="fr-FR" sz="2400" dirty="0" smtClean="0">
              <a:latin typeface="Bradley Hand ITC" panose="03070402050302030203" pitchFamily="66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latin typeface="Bradley Hand ITC" panose="03070402050302030203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Bradley Hand ITC" panose="03070402050302030203" pitchFamily="66" charset="0"/>
              </a:rPr>
              <a:t>Estime </a:t>
            </a:r>
            <a:r>
              <a:rPr lang="fr-FR" sz="2400" dirty="0">
                <a:latin typeface="Bradley Hand ITC" panose="03070402050302030203" pitchFamily="66" charset="0"/>
              </a:rPr>
              <a:t>de soi (</a:t>
            </a:r>
            <a:r>
              <a:rPr lang="fr-FR" sz="2400" dirty="0" smtClean="0">
                <a:latin typeface="Bradley Hand ITC" panose="03070402050302030203" pitchFamily="66" charset="0"/>
              </a:rPr>
              <a:t>Rosenberg) </a:t>
            </a:r>
            <a:r>
              <a:rPr lang="fr-FR" sz="2400" dirty="0">
                <a:latin typeface="Bradley Hand ITC" panose="03070402050302030203" pitchFamily="66" charset="0"/>
              </a:rPr>
              <a:t>: à 18 donc faible estime de soi </a:t>
            </a:r>
            <a:endParaRPr lang="fr-FR" sz="2400" dirty="0" smtClean="0">
              <a:latin typeface="Bradley Hand ITC" panose="03070402050302030203" pitchFamily="66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latin typeface="Bradley Hand ITC" panose="03070402050302030203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Bradley Hand ITC" panose="03070402050302030203" pitchFamily="66" charset="0"/>
              </a:rPr>
              <a:t>Stigmatisation: discrimination(0/12 </a:t>
            </a:r>
            <a:r>
              <a:rPr lang="fr-FR" sz="2400" dirty="0">
                <a:latin typeface="Bradley Hand ITC" panose="03070402050302030203" pitchFamily="66" charset="0"/>
              </a:rPr>
              <a:t>), transparence ( 9/12 ) et aspects positifs </a:t>
            </a:r>
            <a:endParaRPr lang="fr-FR" sz="2400" dirty="0" smtClean="0">
              <a:latin typeface="Bradley Hand ITC" panose="03070402050302030203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Bradley Hand ITC" panose="03070402050302030203" pitchFamily="66" charset="0"/>
              </a:rPr>
              <a:t>( </a:t>
            </a:r>
            <a:r>
              <a:rPr lang="fr-FR" sz="2400" dirty="0">
                <a:latin typeface="Bradley Hand ITC" panose="03070402050302030203" pitchFamily="66" charset="0"/>
              </a:rPr>
              <a:t>4/12) :entrave au dévoilement de soi .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467658" y="1099953"/>
            <a:ext cx="5480502" cy="4247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latin typeface="Bradley Hand ITC" panose="03070402050302030203" pitchFamily="66" charset="0"/>
              </a:rPr>
              <a:t>Evaluation </a:t>
            </a:r>
            <a:r>
              <a:rPr lang="fr-FR" b="1" dirty="0" smtClean="0">
                <a:latin typeface="Bradley Hand ITC" panose="03070402050302030203" pitchFamily="66" charset="0"/>
              </a:rPr>
              <a:t>Finale</a:t>
            </a:r>
            <a:endParaRPr lang="fr-FR" b="1" dirty="0">
              <a:latin typeface="Bradley Hand ITC" panose="03070402050302030203" pitchFamily="66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Bradley Hand ITC" panose="03070402050302030203" pitchFamily="66" charset="0"/>
              </a:rPr>
              <a:t>INSIGHT </a:t>
            </a:r>
            <a:r>
              <a:rPr lang="fr-FR" dirty="0">
                <a:latin typeface="Bradley Hand ITC" panose="03070402050302030203" pitchFamily="66" charset="0"/>
              </a:rPr>
              <a:t>: conscience des symptômes : </a:t>
            </a:r>
            <a:r>
              <a:rPr lang="fr-FR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2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>
                <a:latin typeface="Bradley Hand ITC" panose="03070402050302030203" pitchFamily="66" charset="0"/>
              </a:rPr>
              <a:t>(pauvre ) </a:t>
            </a:r>
            <a:endParaRPr lang="fr-FR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fr-FR" dirty="0" smtClean="0">
                <a:latin typeface="Bradley Hand ITC" panose="03070402050302030203" pitchFamily="66" charset="0"/>
              </a:rPr>
              <a:t>- Conscience </a:t>
            </a:r>
            <a:r>
              <a:rPr lang="fr-FR" dirty="0">
                <a:latin typeface="Bradley Hand ITC" panose="03070402050302030203" pitchFamily="66" charset="0"/>
              </a:rPr>
              <a:t>de la maladie : 0 et besoin de traitement 4 </a:t>
            </a:r>
          </a:p>
          <a:p>
            <a:pPr marL="0" indent="0">
              <a:buNone/>
            </a:pPr>
            <a:r>
              <a:rPr lang="fr-FR" dirty="0" smtClean="0">
                <a:latin typeface="Bradley Hand ITC" panose="03070402050302030203" pitchFamily="66" charset="0"/>
              </a:rPr>
              <a:t>- Estime </a:t>
            </a:r>
            <a:r>
              <a:rPr lang="fr-FR" dirty="0">
                <a:latin typeface="Bradley Hand ITC" panose="03070402050302030203" pitchFamily="66" charset="0"/>
              </a:rPr>
              <a:t>de soi (Rosenberg ) : </a:t>
            </a:r>
            <a:r>
              <a:rPr lang="fr-FR" dirty="0" smtClean="0">
                <a:latin typeface="Bradley Hand ITC" panose="03070402050302030203" pitchFamily="66" charset="0"/>
              </a:rPr>
              <a:t>à </a:t>
            </a:r>
            <a:r>
              <a:rPr lang="fr-FR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32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>
                <a:latin typeface="Bradley Hand ITC" panose="03070402050302030203" pitchFamily="66" charset="0"/>
              </a:rPr>
              <a:t>donc faible estime de soi </a:t>
            </a:r>
          </a:p>
          <a:p>
            <a:pPr marL="0" indent="0">
              <a:buNone/>
            </a:pPr>
            <a:r>
              <a:rPr lang="fr-FR" dirty="0" smtClean="0">
                <a:latin typeface="Bradley Hand ITC" panose="03070402050302030203" pitchFamily="66" charset="0"/>
              </a:rPr>
              <a:t>- Stigmatisation: </a:t>
            </a:r>
            <a:r>
              <a:rPr lang="fr-FR" dirty="0">
                <a:latin typeface="Bradley Hand ITC" panose="03070402050302030203" pitchFamily="66" charset="0"/>
              </a:rPr>
              <a:t>discrimination </a:t>
            </a:r>
            <a:r>
              <a:rPr lang="fr-FR" dirty="0" smtClean="0">
                <a:latin typeface="Bradley Hand ITC" panose="03070402050302030203" pitchFamily="66" charset="0"/>
              </a:rPr>
              <a:t>(0/12 </a:t>
            </a:r>
            <a:r>
              <a:rPr lang="fr-FR" dirty="0">
                <a:latin typeface="Bradley Hand ITC" panose="03070402050302030203" pitchFamily="66" charset="0"/>
              </a:rPr>
              <a:t>), transparence ( </a:t>
            </a:r>
            <a:r>
              <a:rPr lang="fr-FR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7</a:t>
            </a:r>
            <a:r>
              <a:rPr lang="fr-FR" dirty="0" smtClean="0">
                <a:latin typeface="Bradley Hand ITC" panose="03070402050302030203" pitchFamily="66" charset="0"/>
              </a:rPr>
              <a:t>/12 </a:t>
            </a:r>
            <a:r>
              <a:rPr lang="fr-FR" dirty="0">
                <a:latin typeface="Bradley Hand ITC" panose="03070402050302030203" pitchFamily="66" charset="0"/>
              </a:rPr>
              <a:t>) et aspects positifs ( 4/12) </a:t>
            </a:r>
            <a:r>
              <a:rPr lang="fr-FR" dirty="0" smtClean="0">
                <a:latin typeface="Bradley Hand ITC" panose="03070402050302030203" pitchFamily="66" charset="0"/>
              </a:rPr>
              <a:t>: </a:t>
            </a:r>
            <a:r>
              <a:rPr lang="fr-FR" dirty="0">
                <a:latin typeface="Bradley Hand ITC" panose="03070402050302030203" pitchFamily="66" charset="0"/>
              </a:rPr>
              <a:t>dévoilement de soi </a:t>
            </a:r>
            <a:r>
              <a:rPr lang="fr-FR" dirty="0" smtClean="0">
                <a:latin typeface="Bradley Hand ITC" panose="03070402050302030203" pitchFamily="66" charset="0"/>
              </a:rPr>
              <a:t>qui s’améliore </a:t>
            </a:r>
            <a:endParaRPr lang="fr-FR" dirty="0">
              <a:latin typeface="Bradley Hand ITC" panose="03070402050302030203" pitchFamily="66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30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6116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Bradley Hand ITC" panose="03070402050302030203" pitchFamily="66" charset="0"/>
              </a:rPr>
              <a:t>Une expérience de </a:t>
            </a:r>
            <a:r>
              <a:rPr lang="fr-FR" sz="4000" b="1" dirty="0" smtClean="0">
                <a:latin typeface="Bradley Hand ITC" panose="03070402050302030203" pitchFamily="66" charset="0"/>
              </a:rPr>
              <a:t>terrain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788" y="2232070"/>
            <a:ext cx="9905999" cy="421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latin typeface="Bradley Hand ITC" panose="03070402050302030203" pitchFamily="66" charset="0"/>
              </a:rPr>
              <a:t>En conclusion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>
                <a:latin typeface="Bradley Hand ITC" panose="03070402050302030203" pitchFamily="66" charset="0"/>
              </a:rPr>
              <a:t>: </a:t>
            </a:r>
            <a:endParaRPr lang="fr-FR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fr-FR" dirty="0" smtClean="0">
                <a:latin typeface="Bradley Hand ITC" panose="03070402050302030203" pitchFamily="66" charset="0"/>
              </a:rPr>
              <a:t>Cela </a:t>
            </a:r>
            <a:r>
              <a:rPr lang="fr-FR" dirty="0">
                <a:latin typeface="Bradley Hand ITC" panose="03070402050302030203" pitchFamily="66" charset="0"/>
              </a:rPr>
              <a:t>a permis à Paul de mettre des mots sur ses symptômes afin de travailler un Guide de prévention santé ( GPS ) , d’augmenter son dévoilement de soi afin de continuer la RPS pour parvenir </a:t>
            </a:r>
            <a:r>
              <a:rPr lang="fr-FR">
                <a:latin typeface="Bradley Hand ITC" panose="03070402050302030203" pitchFamily="66" charset="0"/>
              </a:rPr>
              <a:t>à </a:t>
            </a:r>
            <a:r>
              <a:rPr lang="fr-FR" smtClean="0">
                <a:latin typeface="Bradley Hand ITC" panose="03070402050302030203" pitchFamily="66" charset="0"/>
              </a:rPr>
              <a:t>retrouver </a:t>
            </a:r>
            <a:r>
              <a:rPr lang="fr-FR" dirty="0">
                <a:latin typeface="Bradley Hand ITC" panose="03070402050302030203" pitchFamily="66" charset="0"/>
              </a:rPr>
              <a:t>une vie active ( à ce jour é</a:t>
            </a:r>
            <a:r>
              <a:rPr lang="fr-FR" dirty="0" smtClean="0">
                <a:latin typeface="Bradley Hand ITC" panose="03070402050302030203" pitchFamily="66" charset="0"/>
              </a:rPr>
              <a:t>voque </a:t>
            </a:r>
            <a:r>
              <a:rPr lang="fr-FR" dirty="0">
                <a:latin typeface="Bradley Hand ITC" panose="03070402050302030203" pitchFamily="66" charset="0"/>
              </a:rPr>
              <a:t>un début d’envie d’insertion professionnelle )</a:t>
            </a:r>
          </a:p>
          <a:p>
            <a:endParaRPr lang="fr-FR" sz="2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992777"/>
            <a:ext cx="10458404" cy="705394"/>
          </a:xfrm>
        </p:spPr>
        <p:txBody>
          <a:bodyPr>
            <a:noAutofit/>
          </a:bodyPr>
          <a:lstStyle/>
          <a:p>
            <a:pPr marL="12600">
              <a:lnSpc>
                <a:spcPts val="9519"/>
              </a:lnSpc>
              <a:spcBef>
                <a:spcPts val="289"/>
              </a:spcBef>
            </a:pPr>
            <a:r>
              <a:rPr lang="fr-FR" sz="2800" b="1" spc="128" dirty="0">
                <a:latin typeface="Bradley Hand ITC" panose="03070402050302030203" pitchFamily="66" charset="0"/>
                <a:ea typeface="DejaVu Sans"/>
              </a:rPr>
              <a:t>Qu'est</a:t>
            </a:r>
            <a:r>
              <a:rPr lang="fr-FR" sz="2800" b="1" spc="22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800" b="1" spc="151" dirty="0">
                <a:latin typeface="Bradley Hand ITC" panose="03070402050302030203" pitchFamily="66" charset="0"/>
                <a:ea typeface="DejaVu Sans"/>
              </a:rPr>
              <a:t>ce</a:t>
            </a:r>
            <a:r>
              <a:rPr lang="fr-FR" sz="2800" b="1" spc="222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800" b="1" spc="123" dirty="0">
                <a:latin typeface="Bradley Hand ITC" panose="03070402050302030203" pitchFamily="66" charset="0"/>
                <a:ea typeface="DejaVu Sans"/>
              </a:rPr>
              <a:t>que </a:t>
            </a:r>
            <a:r>
              <a:rPr lang="fr-FR" sz="2800" b="1" spc="128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800" b="1" spc="233" dirty="0">
                <a:latin typeface="Bradley Hand ITC" panose="03070402050302030203" pitchFamily="66" charset="0"/>
                <a:ea typeface="DejaVu Sans"/>
              </a:rPr>
              <a:t>le</a:t>
            </a:r>
            <a:r>
              <a:rPr lang="fr-FR" sz="2800" b="1" spc="236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800" b="1" spc="180" dirty="0">
                <a:latin typeface="Bradley Hand ITC" panose="03070402050302030203" pitchFamily="66" charset="0"/>
                <a:ea typeface="DejaVu Sans"/>
              </a:rPr>
              <a:t>module  </a:t>
            </a:r>
            <a:r>
              <a:rPr lang="fr-FR" sz="2800" b="1" spc="111" dirty="0">
                <a:latin typeface="Bradley Hand ITC" panose="03070402050302030203" pitchFamily="66" charset="0"/>
                <a:ea typeface="DejaVu Sans"/>
              </a:rPr>
              <a:t>Conscience</a:t>
            </a:r>
            <a:r>
              <a:rPr lang="fr-FR" sz="2800" b="1" spc="180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800" b="1" spc="77" dirty="0" smtClean="0">
                <a:latin typeface="Bradley Hand ITC" panose="03070402050302030203" pitchFamily="66" charset="0"/>
                <a:ea typeface="DejaVu Sans"/>
              </a:rPr>
              <a:t>en SOI ?</a:t>
            </a:r>
            <a:endParaRPr lang="fr-FR" sz="2800" b="1" spc="-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6000"/>
              </a:lnSpc>
              <a:spcBef>
                <a:spcPts val="96"/>
              </a:spcBef>
              <a:buNone/>
            </a:pPr>
            <a:r>
              <a:rPr lang="fr-FR" sz="3200" spc="-1" dirty="0" smtClean="0">
                <a:effectLst/>
                <a:latin typeface="Bradley Hand ITC" panose="03070402050302030203" pitchFamily="66" charset="0"/>
                <a:ea typeface="DejaVu Sans"/>
              </a:rPr>
              <a:t>Outil </a:t>
            </a:r>
            <a:r>
              <a:rPr lang="fr-FR" sz="3200" spc="7" dirty="0" smtClean="0">
                <a:effectLst/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3200" spc="-191" dirty="0" smtClean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24" dirty="0">
                <a:effectLst/>
                <a:latin typeface="Bradley Hand ITC" panose="03070402050302030203" pitchFamily="66" charset="0"/>
                <a:ea typeface="DejaVu Sans"/>
              </a:rPr>
              <a:t>Psychoéducation</a:t>
            </a:r>
            <a:r>
              <a:rPr lang="fr-FR" sz="3200" spc="-197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7" dirty="0">
                <a:effectLst/>
                <a:latin typeface="Bradley Hand ITC" panose="03070402050302030203" pitchFamily="66" charset="0"/>
                <a:ea typeface="DejaVu Sans"/>
              </a:rPr>
              <a:t>et</a:t>
            </a:r>
            <a:r>
              <a:rPr lang="fr-FR" sz="3200" spc="-191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12" dirty="0">
                <a:effectLst/>
                <a:latin typeface="Bradley Hand ITC" panose="03070402050302030203" pitchFamily="66" charset="0"/>
                <a:ea typeface="DejaVu Sans"/>
              </a:rPr>
              <a:t>d'entrainement </a:t>
            </a:r>
            <a:r>
              <a:rPr lang="fr-FR" sz="3200" spc="-919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-1" dirty="0">
                <a:effectLst/>
                <a:latin typeface="Bradley Hand ITC" panose="03070402050302030203" pitchFamily="66" charset="0"/>
                <a:ea typeface="DejaVu Sans"/>
              </a:rPr>
              <a:t>aux</a:t>
            </a:r>
            <a:r>
              <a:rPr lang="fr-FR" sz="3200" spc="-197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24" dirty="0">
                <a:effectLst/>
                <a:latin typeface="Bradley Hand ITC" panose="03070402050302030203" pitchFamily="66" charset="0"/>
                <a:ea typeface="DejaVu Sans"/>
              </a:rPr>
              <a:t>habilités</a:t>
            </a:r>
            <a:r>
              <a:rPr lang="fr-FR" sz="3200" spc="-191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24" dirty="0" smtClean="0">
                <a:effectLst/>
                <a:latin typeface="Bradley Hand ITC" panose="03070402050302030203" pitchFamily="66" charset="0"/>
                <a:ea typeface="DejaVu Sans"/>
              </a:rPr>
              <a:t>sociales</a:t>
            </a:r>
          </a:p>
          <a:p>
            <a:pPr marL="0" indent="0" algn="ctr">
              <a:lnSpc>
                <a:spcPct val="116000"/>
              </a:lnSpc>
              <a:spcBef>
                <a:spcPts val="96"/>
              </a:spcBef>
              <a:buNone/>
            </a:pPr>
            <a:endParaRPr lang="fr-FR" sz="3200" spc="-1" dirty="0">
              <a:effectLst/>
              <a:latin typeface="Bradley Hand ITC" panose="03070402050302030203" pitchFamily="66" charset="0"/>
            </a:endParaRPr>
          </a:p>
          <a:p>
            <a:pPr marL="0" indent="0">
              <a:lnSpc>
                <a:spcPct val="116000"/>
              </a:lnSpc>
              <a:spcBef>
                <a:spcPts val="96"/>
              </a:spcBef>
              <a:buNone/>
            </a:pPr>
            <a:r>
              <a:rPr lang="fr-FR" sz="3200" spc="-1" dirty="0" smtClean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spc="24" dirty="0">
                <a:effectLst/>
                <a:latin typeface="Bradley Hand ITC" panose="03070402050302030203" pitchFamily="66" charset="0"/>
                <a:ea typeface="DejaVu Sans"/>
              </a:rPr>
              <a:t>qui </a:t>
            </a:r>
            <a:r>
              <a:rPr lang="fr-FR" sz="3200" spc="7" dirty="0">
                <a:effectLst/>
                <a:latin typeface="Bradley Hand ITC" panose="03070402050302030203" pitchFamily="66" charset="0"/>
                <a:ea typeface="DejaVu Sans"/>
              </a:rPr>
              <a:t>vise </a:t>
            </a:r>
            <a:r>
              <a:rPr lang="fr-FR" sz="3200" spc="26" dirty="0">
                <a:effectLst/>
                <a:latin typeface="Bradley Hand ITC" panose="03070402050302030203" pitchFamily="66" charset="0"/>
                <a:ea typeface="DejaVu Sans"/>
              </a:rPr>
              <a:t>à </a:t>
            </a:r>
            <a:r>
              <a:rPr lang="fr-FR" sz="3200" b="1" spc="-1" dirty="0">
                <a:effectLst/>
                <a:latin typeface="Bradley Hand ITC" panose="03070402050302030203" pitchFamily="66" charset="0"/>
                <a:ea typeface="DejaVu Sans"/>
              </a:rPr>
              <a:t>augmenter </a:t>
            </a:r>
            <a:r>
              <a:rPr lang="fr-FR" sz="3200" b="1" spc="4" dirty="0">
                <a:effectLst/>
                <a:latin typeface="Bradley Hand ITC" panose="03070402050302030203" pitchFamily="66" charset="0"/>
                <a:ea typeface="DejaVu Sans"/>
              </a:rPr>
              <a:t>l'</a:t>
            </a:r>
            <a:r>
              <a:rPr lang="fr-FR" sz="3200" b="1" spc="4" dirty="0" err="1">
                <a:effectLst/>
                <a:latin typeface="Bradley Hand ITC" panose="03070402050302030203" pitchFamily="66" charset="0"/>
                <a:ea typeface="DejaVu Sans"/>
              </a:rPr>
              <a:t>empowerment</a:t>
            </a:r>
            <a:r>
              <a:rPr lang="fr-FR" sz="3200" b="1" spc="4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7" dirty="0">
                <a:effectLst/>
                <a:latin typeface="Bradley Hand ITC" panose="03070402050302030203" pitchFamily="66" charset="0"/>
                <a:ea typeface="DejaVu Sans"/>
              </a:rPr>
              <a:t> de </a:t>
            </a:r>
            <a:r>
              <a:rPr lang="fr-FR" sz="3200" b="1" spc="38" dirty="0">
                <a:effectLst/>
                <a:latin typeface="Bradley Hand ITC" panose="03070402050302030203" pitchFamily="66" charset="0"/>
                <a:ea typeface="DejaVu Sans"/>
              </a:rPr>
              <a:t>la </a:t>
            </a:r>
            <a:r>
              <a:rPr lang="fr-FR" sz="3200" b="1" spc="18" dirty="0" smtClean="0">
                <a:effectLst/>
                <a:latin typeface="Bradley Hand ITC" panose="03070402050302030203" pitchFamily="66" charset="0"/>
                <a:ea typeface="DejaVu Sans"/>
              </a:rPr>
              <a:t>personne, à </a:t>
            </a:r>
            <a:r>
              <a:rPr lang="fr-FR" sz="3200" b="1" spc="7" dirty="0" smtClean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18" dirty="0">
                <a:effectLst/>
                <a:latin typeface="Bradley Hand ITC" panose="03070402050302030203" pitchFamily="66" charset="0"/>
                <a:ea typeface="DejaVu Sans"/>
              </a:rPr>
              <a:t>donner </a:t>
            </a:r>
            <a:r>
              <a:rPr lang="fr-FR" sz="3200" b="1" spc="24" dirty="0">
                <a:effectLst/>
                <a:latin typeface="Bradley Hand ITC" panose="03070402050302030203" pitchFamily="66" charset="0"/>
                <a:ea typeface="DejaVu Sans"/>
              </a:rPr>
              <a:t>du </a:t>
            </a:r>
            <a:r>
              <a:rPr lang="fr-FR" sz="3200" b="1" spc="-1" dirty="0">
                <a:effectLst/>
                <a:latin typeface="Bradley Hand ITC" panose="03070402050302030203" pitchFamily="66" charset="0"/>
                <a:ea typeface="DejaVu Sans"/>
              </a:rPr>
              <a:t>sens, </a:t>
            </a:r>
            <a:r>
              <a:rPr lang="fr-FR" sz="3200" b="1" spc="38" dirty="0">
                <a:effectLst/>
                <a:latin typeface="Bradley Hand ITC" panose="03070402050302030203" pitchFamily="66" charset="0"/>
                <a:ea typeface="DejaVu Sans"/>
              </a:rPr>
              <a:t>par la </a:t>
            </a:r>
            <a:r>
              <a:rPr lang="fr-FR" sz="3200" b="1" spc="43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38" dirty="0">
                <a:effectLst/>
                <a:latin typeface="Bradley Hand ITC" panose="03070402050302030203" pitchFamily="66" charset="0"/>
                <a:ea typeface="DejaVu Sans"/>
              </a:rPr>
              <a:t>prise</a:t>
            </a:r>
            <a:r>
              <a:rPr lang="fr-FR" sz="3200" b="1" spc="-197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7" dirty="0">
                <a:effectLst/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3200" b="1" spc="-191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32" dirty="0">
                <a:effectLst/>
                <a:latin typeface="Bradley Hand ITC" panose="03070402050302030203" pitchFamily="66" charset="0"/>
                <a:ea typeface="DejaVu Sans"/>
              </a:rPr>
              <a:t>conscience</a:t>
            </a:r>
            <a:r>
              <a:rPr lang="fr-FR" sz="3200" b="1" spc="-197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26" dirty="0">
                <a:effectLst/>
                <a:latin typeface="Bradley Hand ITC" panose="03070402050302030203" pitchFamily="66" charset="0"/>
                <a:ea typeface="DejaVu Sans"/>
              </a:rPr>
              <a:t>des</a:t>
            </a:r>
            <a:r>
              <a:rPr lang="fr-FR" sz="3200" b="1" spc="-191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32" dirty="0">
                <a:effectLst/>
                <a:latin typeface="Bradley Hand ITC" panose="03070402050302030203" pitchFamily="66" charset="0"/>
                <a:ea typeface="DejaVu Sans"/>
              </a:rPr>
              <a:t>troubles</a:t>
            </a:r>
            <a:r>
              <a:rPr lang="fr-FR" sz="3200" b="1" spc="-197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7" dirty="0">
                <a:effectLst/>
                <a:latin typeface="Bradley Hand ITC" panose="03070402050302030203" pitchFamily="66" charset="0"/>
                <a:ea typeface="DejaVu Sans"/>
              </a:rPr>
              <a:t>et</a:t>
            </a:r>
            <a:r>
              <a:rPr lang="fr-FR" sz="3200" b="1" spc="-191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7" dirty="0">
                <a:effectLst/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3200" b="1" spc="-197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32" dirty="0">
                <a:effectLst/>
                <a:latin typeface="Bradley Hand ITC" panose="03070402050302030203" pitchFamily="66" charset="0"/>
                <a:ea typeface="DejaVu Sans"/>
              </a:rPr>
              <a:t>leurs </a:t>
            </a:r>
            <a:r>
              <a:rPr lang="fr-FR" sz="3200" b="1" spc="-919" dirty="0">
                <a:effectLst/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3200" b="1" spc="7" dirty="0">
                <a:effectLst/>
                <a:latin typeface="Bradley Hand ITC" panose="03070402050302030203" pitchFamily="66" charset="0"/>
                <a:ea typeface="DejaVu Sans"/>
              </a:rPr>
              <a:t>conséquences</a:t>
            </a:r>
            <a:r>
              <a:rPr lang="fr-FR" sz="3200" b="1" spc="7" dirty="0" smtClean="0">
                <a:effectLst/>
                <a:latin typeface="Bradley Hand ITC" panose="03070402050302030203" pitchFamily="66" charset="0"/>
                <a:ea typeface="DejaVu Sans"/>
              </a:rPr>
              <a:t>.</a:t>
            </a:r>
          </a:p>
          <a:p>
            <a:pPr marL="0" indent="0">
              <a:lnSpc>
                <a:spcPct val="116000"/>
              </a:lnSpc>
              <a:spcBef>
                <a:spcPts val="96"/>
              </a:spcBef>
              <a:buNone/>
            </a:pPr>
            <a:endParaRPr lang="fr-FR" sz="3200" spc="-1" dirty="0">
              <a:effectLst/>
              <a:latin typeface="Bradley Hand ITC" panose="03070402050302030203" pitchFamily="66" charset="0"/>
            </a:endParaRPr>
          </a:p>
          <a:p>
            <a:pPr marL="0" indent="0">
              <a:lnSpc>
                <a:spcPts val="4201"/>
              </a:lnSpc>
              <a:spcBef>
                <a:spcPts val="99"/>
              </a:spcBef>
              <a:buNone/>
            </a:pPr>
            <a:r>
              <a:rPr lang="fr-FR" sz="3200" spc="24" dirty="0" smtClean="0">
                <a:effectLst/>
                <a:latin typeface="Bradley Hand ITC" panose="03070402050302030203" pitchFamily="66" charset="0"/>
                <a:ea typeface="DejaVu Sans"/>
              </a:rPr>
              <a:t>.</a:t>
            </a:r>
            <a:endParaRPr lang="fr-FR" sz="3200" spc="-1" dirty="0">
              <a:effectLst/>
              <a:latin typeface="Bradley Hand ITC" panose="03070402050302030203" pitchFamily="66" charset="0"/>
            </a:endParaRPr>
          </a:p>
          <a:p>
            <a:pPr marL="0" indent="0">
              <a:lnSpc>
                <a:spcPct val="90000"/>
              </a:lnSpc>
              <a:spcBef>
                <a:spcPts val="751"/>
              </a:spcBef>
              <a:buNone/>
            </a:pPr>
            <a:endParaRPr lang="fr-FR" spc="-1" dirty="0">
              <a:latin typeface="Arial"/>
            </a:endParaRP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3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latin typeface="Bradley Hand ITC" panose="03070402050302030203" pitchFamily="66" charset="0"/>
              </a:rPr>
              <a:t>Nos réflexions et réajustements</a:t>
            </a:r>
            <a:endParaRPr lang="fr-FR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2171110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pc="-1" dirty="0" smtClean="0">
                <a:latin typeface="Bradley Hand ITC" panose="03070402050302030203" pitchFamily="66" charset="0"/>
                <a:ea typeface="DejaVu Sans"/>
              </a:rPr>
              <a:t>Notre question de départ était : Comment favoriser un parcours vers le rétablissement pour des patients dans le déni des troubles?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pc="-1" dirty="0" smtClean="0">
                <a:latin typeface="Bradley Hand ITC" panose="03070402050302030203" pitchFamily="66" charset="0"/>
                <a:ea typeface="DejaVu Sans"/>
              </a:rPr>
              <a:t> Nécessité d’un minimum de stabilité clinique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pc="-1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pc="-1" dirty="0" smtClean="0">
                <a:latin typeface="Bradley Hand ITC" panose="03070402050302030203" pitchFamily="66" charset="0"/>
                <a:ea typeface="DejaVu Sans"/>
              </a:rPr>
              <a:t>Eviter </a:t>
            </a:r>
            <a:r>
              <a:rPr lang="fr-FR" spc="-1" smtClean="0">
                <a:latin typeface="Bradley Hand ITC" panose="03070402050302030203" pitchFamily="66" charset="0"/>
                <a:ea typeface="DejaVu Sans"/>
              </a:rPr>
              <a:t>les périodes </a:t>
            </a:r>
            <a:r>
              <a:rPr lang="fr-FR" spc="-1" dirty="0" smtClean="0">
                <a:latin typeface="Bradley Hand ITC" panose="03070402050302030203" pitchFamily="66" charset="0"/>
                <a:ea typeface="DejaVu Sans"/>
              </a:rPr>
              <a:t>de consommation </a:t>
            </a:r>
            <a:r>
              <a:rPr lang="fr-FR" spc="-1" smtClean="0">
                <a:latin typeface="Bradley Hand ITC" panose="03070402050302030203" pitchFamily="66" charset="0"/>
                <a:ea typeface="DejaVu Sans"/>
              </a:rPr>
              <a:t>de toxique</a:t>
            </a:r>
            <a:endParaRPr lang="fr-FR" spc="-1" dirty="0" smtClean="0">
              <a:latin typeface="Bradley Hand ITC" panose="03070402050302030203" pitchFamily="66" charset="0"/>
              <a:ea typeface="DejaVu Sans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fr-FR" spc="-1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pc="-1" dirty="0" smtClean="0">
                <a:latin typeface="Bradley Hand ITC" panose="03070402050302030203" pitchFamily="66" charset="0"/>
                <a:ea typeface="DejaVu Sans"/>
              </a:rPr>
              <a:t>Possibilité en fin d’hospitalisation ou à distance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pc="-1" dirty="0" smtClean="0">
                <a:latin typeface="Bradley Hand ITC" panose="03070402050302030203" pitchFamily="66" charset="0"/>
                <a:ea typeface="DejaVu Sans"/>
              </a:rPr>
              <a:t> Importance de créer l’alliance thérapeutique et d’aller au rythme du patient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pc="-1" dirty="0" smtClean="0">
                <a:latin typeface="Bradley Hand ITC" panose="03070402050302030203" pitchFamily="66" charset="0"/>
                <a:ea typeface="DejaVu Sans"/>
              </a:rPr>
              <a:t> Nécessité d’adapter les outils au patient ( ex : graphique de vulnérabilité au stress ) </a:t>
            </a:r>
          </a:p>
          <a:p>
            <a:pPr>
              <a:buFont typeface="Symbol" panose="05050102010706020507" pitchFamily="18" charset="2"/>
              <a:buChar char="Þ"/>
            </a:pPr>
            <a:endParaRPr lang="fr-FR" spc="-1" dirty="0" smtClean="0">
              <a:latin typeface="Bradley Hand ITC" panose="03070402050302030203" pitchFamily="66" charset="0"/>
              <a:ea typeface="DejaVu San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82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77280" y="3057840"/>
            <a:ext cx="4006210" cy="665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400" rIns="0" bIns="0">
            <a:spAutoFit/>
          </a:bodyPr>
          <a:lstStyle/>
          <a:p>
            <a:pPr marL="8400">
              <a:spcBef>
                <a:spcPts val="66"/>
              </a:spcBef>
            </a:pPr>
            <a:r>
              <a:rPr lang="fr-FR" sz="4267" b="1" spc="-40" dirty="0">
                <a:latin typeface="Bradley Hand ITC" panose="03070402050302030203" pitchFamily="66" charset="0"/>
                <a:ea typeface="DejaVu Sans"/>
              </a:rPr>
              <a:t>4</a:t>
            </a:r>
            <a:r>
              <a:rPr lang="fr-FR" sz="4267" b="1" spc="17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4267" b="1" spc="35" dirty="0">
                <a:latin typeface="Bradley Hand ITC" panose="03070402050302030203" pitchFamily="66" charset="0"/>
                <a:ea typeface="DejaVu Sans"/>
              </a:rPr>
              <a:t>HABILETÉS</a:t>
            </a:r>
            <a:r>
              <a:rPr lang="fr-FR" sz="4267" spc="35" dirty="0">
                <a:latin typeface="Arial MT"/>
                <a:ea typeface="DejaVu Sans"/>
              </a:rPr>
              <a:t>:</a:t>
            </a:r>
            <a:endParaRPr lang="fr-FR" sz="4267" spc="-1" dirty="0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6358931" y="1313082"/>
            <a:ext cx="3236160" cy="6240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400" rIns="0" bIns="0">
            <a:spAutoFit/>
          </a:bodyPr>
          <a:lstStyle/>
          <a:p>
            <a:pPr marL="8400">
              <a:spcBef>
                <a:spcPts val="66"/>
              </a:spcBef>
            </a:pPr>
            <a:r>
              <a:rPr lang="fr-FR" sz="2000" b="1" spc="17" dirty="0">
                <a:latin typeface="Bradley Hand ITC" panose="03070402050302030203" pitchFamily="66" charset="0"/>
                <a:ea typeface="DejaVu Sans"/>
              </a:rPr>
              <a:t>Prise</a:t>
            </a:r>
            <a:r>
              <a:rPr lang="fr-FR" sz="2000" b="1" spc="-110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2000" b="1" spc="-110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6" dirty="0">
                <a:latin typeface="Bradley Hand ITC" panose="03070402050302030203" pitchFamily="66" charset="0"/>
                <a:ea typeface="DejaVu Sans"/>
              </a:rPr>
              <a:t>conscience</a:t>
            </a:r>
            <a:r>
              <a:rPr lang="fr-FR" sz="2000" b="1" spc="-110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6" dirty="0">
                <a:latin typeface="Bradley Hand ITC" panose="03070402050302030203" pitchFamily="66" charset="0"/>
                <a:ea typeface="DejaVu Sans"/>
              </a:rPr>
              <a:t>des</a:t>
            </a:r>
            <a:r>
              <a:rPr lang="fr-FR" sz="2000" b="1" spc="-110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5" dirty="0">
                <a:latin typeface="Bradley Hand ITC" panose="03070402050302030203" pitchFamily="66" charset="0"/>
                <a:ea typeface="DejaVu Sans"/>
              </a:rPr>
              <a:t>symptômes</a:t>
            </a:r>
            <a:endParaRPr lang="fr-FR" sz="2000" b="1" spc="-1" dirty="0">
              <a:latin typeface="Bradley Hand ITC" panose="03070402050302030203" pitchFamily="66" charset="0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6358931" y="5120102"/>
            <a:ext cx="5042236" cy="71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400" rIns="0" bIns="0">
            <a:spAutoFit/>
          </a:bodyPr>
          <a:lstStyle/>
          <a:p>
            <a:pPr marL="8400">
              <a:lnSpc>
                <a:spcPct val="115000"/>
              </a:lnSpc>
              <a:spcBef>
                <a:spcPts val="66"/>
              </a:spcBef>
            </a:pPr>
            <a:r>
              <a:rPr lang="fr-FR" sz="2000" b="1" spc="17" dirty="0">
                <a:latin typeface="Bradley Hand ITC" panose="03070402050302030203" pitchFamily="66" charset="0"/>
                <a:ea typeface="DejaVu Sans"/>
              </a:rPr>
              <a:t>Prise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6" dirty="0">
                <a:latin typeface="Bradley Hand ITC" panose="03070402050302030203" pitchFamily="66" charset="0"/>
                <a:ea typeface="DejaVu Sans"/>
              </a:rPr>
              <a:t>conscience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6" dirty="0">
                <a:latin typeface="Bradley Hand ITC" panose="03070402050302030203" pitchFamily="66" charset="0"/>
                <a:ea typeface="DejaVu Sans"/>
              </a:rPr>
              <a:t>des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8" dirty="0">
                <a:latin typeface="Bradley Hand ITC" panose="03070402050302030203" pitchFamily="66" charset="0"/>
                <a:ea typeface="DejaVu Sans"/>
              </a:rPr>
              <a:t>conséquences </a:t>
            </a:r>
            <a:r>
              <a:rPr lang="fr-FR" sz="2000" b="1" spc="-490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7" dirty="0">
                <a:latin typeface="Bradley Hand ITC" panose="03070402050302030203" pitchFamily="66" charset="0"/>
                <a:ea typeface="DejaVu Sans"/>
              </a:rPr>
              <a:t>sociales</a:t>
            </a:r>
            <a:r>
              <a:rPr lang="fr-FR" sz="2000" b="1" spc="-10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8" dirty="0">
                <a:latin typeface="Bradley Hand ITC" panose="03070402050302030203" pitchFamily="66" charset="0"/>
                <a:ea typeface="DejaVu Sans"/>
              </a:rPr>
              <a:t>du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6" dirty="0">
                <a:latin typeface="Bradley Hand ITC" panose="03070402050302030203" pitchFamily="66" charset="0"/>
                <a:ea typeface="DejaVu Sans"/>
              </a:rPr>
              <a:t>désordre</a:t>
            </a:r>
            <a:endParaRPr lang="fr-FR" sz="2000" b="1" spc="-1" dirty="0">
              <a:latin typeface="Bradley Hand ITC" panose="03070402050302030203" pitchFamily="66" charset="0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4949585" y="941651"/>
            <a:ext cx="814560" cy="753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9360" rIns="0" bIns="0">
            <a:spAutoFit/>
          </a:bodyPr>
          <a:lstStyle/>
          <a:p>
            <a:pPr marL="8400">
              <a:spcBef>
                <a:spcPts val="74"/>
              </a:spcBef>
            </a:pPr>
            <a:r>
              <a:rPr lang="fr-FR" sz="8100" spc="-371" dirty="0">
                <a:solidFill>
                  <a:srgbClr val="FDF9F5"/>
                </a:solidFill>
                <a:latin typeface="Bradley Hand ITC" panose="03070402050302030203" pitchFamily="66" charset="0"/>
              </a:rPr>
              <a:t>1</a:t>
            </a:r>
          </a:p>
          <a:p>
            <a:pPr marL="8400">
              <a:spcBef>
                <a:spcPts val="74"/>
              </a:spcBef>
            </a:pPr>
            <a:r>
              <a:rPr lang="fr-FR" sz="8100" spc="-371" dirty="0">
                <a:solidFill>
                  <a:srgbClr val="FDF9F5"/>
                </a:solidFill>
                <a:latin typeface="Bradley Hand ITC" panose="03070402050302030203" pitchFamily="66" charset="0"/>
              </a:rPr>
              <a:t>23</a:t>
            </a:r>
          </a:p>
          <a:p>
            <a:pPr marL="8400">
              <a:spcBef>
                <a:spcPts val="74"/>
              </a:spcBef>
            </a:pPr>
            <a:r>
              <a:rPr lang="fr-FR" sz="8100" spc="-371" dirty="0">
                <a:solidFill>
                  <a:srgbClr val="FDF9F5"/>
                </a:solidFill>
                <a:latin typeface="Bradley Hand ITC" panose="03070402050302030203" pitchFamily="66" charset="0"/>
              </a:rPr>
              <a:t>4</a:t>
            </a:r>
          </a:p>
          <a:p>
            <a:pPr marL="8400">
              <a:spcBef>
                <a:spcPts val="74"/>
              </a:spcBef>
            </a:pPr>
            <a:endParaRPr lang="fr-FR" sz="8100" spc="-371" dirty="0">
              <a:solidFill>
                <a:srgbClr val="FDF9F5"/>
              </a:solidFill>
              <a:latin typeface="Arial Black"/>
            </a:endParaRPr>
          </a:p>
          <a:p>
            <a:pPr marL="8400">
              <a:spcBef>
                <a:spcPts val="74"/>
              </a:spcBef>
            </a:pPr>
            <a:endParaRPr lang="fr-FR" sz="8100" spc="-1" dirty="0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6358930" y="3826291"/>
            <a:ext cx="4902193" cy="71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400" rIns="0" bIns="0">
            <a:spAutoFit/>
          </a:bodyPr>
          <a:lstStyle/>
          <a:p>
            <a:pPr marL="8400">
              <a:lnSpc>
                <a:spcPct val="115000"/>
              </a:lnSpc>
              <a:spcBef>
                <a:spcPts val="66"/>
              </a:spcBef>
            </a:pPr>
            <a:r>
              <a:rPr lang="fr-FR" sz="2000" b="1" spc="17" dirty="0">
                <a:latin typeface="Bradley Hand ITC" panose="03070402050302030203" pitchFamily="66" charset="0"/>
                <a:ea typeface="DejaVu Sans"/>
              </a:rPr>
              <a:t>Prise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6" dirty="0">
                <a:latin typeface="Bradley Hand ITC" panose="03070402050302030203" pitchFamily="66" charset="0"/>
                <a:ea typeface="DejaVu Sans"/>
              </a:rPr>
              <a:t>conscience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2000" b="1" spc="-101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7" dirty="0">
                <a:latin typeface="Bradley Hand ITC" panose="03070402050302030203" pitchFamily="66" charset="0"/>
                <a:ea typeface="DejaVu Sans"/>
              </a:rPr>
              <a:t>la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8" dirty="0">
                <a:latin typeface="Bradley Hand ITC" panose="03070402050302030203" pitchFamily="66" charset="0"/>
                <a:ea typeface="DejaVu Sans"/>
              </a:rPr>
              <a:t>nécessité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de </a:t>
            </a:r>
            <a:r>
              <a:rPr lang="fr-FR" sz="2000" b="1" spc="-490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8" dirty="0">
                <a:latin typeface="Bradley Hand ITC" panose="03070402050302030203" pitchFamily="66" charset="0"/>
                <a:ea typeface="DejaVu Sans"/>
              </a:rPr>
              <a:t>prendre</a:t>
            </a:r>
            <a:r>
              <a:rPr lang="fr-FR" sz="2000" b="1" spc="-107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un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traitement</a:t>
            </a:r>
            <a:endParaRPr lang="fr-FR" sz="2000" b="1" spc="-1" dirty="0">
              <a:latin typeface="Bradley Hand ITC" panose="03070402050302030203" pitchFamily="66" charset="0"/>
            </a:endParaRPr>
          </a:p>
        </p:txBody>
      </p:sp>
      <p:sp>
        <p:nvSpPr>
          <p:cNvPr id="257" name="CustomShape 6"/>
          <p:cNvSpPr/>
          <p:nvPr/>
        </p:nvSpPr>
        <p:spPr>
          <a:xfrm>
            <a:off x="6030240" y="1979128"/>
            <a:ext cx="658080" cy="2366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558000" rIns="0" bIns="0">
            <a:spAutoFit/>
          </a:bodyPr>
          <a:lstStyle/>
          <a:p>
            <a:pPr marL="27601">
              <a:spcBef>
                <a:spcPts val="4394"/>
              </a:spcBef>
            </a:pPr>
            <a:endParaRPr lang="fr-FR" sz="1200" spc="-1" dirty="0">
              <a:latin typeface="Arial"/>
            </a:endParaRPr>
          </a:p>
          <a:p>
            <a:pPr marL="8400">
              <a:spcBef>
                <a:spcPts val="2884"/>
              </a:spcBef>
            </a:pPr>
            <a:endParaRPr lang="fr-FR" sz="8100" spc="-371" dirty="0">
              <a:solidFill>
                <a:srgbClr val="FDF9F5"/>
              </a:solidFill>
              <a:latin typeface="Arial Black"/>
              <a:ea typeface="DejaVu Sans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6358930" y="2311124"/>
            <a:ext cx="5042237" cy="1070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8400" rIns="0" bIns="0">
            <a:spAutoFit/>
          </a:bodyPr>
          <a:lstStyle/>
          <a:p>
            <a:pPr marL="8400">
              <a:lnSpc>
                <a:spcPct val="115000"/>
              </a:lnSpc>
              <a:spcBef>
                <a:spcPts val="66"/>
              </a:spcBef>
            </a:pPr>
            <a:r>
              <a:rPr lang="fr-FR" sz="2000" b="1" spc="12" dirty="0">
                <a:latin typeface="Bradley Hand ITC" panose="03070402050302030203" pitchFamily="66" charset="0"/>
                <a:ea typeface="DejaVu Sans"/>
              </a:rPr>
              <a:t>Stratégies </a:t>
            </a:r>
            <a:r>
              <a:rPr lang="fr-FR" sz="2000" b="1" spc="-1" dirty="0">
                <a:latin typeface="Bradley Hand ITC" panose="03070402050302030203" pitchFamily="66" charset="0"/>
                <a:ea typeface="DejaVu Sans"/>
              </a:rPr>
              <a:t>en </a:t>
            </a:r>
            <a:r>
              <a:rPr lang="fr-FR" sz="2000" b="1" spc="31" dirty="0">
                <a:latin typeface="Bradley Hand ITC" panose="03070402050302030203" pitchFamily="66" charset="0"/>
                <a:ea typeface="DejaVu Sans"/>
              </a:rPr>
              <a:t>cas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de </a:t>
            </a:r>
            <a:r>
              <a:rPr lang="fr-FR" sz="2000" b="1" spc="-1" dirty="0">
                <a:latin typeface="Bradley Hand ITC" panose="03070402050302030203" pitchFamily="66" charset="0"/>
                <a:ea typeface="DejaVu Sans"/>
              </a:rPr>
              <a:t>menace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de </a:t>
            </a:r>
            <a:r>
              <a:rPr lang="fr-FR" sz="2000" b="1" spc="5" dirty="0">
                <a:latin typeface="Bradley Hand ITC" panose="03070402050302030203" pitchFamily="66" charset="0"/>
                <a:ea typeface="DejaVu Sans"/>
              </a:rPr>
              <a:t> décompensation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2" dirty="0">
                <a:latin typeface="Bradley Hand ITC" panose="03070402050302030203" pitchFamily="66" charset="0"/>
                <a:ea typeface="DejaVu Sans"/>
              </a:rPr>
              <a:t>ou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dirty="0">
                <a:latin typeface="Bradley Hand ITC" panose="03070402050302030203" pitchFamily="66" charset="0"/>
                <a:ea typeface="DejaVu Sans"/>
              </a:rPr>
              <a:t>de</a:t>
            </a:r>
            <a:r>
              <a:rPr lang="fr-FR" sz="2000" b="1" spc="-105" dirty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12" dirty="0" smtClean="0">
                <a:latin typeface="Bradley Hand ITC" panose="03070402050302030203" pitchFamily="66" charset="0"/>
                <a:ea typeface="DejaVu Sans"/>
              </a:rPr>
              <a:t>recrudescence </a:t>
            </a:r>
            <a:r>
              <a:rPr lang="fr-FR" sz="2000" b="1" spc="8" dirty="0" smtClean="0">
                <a:latin typeface="Bradley Hand ITC" panose="03070402050302030203" pitchFamily="66" charset="0"/>
                <a:ea typeface="DejaVu Sans"/>
              </a:rPr>
              <a:t>préoccupante </a:t>
            </a:r>
            <a:r>
              <a:rPr lang="fr-FR" sz="2000" b="1" spc="-105" dirty="0" smtClean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3" smtClean="0">
                <a:latin typeface="Bradley Hand ITC" panose="03070402050302030203" pitchFamily="66" charset="0"/>
                <a:ea typeface="DejaVu Sans"/>
              </a:rPr>
              <a:t>des </a:t>
            </a:r>
            <a:r>
              <a:rPr lang="fr-FR" sz="2000" b="1" spc="-490" smtClean="0">
                <a:latin typeface="Bradley Hand ITC" panose="03070402050302030203" pitchFamily="66" charset="0"/>
                <a:ea typeface="DejaVu Sans"/>
              </a:rPr>
              <a:t> </a:t>
            </a:r>
            <a:r>
              <a:rPr lang="fr-FR" sz="2000" b="1" spc="5" smtClean="0">
                <a:latin typeface="Bradley Hand ITC" panose="03070402050302030203" pitchFamily="66" charset="0"/>
                <a:ea typeface="DejaVu Sans"/>
              </a:rPr>
              <a:t>symptômes</a:t>
            </a:r>
            <a:endParaRPr lang="fr-FR" sz="2000" b="1" spc="-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83474" y="313680"/>
            <a:ext cx="10755086" cy="949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5400" b="1" spc="-1" dirty="0" smtClean="0">
                <a:latin typeface="Bradley Hand ITC" panose="03070402050302030203" pitchFamily="66" charset="0"/>
                <a:ea typeface="Dax-Medium"/>
              </a:rPr>
              <a:t>Méthodologie : les grandes lignes</a:t>
            </a:r>
            <a:endParaRPr lang="fr-FR" sz="5400" b="1" spc="-1" dirty="0">
              <a:latin typeface="Bradley Hand ITC" panose="03070402050302030203" pitchFamily="66" charset="0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1001486" y="1360285"/>
            <a:ext cx="10901040" cy="5842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>
            <a:spAutoFit/>
          </a:bodyPr>
          <a:lstStyle/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fr-FR" sz="2800" b="1" spc="-1" dirty="0" smtClean="0">
              <a:latin typeface="Bradley Hand ITC" panose="03070402050302030203" pitchFamily="66" charset="0"/>
            </a:endParaRP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800" b="1" u="sng" spc="-1" dirty="0" smtClean="0">
                <a:latin typeface="Bradley Hand ITC" panose="03070402050302030203" pitchFamily="66" charset="0"/>
              </a:rPr>
              <a:t>Evaluations </a:t>
            </a:r>
            <a:r>
              <a:rPr lang="fr-FR" sz="2800" b="1" u="sng" spc="-1" dirty="0">
                <a:latin typeface="Bradley Hand ITC" panose="03070402050302030203" pitchFamily="66" charset="0"/>
              </a:rPr>
              <a:t>fonctionnelles </a:t>
            </a:r>
            <a:r>
              <a:rPr lang="fr-FR" sz="2800" b="1" spc="-1" dirty="0">
                <a:latin typeface="Bradley Hand ITC" panose="03070402050302030203" pitchFamily="66" charset="0"/>
              </a:rPr>
              <a:t>attendues avant et après le module </a:t>
            </a:r>
            <a:r>
              <a:rPr lang="fr-FR" sz="2800" b="1" spc="-1" dirty="0" smtClean="0">
                <a:latin typeface="Bradley Hand ITC" panose="03070402050302030203" pitchFamily="66" charset="0"/>
              </a:rPr>
              <a:t>:</a:t>
            </a: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fr-FR" sz="2800" b="1" spc="-1" dirty="0">
              <a:latin typeface="Bradley Hand ITC" panose="03070402050302030203" pitchFamily="66" charset="0"/>
            </a:endParaRP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800" b="1" spc="-1" dirty="0" smtClean="0">
                <a:latin typeface="Bradley Hand ITC" panose="03070402050302030203" pitchFamily="66" charset="0"/>
              </a:rPr>
              <a:t>-INSAIT</a:t>
            </a:r>
            <a:r>
              <a:rPr lang="fr-FR" sz="2800" spc="-1" dirty="0" smtClean="0">
                <a:latin typeface="Bradley Hand ITC" panose="03070402050302030203" pitchFamily="66" charset="0"/>
              </a:rPr>
              <a:t> </a:t>
            </a:r>
            <a:r>
              <a:rPr lang="fr-FR" sz="2800" spc="-1" dirty="0">
                <a:latin typeface="Bradley Hand ITC" panose="03070402050302030203" pitchFamily="66" charset="0"/>
              </a:rPr>
              <a:t>: </a:t>
            </a:r>
            <a:r>
              <a:rPr lang="fr-FR" sz="2800" spc="-1" dirty="0" smtClean="0">
                <a:latin typeface="Bradley Hand ITC" panose="03070402050302030203" pitchFamily="66" charset="0"/>
              </a:rPr>
              <a:t>hétéro-évaluation </a:t>
            </a:r>
            <a:r>
              <a:rPr lang="fr-FR" sz="2800" spc="-1" dirty="0">
                <a:latin typeface="Bradley Hand ITC" panose="03070402050302030203" pitchFamily="66" charset="0"/>
              </a:rPr>
              <a:t>de </a:t>
            </a:r>
            <a:r>
              <a:rPr lang="fr-FR" sz="2800" spc="-1" dirty="0" smtClean="0">
                <a:latin typeface="Bradley Hand ITC" panose="03070402050302030203" pitchFamily="66" charset="0"/>
              </a:rPr>
              <a:t>l’insight</a:t>
            </a: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fr-FR" sz="2800" spc="-1" dirty="0" smtClean="0">
              <a:latin typeface="Bradley Hand ITC" panose="03070402050302030203" pitchFamily="66" charset="0"/>
            </a:endParaRP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800" spc="-1" dirty="0" smtClean="0">
                <a:latin typeface="Bradley Hand ITC" panose="03070402050302030203" pitchFamily="66" charset="0"/>
              </a:rPr>
              <a:t>-Échelle </a:t>
            </a:r>
            <a:r>
              <a:rPr lang="fr-FR" sz="2800" spc="-1" dirty="0">
                <a:latin typeface="Bradley Hand ITC" panose="03070402050302030203" pitchFamily="66" charset="0"/>
              </a:rPr>
              <a:t>d’</a:t>
            </a:r>
            <a:r>
              <a:rPr lang="fr-FR" sz="2800" b="1" spc="-1" dirty="0">
                <a:latin typeface="Bradley Hand ITC" panose="03070402050302030203" pitchFamily="66" charset="0"/>
              </a:rPr>
              <a:t>estime de soi de </a:t>
            </a:r>
            <a:r>
              <a:rPr lang="fr-FR" sz="2800" b="1" spc="-1" dirty="0" smtClean="0">
                <a:latin typeface="Bradley Hand ITC" panose="03070402050302030203" pitchFamily="66" charset="0"/>
              </a:rPr>
              <a:t>Rosenberg</a:t>
            </a:r>
          </a:p>
          <a:p>
            <a:pPr marL="457920" indent="-4572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Tx/>
              <a:buChar char="-"/>
            </a:pPr>
            <a:endParaRPr lang="fr-FR" sz="2800" b="1" spc="-1" dirty="0">
              <a:latin typeface="Bradley Hand ITC" panose="03070402050302030203" pitchFamily="66" charset="0"/>
            </a:endParaRP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800" spc="-1" dirty="0" smtClean="0">
                <a:latin typeface="Bradley Hand ITC" panose="03070402050302030203" pitchFamily="66" charset="0"/>
              </a:rPr>
              <a:t>- Echelle </a:t>
            </a:r>
            <a:r>
              <a:rPr lang="fr-FR" sz="2800" spc="-1" dirty="0">
                <a:latin typeface="Bradley Hand ITC" panose="03070402050302030203" pitchFamily="66" charset="0"/>
              </a:rPr>
              <a:t>de </a:t>
            </a:r>
            <a:r>
              <a:rPr lang="fr-FR" sz="2800" b="1" spc="-1" dirty="0">
                <a:latin typeface="Bradley Hand ITC" panose="03070402050302030203" pitchFamily="66" charset="0"/>
              </a:rPr>
              <a:t>stigmatisation abrégée </a:t>
            </a:r>
            <a:r>
              <a:rPr lang="fr-FR" sz="2800" spc="-1" dirty="0">
                <a:latin typeface="Bradley Hand ITC" panose="03070402050302030203" pitchFamily="66" charset="0"/>
              </a:rPr>
              <a:t>en 9 </a:t>
            </a:r>
            <a:r>
              <a:rPr lang="fr-FR" sz="2800" spc="-1" dirty="0" smtClean="0">
                <a:latin typeface="Bradley Hand ITC" panose="03070402050302030203" pitchFamily="66" charset="0"/>
              </a:rPr>
              <a:t>items</a:t>
            </a: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fr-FR" sz="2800" spc="-1" dirty="0">
              <a:latin typeface="Bradley Hand ITC" panose="03070402050302030203" pitchFamily="66" charset="0"/>
            </a:endParaRP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2800" spc="-1" dirty="0" smtClean="0">
                <a:latin typeface="Bradley Hand ITC" panose="03070402050302030203" pitchFamily="66" charset="0"/>
              </a:rPr>
              <a:t>-Echelle </a:t>
            </a:r>
            <a:r>
              <a:rPr lang="fr-FR" sz="2800" spc="-1" dirty="0">
                <a:latin typeface="Bradley Hand ITC" panose="03070402050302030203" pitchFamily="66" charset="0"/>
              </a:rPr>
              <a:t>de </a:t>
            </a:r>
            <a:r>
              <a:rPr lang="fr-FR" sz="2800" b="1" spc="-1" dirty="0">
                <a:latin typeface="Bradley Hand ITC" panose="03070402050302030203" pitchFamily="66" charset="0"/>
              </a:rPr>
              <a:t>la qualité de vie </a:t>
            </a:r>
            <a:r>
              <a:rPr lang="fr-FR" sz="2800" b="1" spc="-1" dirty="0" smtClean="0">
                <a:latin typeface="Bradley Hand ITC" panose="03070402050302030203" pitchFamily="66" charset="0"/>
              </a:rPr>
              <a:t>S-QoL.18</a:t>
            </a: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fr-FR" sz="2800" b="1" spc="-1" dirty="0">
              <a:latin typeface="Bradley Hand ITC" panose="03070402050302030203" pitchFamily="66" charset="0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fr-FR" sz="2800" spc="-1" dirty="0">
                <a:latin typeface="Bradley Hand ITC" panose="03070402050302030203" pitchFamily="66" charset="0"/>
              </a:rPr>
              <a:t> </a:t>
            </a:r>
            <a:endParaRPr lang="fr-FR" sz="1867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1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0360" y="283419"/>
            <a:ext cx="7739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-1" dirty="0">
                <a:latin typeface="Bradley Hand ITC" panose="03070402050302030203" pitchFamily="66" charset="0"/>
              </a:rPr>
              <a:t>Cotation, par </a:t>
            </a:r>
            <a:r>
              <a:rPr lang="fr-FR" sz="2800" b="1" spc="-1" dirty="0" smtClean="0">
                <a:latin typeface="Bradley Hand ITC" panose="03070402050302030203" pitchFamily="66" charset="0"/>
              </a:rPr>
              <a:t>le professionnel, après </a:t>
            </a:r>
            <a:r>
              <a:rPr lang="fr-FR" sz="2800" b="1" spc="-1" dirty="0">
                <a:latin typeface="Bradley Hand ITC" panose="03070402050302030203" pitchFamily="66" charset="0"/>
              </a:rPr>
              <a:t>chaque séance </a:t>
            </a:r>
            <a:endParaRPr lang="fr-FR" sz="2800" dirty="0">
              <a:latin typeface="Bradley Hand ITC" panose="03070402050302030203" pitchFamily="66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67974"/>
              </p:ext>
            </p:extLst>
          </p:nvPr>
        </p:nvGraphicFramePr>
        <p:xfrm>
          <a:off x="718724" y="1101793"/>
          <a:ext cx="6912168" cy="1660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721">
                  <a:extLst>
                    <a:ext uri="{9D8B030D-6E8A-4147-A177-3AD203B41FA5}">
                      <a16:colId xmlns:a16="http://schemas.microsoft.com/office/drawing/2014/main" xmlns="" val="1251558742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xmlns="" val="3735929154"/>
                    </a:ext>
                  </a:extLst>
                </a:gridCol>
                <a:gridCol w="3068553">
                  <a:extLst>
                    <a:ext uri="{9D8B030D-6E8A-4147-A177-3AD203B41FA5}">
                      <a16:colId xmlns:a16="http://schemas.microsoft.com/office/drawing/2014/main" xmlns="" val="97166214"/>
                    </a:ext>
                  </a:extLst>
                </a:gridCol>
                <a:gridCol w="437231">
                  <a:extLst>
                    <a:ext uri="{9D8B030D-6E8A-4147-A177-3AD203B41FA5}">
                      <a16:colId xmlns:a16="http://schemas.microsoft.com/office/drawing/2014/main" xmlns="" val="259121018"/>
                    </a:ext>
                  </a:extLst>
                </a:gridCol>
                <a:gridCol w="537724">
                  <a:extLst>
                    <a:ext uri="{9D8B030D-6E8A-4147-A177-3AD203B41FA5}">
                      <a16:colId xmlns:a16="http://schemas.microsoft.com/office/drawing/2014/main" xmlns="" val="2699451090"/>
                    </a:ext>
                  </a:extLst>
                </a:gridCol>
                <a:gridCol w="460151">
                  <a:extLst>
                    <a:ext uri="{9D8B030D-6E8A-4147-A177-3AD203B41FA5}">
                      <a16:colId xmlns:a16="http://schemas.microsoft.com/office/drawing/2014/main" xmlns="" val="3954551709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FICHE DE COTATION CONSCIENCE EN SOI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126639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Commentaires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828175"/>
                  </a:ext>
                </a:extLst>
              </a:tr>
              <a:tr h="397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FF"/>
                          </a:highlight>
                        </a:rPr>
                        <a:t>Séance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Date :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Troubles Identifiés comme symptômes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NSP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873564750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Animateur :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Catégorisation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OUI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NSP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851798671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Expert :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>
                          <a:effectLst/>
                        </a:rPr>
                        <a:t>Commentaires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486375958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09545"/>
              </p:ext>
            </p:extLst>
          </p:nvPr>
        </p:nvGraphicFramePr>
        <p:xfrm>
          <a:off x="7994469" y="1372381"/>
          <a:ext cx="3884024" cy="2780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543">
                  <a:extLst>
                    <a:ext uri="{9D8B030D-6E8A-4147-A177-3AD203B41FA5}">
                      <a16:colId xmlns:a16="http://schemas.microsoft.com/office/drawing/2014/main" xmlns="" val="190908498"/>
                    </a:ext>
                  </a:extLst>
                </a:gridCol>
                <a:gridCol w="1421603">
                  <a:extLst>
                    <a:ext uri="{9D8B030D-6E8A-4147-A177-3AD203B41FA5}">
                      <a16:colId xmlns:a16="http://schemas.microsoft.com/office/drawing/2014/main" xmlns="" val="3996369779"/>
                    </a:ext>
                  </a:extLst>
                </a:gridCol>
                <a:gridCol w="1554878">
                  <a:extLst>
                    <a:ext uri="{9D8B030D-6E8A-4147-A177-3AD203B41FA5}">
                      <a16:colId xmlns:a16="http://schemas.microsoft.com/office/drawing/2014/main" xmlns="" val="1769686571"/>
                    </a:ext>
                  </a:extLst>
                </a:gridCol>
              </a:tblGrid>
              <a:tr h="871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Point d’approfondissement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Notes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7363894"/>
                  </a:ext>
                </a:extLst>
              </a:tr>
              <a:tr h="335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highlight>
                            <a:srgbClr val="00FFFF"/>
                          </a:highlight>
                        </a:rPr>
                        <a:t>Séance 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2744800"/>
                  </a:ext>
                </a:extLst>
              </a:tr>
              <a:tr h="335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Séance 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026108"/>
                  </a:ext>
                </a:extLst>
              </a:tr>
              <a:tr h="335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Séance 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677213"/>
                  </a:ext>
                </a:extLst>
              </a:tr>
              <a:tr h="335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Séance 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8386057"/>
                  </a:ext>
                </a:extLst>
              </a:tr>
              <a:tr h="5654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Conclusion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6110751"/>
                  </a:ext>
                </a:extLst>
              </a:tr>
            </a:tbl>
          </a:graphicData>
        </a:graphic>
      </p:graphicFrame>
      <p:pic>
        <p:nvPicPr>
          <p:cNvPr id="6" name="Picture 1"/>
          <p:cNvPicPr/>
          <p:nvPr/>
        </p:nvPicPr>
        <p:blipFill>
          <a:blip r:embed="rId2"/>
          <a:stretch/>
        </p:blipFill>
        <p:spPr>
          <a:xfrm>
            <a:off x="2564875" y="3007066"/>
            <a:ext cx="4394382" cy="36898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9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544" y="794165"/>
            <a:ext cx="8610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-1" dirty="0">
                <a:latin typeface="Bradley Hand ITC" panose="03070402050302030203" pitchFamily="66" charset="0"/>
              </a:rPr>
              <a:t>Cotation, par </a:t>
            </a:r>
            <a:r>
              <a:rPr lang="fr-FR" sz="3600" b="1" spc="-1" dirty="0" smtClean="0">
                <a:latin typeface="Bradley Hand ITC" panose="03070402050302030203" pitchFamily="66" charset="0"/>
              </a:rPr>
              <a:t>l’ usager, après </a:t>
            </a:r>
            <a:r>
              <a:rPr lang="fr-FR" sz="3600" b="1" spc="-1" dirty="0">
                <a:latin typeface="Bradley Hand ITC" panose="03070402050302030203" pitchFamily="66" charset="0"/>
              </a:rPr>
              <a:t>chaque séance </a:t>
            </a:r>
            <a:endParaRPr lang="fr-FR" sz="3600" dirty="0">
              <a:latin typeface="Bradley Hand ITC" panose="0307040205030203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06293"/>
            <a:ext cx="6096000" cy="1627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3200" b="1" spc="-1" dirty="0" smtClean="0">
                <a:latin typeface="Bradley Hand ITC" panose="03070402050302030203" pitchFamily="66" charset="0"/>
              </a:rPr>
              <a:t>- Evaluation </a:t>
            </a:r>
            <a:r>
              <a:rPr lang="fr-FR" sz="3200" b="1" spc="-1" dirty="0">
                <a:latin typeface="Bradley Hand ITC" panose="03070402050302030203" pitchFamily="66" charset="0"/>
              </a:rPr>
              <a:t>de la </a:t>
            </a:r>
            <a:r>
              <a:rPr lang="fr-FR" sz="3200" b="1" spc="-1" dirty="0" smtClean="0">
                <a:latin typeface="Bradley Hand ITC" panose="03070402050302030203" pitchFamily="66" charset="0"/>
              </a:rPr>
              <a:t>capacité</a:t>
            </a:r>
          </a:p>
          <a:p>
            <a:pPr marL="457920" indent="-4572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Tx/>
              <a:buChar char="-"/>
            </a:pPr>
            <a:endParaRPr lang="fr-FR" sz="3200" b="1" spc="-1" dirty="0">
              <a:latin typeface="Bradley Hand ITC" panose="03070402050302030203" pitchFamily="66" charset="0"/>
            </a:endParaRPr>
          </a:p>
          <a:p>
            <a:pPr marL="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r>
              <a:rPr lang="fr-FR" sz="3200" spc="-1" dirty="0" smtClean="0">
                <a:latin typeface="Bradley Hand ITC" panose="03070402050302030203" pitchFamily="66" charset="0"/>
              </a:rPr>
              <a:t>- </a:t>
            </a:r>
            <a:r>
              <a:rPr lang="fr-FR" sz="3200" b="1" spc="-1" dirty="0" smtClean="0">
                <a:latin typeface="Bradley Hand ITC" panose="03070402050302030203" pitchFamily="66" charset="0"/>
              </a:rPr>
              <a:t>Evaluation </a:t>
            </a:r>
            <a:r>
              <a:rPr lang="fr-FR" sz="3200" b="1" spc="-1" dirty="0">
                <a:latin typeface="Bradley Hand ITC" panose="03070402050302030203" pitchFamily="66" charset="0"/>
              </a:rPr>
              <a:t>de la satisfaction</a:t>
            </a:r>
            <a:endParaRPr lang="fr-FR" sz="3200" spc="-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83474" y="313680"/>
            <a:ext cx="10755086" cy="949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5400" spc="-1" dirty="0" smtClean="0">
                <a:latin typeface="Bradley Hand ITC" panose="03070402050302030203" pitchFamily="66" charset="0"/>
                <a:ea typeface="Dax-Medium"/>
              </a:rPr>
              <a:t>Séance 1: animateur expert</a:t>
            </a:r>
            <a:endParaRPr lang="fr-FR" sz="5400" spc="-1" dirty="0">
              <a:latin typeface="Bradley Hand ITC" panose="03070402050302030203" pitchFamily="66" charset="0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940527" y="1189216"/>
            <a:ext cx="10901040" cy="9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000" tIns="30000" rIns="60000" bIns="30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 dirty="0" smtClean="0">
                <a:latin typeface="Bradley Hand ITC" panose="03070402050302030203" pitchFamily="66" charset="0"/>
              </a:rPr>
              <a:t>Repérer par visualisation de pictogrammes, les </a:t>
            </a:r>
            <a:r>
              <a:rPr lang="fr-FR" sz="2800" spc="-1" dirty="0" smtClean="0">
                <a:latin typeface="Bradley Hand ITC" panose="03070402050302030203" pitchFamily="66" charset="0"/>
              </a:rPr>
              <a:t>situations </a:t>
            </a:r>
            <a:r>
              <a:rPr lang="fr-FR" sz="2800" spc="-1" dirty="0" smtClean="0">
                <a:latin typeface="Bradley Hand ITC" panose="03070402050302030203" pitchFamily="66" charset="0"/>
              </a:rPr>
              <a:t>ressenties comme difficiles, afin de les requalifier en symptôme et les catégoriser</a:t>
            </a:r>
            <a:endParaRPr lang="fr-FR" sz="2800" spc="-1" dirty="0">
              <a:latin typeface="Bradley Hand ITC" panose="03070402050302030203" pitchFamily="66" charset="0"/>
            </a:endParaRPr>
          </a:p>
        </p:txBody>
      </p:sp>
      <p:pic>
        <p:nvPicPr>
          <p:cNvPr id="4" name="object 3"/>
          <p:cNvPicPr/>
          <p:nvPr/>
        </p:nvPicPr>
        <p:blipFill>
          <a:blip r:embed="rId2"/>
          <a:stretch/>
        </p:blipFill>
        <p:spPr>
          <a:xfrm>
            <a:off x="1028879" y="2386149"/>
            <a:ext cx="2454549" cy="3274422"/>
          </a:xfrm>
          <a:prstGeom prst="rect">
            <a:avLst/>
          </a:prstGeom>
          <a:ln>
            <a:noFill/>
          </a:ln>
        </p:spPr>
      </p:pic>
      <p:pic>
        <p:nvPicPr>
          <p:cNvPr id="5" name="object 4"/>
          <p:cNvPicPr/>
          <p:nvPr/>
        </p:nvPicPr>
        <p:blipFill>
          <a:blip r:embed="rId3"/>
          <a:stretch/>
        </p:blipFill>
        <p:spPr>
          <a:xfrm>
            <a:off x="4032738" y="2351315"/>
            <a:ext cx="2507399" cy="3344090"/>
          </a:xfrm>
          <a:prstGeom prst="rect">
            <a:avLst/>
          </a:prstGeom>
          <a:ln>
            <a:noFill/>
          </a:ln>
        </p:spPr>
      </p:pic>
      <p:pic>
        <p:nvPicPr>
          <p:cNvPr id="6" name="object 5"/>
          <p:cNvPicPr/>
          <p:nvPr/>
        </p:nvPicPr>
        <p:blipFill>
          <a:blip r:embed="rId4"/>
          <a:stretch/>
        </p:blipFill>
        <p:spPr>
          <a:xfrm>
            <a:off x="7089447" y="2351315"/>
            <a:ext cx="2585776" cy="33440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9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6"/>
          <p:cNvPicPr/>
          <p:nvPr/>
        </p:nvPicPr>
        <p:blipFill>
          <a:blip r:embed="rId2"/>
          <a:stretch/>
        </p:blipFill>
        <p:spPr>
          <a:xfrm>
            <a:off x="1963012" y="670469"/>
            <a:ext cx="7677378" cy="52949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7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48880"/>
              </p:ext>
            </p:extLst>
          </p:nvPr>
        </p:nvGraphicFramePr>
        <p:xfrm>
          <a:off x="1959429" y="426720"/>
          <a:ext cx="8203474" cy="5956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487">
                  <a:extLst>
                    <a:ext uri="{9D8B030D-6E8A-4147-A177-3AD203B41FA5}">
                      <a16:colId xmlns:a16="http://schemas.microsoft.com/office/drawing/2014/main" xmlns="" val="2495321010"/>
                    </a:ext>
                  </a:extLst>
                </a:gridCol>
                <a:gridCol w="6026987">
                  <a:extLst>
                    <a:ext uri="{9D8B030D-6E8A-4147-A177-3AD203B41FA5}">
                      <a16:colId xmlns:a16="http://schemas.microsoft.com/office/drawing/2014/main" xmlns="" val="687745678"/>
                    </a:ext>
                  </a:extLst>
                </a:gridCol>
              </a:tblGrid>
              <a:tr h="68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fr-F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fr-FR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ANXIETE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extLst>
                  <a:ext uri="{0D108BD9-81ED-4DB2-BD59-A6C34878D82A}">
                    <a16:rowId xmlns:a16="http://schemas.microsoft.com/office/drawing/2014/main" xmlns="" val="3025182713"/>
                  </a:ext>
                </a:extLst>
              </a:tr>
              <a:tr h="113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HUMEUR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EMOTION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extLst>
                  <a:ext uri="{0D108BD9-81ED-4DB2-BD59-A6C34878D82A}">
                    <a16:rowId xmlns:a16="http://schemas.microsoft.com/office/drawing/2014/main" xmlns="" val="2043006711"/>
                  </a:ext>
                </a:extLst>
              </a:tr>
              <a:tr h="68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PSYCHOTIQUE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extLst>
                  <a:ext uri="{0D108BD9-81ED-4DB2-BD59-A6C34878D82A}">
                    <a16:rowId xmlns:a16="http://schemas.microsoft.com/office/drawing/2014/main" xmlns="" val="2256251614"/>
                  </a:ext>
                </a:extLst>
              </a:tr>
              <a:tr h="68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COMPORTEMENT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extLst>
                  <a:ext uri="{0D108BD9-81ED-4DB2-BD59-A6C34878D82A}">
                    <a16:rowId xmlns:a16="http://schemas.microsoft.com/office/drawing/2014/main" xmlns="" val="1226236228"/>
                  </a:ext>
                </a:extLst>
              </a:tr>
              <a:tr h="68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COGNITIF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extLst>
                  <a:ext uri="{0D108BD9-81ED-4DB2-BD59-A6C34878D82A}">
                    <a16:rowId xmlns:a16="http://schemas.microsoft.com/office/drawing/2014/main" xmlns="" val="1387119875"/>
                  </a:ext>
                </a:extLst>
              </a:tr>
              <a:tr h="2101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AUTRE 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(SOMATIQUE)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Nom des symptômes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547" marR="51547" marT="0" marB="0"/>
                </a:tc>
                <a:extLst>
                  <a:ext uri="{0D108BD9-81ED-4DB2-BD59-A6C34878D82A}">
                    <a16:rowId xmlns:a16="http://schemas.microsoft.com/office/drawing/2014/main" xmlns="" val="140378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8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379</TotalTime>
  <Words>734</Words>
  <Application>Microsoft Office PowerPoint</Application>
  <PresentationFormat>Grand écran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Arial MT</vt:lpstr>
      <vt:lpstr>Bradley Hand ITC</vt:lpstr>
      <vt:lpstr>Calibri</vt:lpstr>
      <vt:lpstr>Dax-Medium</vt:lpstr>
      <vt:lpstr>DejaVu Sans</vt:lpstr>
      <vt:lpstr>Montserrat</vt:lpstr>
      <vt:lpstr>Open Sans</vt:lpstr>
      <vt:lpstr>Symbol</vt:lpstr>
      <vt:lpstr>Trebuchet MS</vt:lpstr>
      <vt:lpstr>Tw Cen MT</vt:lpstr>
      <vt:lpstr>Circuit</vt:lpstr>
      <vt:lpstr>Conscience en soi,  une expérience de terrain </vt:lpstr>
      <vt:lpstr>Qu'est ce que  le module  Conscience en SOI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expérience de terrain</vt:lpstr>
      <vt:lpstr>Une expérience de terrain</vt:lpstr>
      <vt:lpstr>Une expérience de terrain</vt:lpstr>
      <vt:lpstr>Une expérience de terrain</vt:lpstr>
      <vt:lpstr>Une expérience de terrain</vt:lpstr>
      <vt:lpstr>Nos réflexions et réajustements</vt:lpstr>
    </vt:vector>
  </TitlesOfParts>
  <Company>EPSM Lille Metropole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Conscience en soi,  une expérience de terrain</dc:title>
  <dc:creator>Mme Sylvie VANCLEEMPUTTE</dc:creator>
  <cp:lastModifiedBy>Mme Sylvie VANCLEEMPUTTE</cp:lastModifiedBy>
  <cp:revision>42</cp:revision>
  <cp:lastPrinted>2022-12-05T09:50:00Z</cp:lastPrinted>
  <dcterms:created xsi:type="dcterms:W3CDTF">2022-12-04T10:47:04Z</dcterms:created>
  <dcterms:modified xsi:type="dcterms:W3CDTF">2022-12-07T10:18:31Z</dcterms:modified>
</cp:coreProperties>
</file>