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2" r:id="rId4"/>
    <p:sldId id="260" r:id="rId5"/>
    <p:sldId id="263" r:id="rId6"/>
    <p:sldId id="257" r:id="rId7"/>
    <p:sldId id="270" r:id="rId8"/>
    <p:sldId id="273" r:id="rId9"/>
    <p:sldId id="261" r:id="rId10"/>
  </p:sldIdLst>
  <p:sldSz cx="9144000" cy="6858000" type="screen4x3"/>
  <p:notesSz cx="666908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C5C56"/>
    <a:srgbClr val="9E9F9E"/>
    <a:srgbClr val="636462"/>
    <a:srgbClr val="DE4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7D8C-487B-2D48-94A1-90BC3E9F559E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042E-7ABD-B44C-974D-D72A1662C3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8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EA60-8A9C-9E4E-892D-427EAD20AB59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B146-D054-4844-BD71-A95D2CDF0E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6523-9F93-ED46-B254-05F161EB82B2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4578-6B1A-004E-86D9-8004BE0C01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9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53F1-DF64-CA47-9290-4534B2066105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A38D-A103-9549-95D3-5B496DEEE2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0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9A0B-1E07-6D46-8908-772847963366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73A0-5600-1D4B-921A-9D7A497E5F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0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1469-7B57-E84E-A73E-4F678F0CB414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8ADB-5E35-1F47-B9F8-B6FD694808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CF73-FF3B-174A-95AF-3592F326E4D6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F8B8-54B6-6646-AD7E-2D63420884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46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601B-557D-4E4E-9525-5CD8980B84AA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BD7D-DAE4-2148-9357-B196BE4C85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3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1569-9B63-4C47-B710-058240B484D9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22AF-FE24-A641-80E8-55DDC0BE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2B32-5BD6-0B4C-A6E6-7691B236E69F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7665-B201-9B4A-BEEC-7EA07FC897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4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D37D-E152-5246-8D6D-8C903C116A02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4B88-9107-6B47-B046-67EF370B46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4770-1029-084D-9A32-D7D2BCFF3717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F5ABF7-2345-FF48-A660-46869CCA16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D34AFA-C898-6747-81DF-120221CB5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885384" y="447059"/>
            <a:ext cx="5907633" cy="728662"/>
          </a:xfrm>
        </p:spPr>
        <p:txBody>
          <a:bodyPr/>
          <a:lstStyle/>
          <a:p>
            <a:pPr algn="ctr"/>
            <a:r>
              <a:rPr lang="fr-FR" altLang="fr-FR" sz="3000" b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Centre de jour intersectoriel </a:t>
            </a:r>
            <a:r>
              <a:rPr lang="fr-FR" altLang="fr-FR" sz="3000" b="1" i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« Les 4 chemins » </a:t>
            </a:r>
            <a:r>
              <a:rPr lang="fr-FR" altLang="fr-FR" sz="3000" b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- EPSM Agglomération lilloise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790EFA-5A1F-4791-A0F3-F2CBFA2AA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65" y="1601558"/>
            <a:ext cx="3703576" cy="41381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80F21F-95F5-4ED0-9F81-5FF8B3F8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04" y="2333174"/>
            <a:ext cx="2335631" cy="35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885385" y="447059"/>
            <a:ext cx="5870688" cy="728662"/>
          </a:xfrm>
        </p:spPr>
        <p:txBody>
          <a:bodyPr/>
          <a:lstStyle/>
          <a:p>
            <a:r>
              <a:rPr lang="fr-FR" altLang="fr-FR" sz="3000" b="1" i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Les 4 Chemins</a:t>
            </a:r>
            <a:r>
              <a:rPr lang="fr-FR" altLang="fr-FR" sz="3000" b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, centre intersectoriel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506221-4C03-4D06-AE60-08575527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1473"/>
            <a:ext cx="1173018" cy="7665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CB099A-FE52-4132-AF65-2BE1F11D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425" y="1587115"/>
            <a:ext cx="5117575" cy="4166167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7EE280C-7317-4244-BCB4-8A4BC2F5C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57" y="1699491"/>
            <a:ext cx="4041726" cy="3591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rgbClr val="00B0F0"/>
                </a:solidFill>
                <a:latin typeface="Montserrat" panose="00000500000000000000" pitchFamily="2" charset="0"/>
              </a:rPr>
              <a:t>59G22 (Lille Centre)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FF6699"/>
                </a:solidFill>
                <a:latin typeface="Montserrat" panose="00000500000000000000" pitchFamily="2" charset="0"/>
              </a:rPr>
              <a:t>59G23 (Lille Sud)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  <a:latin typeface="Montserrat" panose="00000500000000000000" pitchFamily="2" charset="0"/>
              </a:rPr>
              <a:t>59G24 (Lille Est)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accent2"/>
                </a:solidFill>
                <a:latin typeface="Montserrat" panose="00000500000000000000" pitchFamily="2" charset="0"/>
              </a:rPr>
              <a:t>59G11 (Villeneuve d’Ascq)</a:t>
            </a:r>
          </a:p>
          <a:p>
            <a:pPr marL="0" indent="0">
              <a:buNone/>
            </a:pPr>
            <a:endParaRPr lang="fr-FR" sz="1600" dirty="0"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ð"/>
            </a:pPr>
            <a:r>
              <a:rPr lang="fr-FR" sz="1600" dirty="0">
                <a:latin typeface="Montserrat" panose="00000500000000000000" pitchFamily="2" charset="0"/>
              </a:rPr>
              <a:t>Des secteurs au fonctionnement très différents</a:t>
            </a:r>
          </a:p>
          <a:p>
            <a:pPr>
              <a:buFont typeface="Wingdings" panose="05000000000000000000" pitchFamily="2" charset="2"/>
              <a:buChar char="ð"/>
            </a:pPr>
            <a:endParaRPr lang="fr-FR" sz="100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ð"/>
            </a:pPr>
            <a:r>
              <a:rPr lang="fr-FR" sz="1600" dirty="0">
                <a:latin typeface="Montserrat" panose="00000500000000000000" pitchFamily="2" charset="0"/>
                <a:sym typeface="Wingdings" panose="05000000000000000000" pitchFamily="2" charset="2"/>
              </a:rPr>
              <a:t>Une population hétérogène (éloignement géographique, conditions de vie socio économiques…)</a:t>
            </a:r>
          </a:p>
        </p:txBody>
      </p:sp>
    </p:spTree>
    <p:extLst>
      <p:ext uri="{BB962C8B-B14F-4D97-AF65-F5344CB8AC3E}">
        <p14:creationId xmlns:p14="http://schemas.microsoft.com/office/powerpoint/2010/main" val="181591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891734" y="463547"/>
            <a:ext cx="5445815" cy="728662"/>
          </a:xfrm>
        </p:spPr>
        <p:txBody>
          <a:bodyPr/>
          <a:lstStyle/>
          <a:p>
            <a:r>
              <a:rPr lang="fr-FR" altLang="fr-FR" sz="3000" b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L’équipe pluridisciplinaire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BB98BE-B360-4C10-8765-D806BC7E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" y="6017751"/>
            <a:ext cx="1285836" cy="8402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6A9CF5-6F03-4380-8EFA-67850CF1D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915" y="2586975"/>
            <a:ext cx="4134926" cy="2928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DE0DC-ED02-4AD6-8B75-64CD25198C71}"/>
              </a:ext>
            </a:extLst>
          </p:cNvPr>
          <p:cNvSpPr/>
          <p:nvPr/>
        </p:nvSpPr>
        <p:spPr>
          <a:xfrm>
            <a:off x="465277" y="4532046"/>
            <a:ext cx="18228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Francky</a:t>
            </a:r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WILLAY,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</a:t>
            </a:r>
          </a:p>
          <a:p>
            <a:pPr algn="ctr"/>
            <a:r>
              <a:rPr lang="fr-FR" sz="15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(DU/RC - 2022/2023)</a:t>
            </a:r>
            <a:endParaRPr lang="fr-FR" sz="150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F3806F-E27C-4580-80D3-518EFCC48CAB}"/>
              </a:ext>
            </a:extLst>
          </p:cNvPr>
          <p:cNvSpPr/>
          <p:nvPr/>
        </p:nvSpPr>
        <p:spPr>
          <a:xfrm>
            <a:off x="3268132" y="2240495"/>
            <a:ext cx="216014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 Arnaud FOSSAERT,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3DCE3-4324-4F67-8AEC-962AC5A9D46C}"/>
              </a:ext>
            </a:extLst>
          </p:cNvPr>
          <p:cNvSpPr/>
          <p:nvPr/>
        </p:nvSpPr>
        <p:spPr>
          <a:xfrm>
            <a:off x="6202019" y="4643611"/>
            <a:ext cx="2112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Marion COQUATRIX,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</a:t>
            </a:r>
          </a:p>
          <a:p>
            <a:pPr algn="ctr"/>
            <a:r>
              <a:rPr lang="fr-FR" sz="15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Coordinatrice ETP</a:t>
            </a:r>
            <a:endParaRPr lang="fr-FR" sz="150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D209A-F247-4229-9274-2C3A51DB1AEA}"/>
              </a:ext>
            </a:extLst>
          </p:cNvPr>
          <p:cNvSpPr/>
          <p:nvPr/>
        </p:nvSpPr>
        <p:spPr>
          <a:xfrm>
            <a:off x="5757430" y="5158572"/>
            <a:ext cx="242707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Clémence HALLOSSERIE,</a:t>
            </a:r>
            <a:r>
              <a:rPr lang="fr-FR" sz="150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C0796-FEDD-4FA6-A01E-8CFE9E025C4A}"/>
              </a:ext>
            </a:extLst>
          </p:cNvPr>
          <p:cNvSpPr/>
          <p:nvPr/>
        </p:nvSpPr>
        <p:spPr>
          <a:xfrm>
            <a:off x="1279218" y="2334389"/>
            <a:ext cx="1644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4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Isabelle MARCANT, </a:t>
            </a:r>
          </a:p>
          <a:p>
            <a:pPr algn="ctr"/>
            <a:r>
              <a:rPr lang="fr-FR" sz="1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Cadre de santé</a:t>
            </a:r>
            <a:endParaRPr lang="fr-FR" sz="140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41803-A01D-4F86-8C49-18D603BDE6EB}"/>
              </a:ext>
            </a:extLst>
          </p:cNvPr>
          <p:cNvSpPr/>
          <p:nvPr/>
        </p:nvSpPr>
        <p:spPr>
          <a:xfrm>
            <a:off x="5903372" y="2374736"/>
            <a:ext cx="225318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Fadia DJEBLI,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psychologue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C1AD66-CABC-41A9-833B-5F5F4B5D13B7}"/>
              </a:ext>
            </a:extLst>
          </p:cNvPr>
          <p:cNvSpPr/>
          <p:nvPr/>
        </p:nvSpPr>
        <p:spPr>
          <a:xfrm>
            <a:off x="6186651" y="3094880"/>
            <a:ext cx="273760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Chloé DURET,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psychologue </a:t>
            </a:r>
          </a:p>
          <a:p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spécialisée en neuropsychologie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F9EDA8-2F04-4925-8F5E-283613E40CF7}"/>
              </a:ext>
            </a:extLst>
          </p:cNvPr>
          <p:cNvSpPr/>
          <p:nvPr/>
        </p:nvSpPr>
        <p:spPr>
          <a:xfrm>
            <a:off x="281967" y="3694882"/>
            <a:ext cx="189366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Elise CATOIRE</a:t>
            </a:r>
            <a:r>
              <a:rPr lang="fr-FR" sz="15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Éducatrice spécialisée</a:t>
            </a:r>
          </a:p>
          <a:p>
            <a:r>
              <a:rPr lang="fr-FR" sz="15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(DU/RC)</a:t>
            </a:r>
            <a:endParaRPr lang="fr-FR" sz="150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A03359-D624-4267-94E2-A4660B4DAD23}"/>
              </a:ext>
            </a:extLst>
          </p:cNvPr>
          <p:cNvSpPr/>
          <p:nvPr/>
        </p:nvSpPr>
        <p:spPr>
          <a:xfrm>
            <a:off x="-473125" y="5086044"/>
            <a:ext cx="413693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Anne-Frédérique DEVRED,</a:t>
            </a:r>
            <a:r>
              <a:rPr lang="fr-FR" sz="150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CB26E-520B-4FD9-B42B-0E2701360EB5}"/>
              </a:ext>
            </a:extLst>
          </p:cNvPr>
          <p:cNvSpPr/>
          <p:nvPr/>
        </p:nvSpPr>
        <p:spPr>
          <a:xfrm>
            <a:off x="1161941" y="5537665"/>
            <a:ext cx="2200539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Virginie COUROUBLE,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5EC26-0840-459B-9A5E-3156ED275F3B}"/>
              </a:ext>
            </a:extLst>
          </p:cNvPr>
          <p:cNvSpPr/>
          <p:nvPr/>
        </p:nvSpPr>
        <p:spPr>
          <a:xfrm>
            <a:off x="4953241" y="5596641"/>
            <a:ext cx="2076722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Stéphanie DENIVRY,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5AD6C9-9CA4-4E03-ADC4-0BD5BD432BC0}"/>
              </a:ext>
            </a:extLst>
          </p:cNvPr>
          <p:cNvSpPr/>
          <p:nvPr/>
        </p:nvSpPr>
        <p:spPr>
          <a:xfrm>
            <a:off x="2758560" y="5864082"/>
            <a:ext cx="2279535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Anne-Sophie PERRON,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347C78-C156-431A-9800-30B59A5D3AEC}"/>
              </a:ext>
            </a:extLst>
          </p:cNvPr>
          <p:cNvSpPr txBox="1"/>
          <p:nvPr/>
        </p:nvSpPr>
        <p:spPr>
          <a:xfrm>
            <a:off x="503325" y="1385046"/>
            <a:ext cx="8392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latin typeface="Montserrat" panose="00000500000000000000" pitchFamily="2" charset="0"/>
              </a:rPr>
              <a:t>2 PH psy (8 demi-journées) – 1,8 ETP psychologues – 1 ETP secrétaire - 1 ETP cadre de santé </a:t>
            </a:r>
          </a:p>
          <a:p>
            <a:pPr algn="ctr"/>
            <a:r>
              <a:rPr lang="fr-FR" sz="1300" b="1" dirty="0">
                <a:latin typeface="Montserrat" panose="00000500000000000000" pitchFamily="2" charset="0"/>
              </a:rPr>
              <a:t>6,6 ETP infirmiers – 1 ETP éducateur spécialisé - 1.5 ETP ASH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1458D-473D-45CC-A6DC-4C19B594BB99}"/>
              </a:ext>
            </a:extLst>
          </p:cNvPr>
          <p:cNvSpPr/>
          <p:nvPr/>
        </p:nvSpPr>
        <p:spPr>
          <a:xfrm>
            <a:off x="6330763" y="3787121"/>
            <a:ext cx="198785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Océane DUMONT,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C309F7-B2D4-43D4-9307-81AB8339DE34}"/>
              </a:ext>
            </a:extLst>
          </p:cNvPr>
          <p:cNvSpPr/>
          <p:nvPr/>
        </p:nvSpPr>
        <p:spPr>
          <a:xfrm>
            <a:off x="6370357" y="4272424"/>
            <a:ext cx="157427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Elsa BRISSET,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740A45-1104-408C-A91D-564F974A2562}"/>
              </a:ext>
            </a:extLst>
          </p:cNvPr>
          <p:cNvSpPr/>
          <p:nvPr/>
        </p:nvSpPr>
        <p:spPr>
          <a:xfrm>
            <a:off x="428142" y="3142652"/>
            <a:ext cx="199952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Cathy VIREL, </a:t>
            </a:r>
            <a:r>
              <a:rPr lang="fr-FR" sz="150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secrétaire</a:t>
            </a:r>
          </a:p>
        </p:txBody>
      </p:sp>
    </p:spTree>
    <p:extLst>
      <p:ext uri="{BB962C8B-B14F-4D97-AF65-F5344CB8AC3E}">
        <p14:creationId xmlns:p14="http://schemas.microsoft.com/office/powerpoint/2010/main" val="228087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885385" y="447059"/>
            <a:ext cx="5529150" cy="728662"/>
          </a:xfrm>
        </p:spPr>
        <p:txBody>
          <a:bodyPr/>
          <a:lstStyle/>
          <a:p>
            <a:r>
              <a:rPr lang="fr-FR" altLang="fr-FR" sz="3000" b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Le public accueilli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8CC1D8-B19B-490E-A726-C19FFB45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1473"/>
            <a:ext cx="1173018" cy="766527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AD4B6DB-D7AA-49A4-AFFE-B2EADC80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14" y="1417694"/>
            <a:ext cx="4183041" cy="394928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Montserrat" panose="00000500000000000000" pitchFamily="2" charset="0"/>
                <a:sym typeface="Wingdings" panose="05000000000000000000" pitchFamily="2" charset="2"/>
              </a:rPr>
              <a:t>H</a:t>
            </a:r>
            <a:r>
              <a:rPr lang="fr-FR" sz="1600" dirty="0">
                <a:latin typeface="Montserrat" panose="00000500000000000000" pitchFamily="2" charset="0"/>
              </a:rPr>
              <a:t>DJ: </a:t>
            </a:r>
            <a:r>
              <a:rPr lang="fr-FR" sz="1600" dirty="0">
                <a:solidFill>
                  <a:schemeClr val="accent2"/>
                </a:solidFill>
                <a:latin typeface="Montserrat" panose="00000500000000000000" pitchFamily="2" charset="0"/>
              </a:rPr>
              <a:t>28 places temps plein</a:t>
            </a:r>
            <a:r>
              <a:rPr lang="fr-FR" sz="1600" dirty="0">
                <a:latin typeface="Montserrat" panose="00000500000000000000" pitchFamily="2" charset="0"/>
              </a:rPr>
              <a:t>, accueil </a:t>
            </a:r>
            <a:r>
              <a:rPr lang="fr-FR" sz="1600" dirty="0">
                <a:solidFill>
                  <a:schemeClr val="accent2"/>
                </a:solidFill>
                <a:latin typeface="Montserrat" panose="00000500000000000000" pitchFamily="2" charset="0"/>
              </a:rPr>
              <a:t>en séquentiel de 60 à 70 </a:t>
            </a:r>
            <a:r>
              <a:rPr lang="fr-FR" sz="1600" dirty="0">
                <a:latin typeface="Montserrat" panose="00000500000000000000" pitchFamily="2" charset="0"/>
              </a:rPr>
              <a:t>patients /semaine</a:t>
            </a:r>
          </a:p>
          <a:p>
            <a:pPr marL="0" indent="0" algn="just">
              <a:buNone/>
            </a:pPr>
            <a:endParaRPr lang="fr-FR" sz="1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Montserrat" panose="00000500000000000000" pitchFamily="2" charset="0"/>
              </a:rPr>
              <a:t>Provenance </a:t>
            </a:r>
            <a:r>
              <a:rPr lang="fr-FR" sz="1600" dirty="0">
                <a:solidFill>
                  <a:schemeClr val="accent2"/>
                </a:solidFill>
                <a:latin typeface="Montserrat" panose="00000500000000000000" pitchFamily="2" charset="0"/>
              </a:rPr>
              <a:t>plurisectorielle</a:t>
            </a:r>
          </a:p>
          <a:p>
            <a:pPr marL="0" indent="0" algn="just">
              <a:buNone/>
            </a:pPr>
            <a:endParaRPr lang="fr-FR" sz="100" dirty="0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Montserrat" panose="00000500000000000000" pitchFamily="2" charset="0"/>
              </a:rPr>
              <a:t>Âge moyen homme/femme </a:t>
            </a:r>
            <a:r>
              <a:rPr lang="fr-FR" sz="1600" dirty="0">
                <a:solidFill>
                  <a:schemeClr val="accent2"/>
                </a:solidFill>
                <a:latin typeface="Montserrat" panose="00000500000000000000" pitchFamily="2" charset="0"/>
              </a:rPr>
              <a:t>37,5 ans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100" dirty="0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Montserrat" panose="00000500000000000000" pitchFamily="2" charset="0"/>
              </a:rPr>
              <a:t>Diagnostic principal: « </a:t>
            </a:r>
            <a:r>
              <a:rPr lang="fr-FR" sz="1600" i="1" dirty="0">
                <a:solidFill>
                  <a:schemeClr val="accent2"/>
                </a:solidFill>
                <a:latin typeface="Montserrat" panose="00000500000000000000" pitchFamily="2" charset="0"/>
              </a:rPr>
              <a:t>schizophrénie, trouble schizotypique et troubles délirants </a:t>
            </a:r>
            <a:r>
              <a:rPr lang="fr-FR" sz="1600" dirty="0">
                <a:solidFill>
                  <a:schemeClr val="accent2"/>
                </a:solidFill>
                <a:latin typeface="Montserrat" panose="00000500000000000000" pitchFamily="2" charset="0"/>
              </a:rPr>
              <a:t>» (&gt;50%) </a:t>
            </a:r>
            <a:r>
              <a:rPr lang="fr-FR" sz="1600" dirty="0">
                <a:latin typeface="Montserrat" panose="00000500000000000000" pitchFamily="2" charset="0"/>
              </a:rPr>
              <a:t>- « </a:t>
            </a:r>
            <a:r>
              <a:rPr lang="fr-FR" sz="1600" i="1" dirty="0">
                <a:latin typeface="Montserrat" panose="00000500000000000000" pitchFamily="2" charset="0"/>
              </a:rPr>
              <a:t>troubles de la personnalité et du comportement</a:t>
            </a:r>
            <a:r>
              <a:rPr lang="fr-FR" sz="1600" dirty="0">
                <a:latin typeface="Montserrat" panose="00000500000000000000" pitchFamily="2" charset="0"/>
              </a:rPr>
              <a:t>» (26%) -« </a:t>
            </a:r>
            <a:r>
              <a:rPr lang="fr-FR" sz="1600" i="1" dirty="0">
                <a:latin typeface="Montserrat" panose="00000500000000000000" pitchFamily="2" charset="0"/>
              </a:rPr>
              <a:t>troubles de l'humeur</a:t>
            </a:r>
            <a:r>
              <a:rPr lang="fr-FR" sz="1600" dirty="0">
                <a:latin typeface="Montserrat" panose="00000500000000000000" pitchFamily="2" charset="0"/>
              </a:rPr>
              <a:t>» (18,5%)  </a:t>
            </a:r>
          </a:p>
          <a:p>
            <a:pPr marL="0" indent="0" algn="just">
              <a:buNone/>
            </a:pPr>
            <a:endParaRPr lang="fr-FR" sz="1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Montserrat" panose="00000500000000000000" pitchFamily="2" charset="0"/>
              </a:rPr>
              <a:t>Des profils et parcours très </a:t>
            </a:r>
            <a:r>
              <a:rPr lang="fr-FR" sz="1600" dirty="0">
                <a:solidFill>
                  <a:schemeClr val="accent2"/>
                </a:solidFill>
                <a:latin typeface="Montserrat" panose="00000500000000000000" pitchFamily="2" charset="0"/>
              </a:rPr>
              <a:t>hétérogènes</a:t>
            </a:r>
            <a:r>
              <a:rPr lang="fr-FR" sz="1600" dirty="0">
                <a:latin typeface="Montserrat" panose="00000500000000000000" pitchFamily="2" charset="0"/>
              </a:rPr>
              <a:t>, une offre de soins qui doit s’adapter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8AC877-5036-4FB2-9298-646EBF952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1417694"/>
            <a:ext cx="3251200" cy="21024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79B9BC2-7F74-44EA-AA49-E497A202E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399" y="3639126"/>
            <a:ext cx="3251201" cy="23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689166-E8A7-564A-A465-58D9D945A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726476" y="1530091"/>
            <a:ext cx="8417524" cy="1418618"/>
          </a:xfrm>
        </p:spPr>
        <p:txBody>
          <a:bodyPr/>
          <a:lstStyle/>
          <a:p>
            <a:pPr algn="ctr"/>
            <a:r>
              <a:rPr lang="fr-FR" altLang="fr-FR" sz="3400" b="1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Alors la </a:t>
            </a:r>
            <a:r>
              <a:rPr lang="fr-FR" altLang="fr-FR" sz="3400" b="1" dirty="0" err="1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Réh@b</a:t>
            </a:r>
            <a:r>
              <a:rPr lang="fr-FR" altLang="fr-FR" sz="3400" b="1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, </a:t>
            </a:r>
            <a:br>
              <a:rPr lang="fr-FR" altLang="fr-FR" sz="3400" b="1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</a:br>
            <a:r>
              <a:rPr lang="fr-FR" altLang="fr-FR" sz="3400" b="1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où en sommes-nous …?</a:t>
            </a:r>
            <a:endParaRPr lang="fr-FR" altLang="fr-FR" sz="3000" b="1" i="1" dirty="0">
              <a:solidFill>
                <a:srgbClr val="00B0F0"/>
              </a:solidFill>
              <a:latin typeface="Montserrat" pitchFamily="2" charset="77"/>
              <a:ea typeface="Dax-Bold" charset="0"/>
              <a:cs typeface="Dax-Bold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E1C713-7A2A-4D37-8461-5F8091B4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7" y="3395346"/>
            <a:ext cx="4019582" cy="21669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F1A128-5B91-4C5F-BFAF-ACE6FEAE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987" y="3499745"/>
            <a:ext cx="3330535" cy="1958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697018" y="447059"/>
            <a:ext cx="6446982" cy="728662"/>
          </a:xfrm>
        </p:spPr>
        <p:txBody>
          <a:bodyPr/>
          <a:lstStyle/>
          <a:p>
            <a:r>
              <a:rPr lang="fr-FR" altLang="fr-FR" sz="2800" b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Nos outils ciblés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D5EAEC-C0AE-421D-8172-AB22E45D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27" y="5353915"/>
            <a:ext cx="1334320" cy="784482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CEB025B-8340-46F2-AE88-33729CF8C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95" y="1450108"/>
            <a:ext cx="7886700" cy="44345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ETP « psychose »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0000500000000000000" pitchFamily="2" charset="0"/>
              </a:rPr>
              <a:t>Depuis 2013 - Ajouts des modules rétablissement et troubles cognitifs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0000500000000000000" pitchFamily="2" charset="0"/>
              </a:rPr>
              <a:t>Equipe pluriprofessionnelle des différents secteurs lillois</a:t>
            </a:r>
          </a:p>
          <a:p>
            <a:pPr marL="457200" lvl="1" indent="0">
              <a:buNone/>
            </a:pPr>
            <a:endParaRPr lang="fr-FR" sz="100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Groupe d’entraînement aux habiletés sociales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00" b="1" dirty="0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Remédiation cognitive (individuelle et de groupe)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0000500000000000000" pitchFamily="2" charset="0"/>
              </a:rPr>
              <a:t>RECOS, CRT, Gaïa – SCIT, MCT, PEP’S, </a:t>
            </a:r>
            <a:r>
              <a:rPr lang="fr-FR" sz="1400" dirty="0" err="1">
                <a:latin typeface="Montserrat" panose="00000500000000000000" pitchFamily="2" charset="0"/>
              </a:rPr>
              <a:t>TomRemed</a:t>
            </a:r>
            <a:r>
              <a:rPr lang="fr-FR" sz="1400" dirty="0">
                <a:latin typeface="Montserrat" panose="00000500000000000000" pitchFamily="2" charset="0"/>
              </a:rPr>
              <a:t>, (IPT)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Entente de voix, TCC symptômes positifs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Activités repensées « à la sauce </a:t>
            </a:r>
            <a:r>
              <a:rPr lang="fr-FR" sz="1500" b="1" dirty="0" err="1">
                <a:solidFill>
                  <a:schemeClr val="accent2"/>
                </a:solidFill>
                <a:latin typeface="Montserrat" panose="00000500000000000000" pitchFamily="2" charset="0"/>
              </a:rPr>
              <a:t>réh@b</a:t>
            </a: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 »</a:t>
            </a:r>
          </a:p>
          <a:p>
            <a:pPr marL="457200" lvl="1" indent="0">
              <a:buNone/>
            </a:pPr>
            <a:endParaRPr lang="fr-FR" sz="100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Psychoéducation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Bipict</a:t>
            </a:r>
            <a:r>
              <a:rPr lang="fr-FR" sz="1400" dirty="0">
                <a:latin typeface="Montserrat" panose="00000500000000000000" pitchFamily="2" charset="0"/>
              </a:rPr>
              <a:t>, TIPP, </a:t>
            </a:r>
            <a:r>
              <a:rPr lang="fr-FR" sz="1400" dirty="0" err="1">
                <a:latin typeface="Montserrat" panose="00000500000000000000" pitchFamily="2" charset="0"/>
              </a:rPr>
              <a:t>ETPep</a:t>
            </a:r>
            <a:r>
              <a:rPr lang="fr-FR" sz="1400" dirty="0">
                <a:latin typeface="Montserrat" panose="00000500000000000000" pitchFamily="2" charset="0"/>
              </a:rPr>
              <a:t> (CSN2R)</a:t>
            </a:r>
          </a:p>
          <a:p>
            <a:pPr marL="457200" lvl="1" indent="0">
              <a:buNone/>
            </a:pPr>
            <a:endParaRPr lang="fr-FR" sz="100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Outils d’évaluation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latin typeface="Montserrat" panose="00000500000000000000" pitchFamily="2" charset="0"/>
              </a:rPr>
              <a:t>Eladeb et AERES + échelles psychosociales/ bilan fonctionnel initial / bilan neuropsychologique + entretien motivationnel</a:t>
            </a:r>
          </a:p>
          <a:p>
            <a:pPr marL="0" indent="0">
              <a:buNone/>
            </a:pPr>
            <a:endParaRPr lang="fr-FR" sz="100" b="1" dirty="0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accent2"/>
                </a:solidFill>
                <a:latin typeface="Montserrat" panose="00000500000000000000" pitchFamily="2" charset="0"/>
              </a:rPr>
              <a:t>Participation au dispositif PEP48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500" b="1" dirty="0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1500" b="1" dirty="0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1500" b="1" dirty="0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sz="1400" dirty="0"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sz="1400" dirty="0"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697018" y="460419"/>
            <a:ext cx="6446982" cy="728662"/>
          </a:xfrm>
        </p:spPr>
        <p:txBody>
          <a:bodyPr/>
          <a:lstStyle/>
          <a:p>
            <a:r>
              <a:rPr lang="fr-FR" altLang="fr-FR" sz="2800" b="1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Les perspectives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774EACA-0AD5-4103-A947-740FB73B2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23" y="1253331"/>
            <a:ext cx="805353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altLang="fr-FR" sz="1800" b="1" dirty="0">
                <a:solidFill>
                  <a:schemeClr val="accent2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Améliorer le bilan fonctionnel initial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1800" b="1" dirty="0">
                <a:solidFill>
                  <a:schemeClr val="accent2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Travail avec le DIRM sur la cotation  des actes spécifiques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1800" b="1" dirty="0">
                <a:solidFill>
                  <a:schemeClr val="accent2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Travail sur une synthèse/bilan de restitution </a:t>
            </a:r>
            <a:r>
              <a:rPr lang="fr-FR" altLang="fr-FR" sz="1800" b="1" dirty="0" err="1">
                <a:solidFill>
                  <a:schemeClr val="accent2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co-construit</a:t>
            </a:r>
            <a:r>
              <a:rPr lang="fr-FR" altLang="fr-FR" sz="1800" b="1" dirty="0">
                <a:solidFill>
                  <a:schemeClr val="accent2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avec la personne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S’approprier son fonctionnement, les bilans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Objectifs autodéterminés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1800" b="1" dirty="0">
                <a:solidFill>
                  <a:schemeClr val="accent2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Formaliser les parcours =&gt; évolution des dispositifs de soins</a:t>
            </a:r>
            <a:r>
              <a:rPr lang="fr-FR" altLang="fr-FR" sz="18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décloisonner, passer à une logique de trajectoire, mailler ++ avec l’ambulatoire et l’intra hospitalier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1800" b="1" dirty="0">
                <a:solidFill>
                  <a:schemeClr val="accent2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Projets spécifiques à court/moyen terme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BREF (psychoéducation proches/aidants familiaux)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Pair-aidant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Job coaching – inclusion professionnelle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1800" b="1" dirty="0">
                <a:solidFill>
                  <a:schemeClr val="accent2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Formation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DU RC en 2022/2023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Formations </a:t>
            </a:r>
            <a:r>
              <a:rPr lang="fr-FR" altLang="fr-FR" sz="1500" dirty="0" err="1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réh@b</a:t>
            </a: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(Eladeb, sensibilisations </a:t>
            </a:r>
            <a:r>
              <a:rPr lang="fr-FR" altLang="fr-FR" sz="1500" dirty="0" err="1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rehab</a:t>
            </a:r>
            <a:r>
              <a:rPr lang="fr-FR" altLang="fr-FR" sz="1500" dirty="0"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, colloques, BREF, Ateliers formation TCC…)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altLang="fr-FR" sz="1600" dirty="0"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457200" lvl="1" indent="0">
              <a:buNone/>
            </a:pPr>
            <a:endParaRPr lang="fr-FR" altLang="fr-FR" sz="1600" dirty="0"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altLang="fr-FR" sz="2000" dirty="0"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altLang="fr-FR" sz="1600" dirty="0"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altLang="fr-FR" sz="1600" dirty="0"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457200" lvl="1" indent="0">
              <a:buNone/>
            </a:pPr>
            <a:endParaRPr lang="fr-FR" altLang="fr-FR" sz="1600" dirty="0"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9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D2CE52-539C-ED4C-801D-595D4123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50AE632-3CA8-5B49-A128-02CCD091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82" y="3199203"/>
            <a:ext cx="7886700" cy="1418618"/>
          </a:xfrm>
        </p:spPr>
        <p:txBody>
          <a:bodyPr>
            <a:normAutofit/>
          </a:bodyPr>
          <a:lstStyle/>
          <a:p>
            <a:r>
              <a:rPr lang="fr-FR" altLang="fr-FR" sz="3600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301998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465</Words>
  <Application>Microsoft Office PowerPoint</Application>
  <PresentationFormat>Affichage à l'écran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Dax-Bold</vt:lpstr>
      <vt:lpstr>Dax-Medium</vt:lpstr>
      <vt:lpstr>Montserrat</vt:lpstr>
      <vt:lpstr>Open Sans Semibold</vt:lpstr>
      <vt:lpstr>Wingdings</vt:lpstr>
      <vt:lpstr>Thème Office</vt:lpstr>
      <vt:lpstr>Présentation PowerPoint</vt:lpstr>
      <vt:lpstr>Centre de jour intersectoriel « Les 4 chemins » - EPSM Agglomération lilloise</vt:lpstr>
      <vt:lpstr>Les 4 Chemins, centre intersectoriel</vt:lpstr>
      <vt:lpstr>L’équipe pluridisciplinaire</vt:lpstr>
      <vt:lpstr>Le public accueilli</vt:lpstr>
      <vt:lpstr>Alors la Réh@b,  où en sommes-nous …?</vt:lpstr>
      <vt:lpstr>Nos outils ciblés</vt:lpstr>
      <vt:lpstr>Les perspectives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Mme Nathalie PAULUS</cp:lastModifiedBy>
  <cp:revision>161</cp:revision>
  <cp:lastPrinted>2022-09-14T13:18:09Z</cp:lastPrinted>
  <dcterms:created xsi:type="dcterms:W3CDTF">2018-01-11T14:43:22Z</dcterms:created>
  <dcterms:modified xsi:type="dcterms:W3CDTF">2022-12-08T09:46:24Z</dcterms:modified>
</cp:coreProperties>
</file>