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4"/>
  </p:notesMasterIdLst>
  <p:sldIdLst>
    <p:sldId id="365" r:id="rId2"/>
    <p:sldId id="366" r:id="rId3"/>
    <p:sldId id="367" r:id="rId4"/>
    <p:sldId id="369" r:id="rId5"/>
    <p:sldId id="368" r:id="rId6"/>
    <p:sldId id="370" r:id="rId7"/>
    <p:sldId id="371" r:id="rId8"/>
    <p:sldId id="375" r:id="rId9"/>
    <p:sldId id="372" r:id="rId10"/>
    <p:sldId id="373" r:id="rId11"/>
    <p:sldId id="374" r:id="rId12"/>
    <p:sldId id="26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78E4A-8FCB-4976-9EF8-03FE9A11F3DD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DD7D5-7EF2-41C9-886D-51B0C6581B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575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remettre</a:t>
            </a:r>
            <a:r>
              <a:rPr lang="fr-FR" baseline="0" dirty="0"/>
              <a:t> le contexte de notre intervention, nous voulions présenter l’</a:t>
            </a:r>
            <a:r>
              <a:rPr lang="fr-FR" baseline="0" dirty="0" err="1"/>
              <a:t>interet</a:t>
            </a:r>
            <a:r>
              <a:rPr lang="fr-FR" baseline="0" dirty="0"/>
              <a:t> de la neuropsychologie en santé mentale, domaine encore récent dans la pratique et les établissement.</a:t>
            </a:r>
          </a:p>
          <a:p>
            <a:endParaRPr lang="fr-FR" baseline="0" dirty="0"/>
          </a:p>
          <a:p>
            <a:r>
              <a:rPr lang="fr-FR" baseline="0" dirty="0"/>
              <a:t>Dans la mouvance de l’évolution de la psychiatrie (TTT psychotrope, </a:t>
            </a:r>
            <a:r>
              <a:rPr lang="fr-FR" baseline="0" dirty="0" err="1"/>
              <a:t>desinstitutionnalisation</a:t>
            </a:r>
            <a:r>
              <a:rPr lang="fr-FR" baseline="0" dirty="0"/>
              <a:t>), le virage ambulatoires a permis le constat de rétablissement des patients et quel type de soins favorisait ce rétablissement. La neuropsychologie est alors apparu comme une intervention qui permettait d’aider à comprendre les liens entre la symptomatologie au premier plan et les fonctionnements de pensée, les troubles cognitifs </a:t>
            </a:r>
            <a:r>
              <a:rPr lang="fr-FR" baseline="0" dirty="0" err="1"/>
              <a:t>inherents</a:t>
            </a:r>
            <a:r>
              <a:rPr lang="fr-FR" baseline="0" dirty="0"/>
              <a:t> aux dysfonctionnements neuronaux.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C’est donc dans le contexte d’une psychiatrie qui se modernise et innovante, que les concepts de </a:t>
            </a:r>
            <a:r>
              <a:rPr lang="fr-FR" baseline="0" dirty="0" err="1"/>
              <a:t>retablissement</a:t>
            </a:r>
            <a:r>
              <a:rPr lang="fr-FR" baseline="0" dirty="0"/>
              <a:t> (et les soins de </a:t>
            </a:r>
            <a:r>
              <a:rPr lang="fr-FR" baseline="0" dirty="0" err="1"/>
              <a:t>rehabilitation</a:t>
            </a:r>
            <a:r>
              <a:rPr lang="fr-FR" baseline="0" dirty="0"/>
              <a:t> psycho social) se </a:t>
            </a:r>
            <a:r>
              <a:rPr lang="fr-FR" baseline="0" dirty="0" err="1"/>
              <a:t>developpent</a:t>
            </a:r>
            <a:r>
              <a:rPr lang="fr-FR" baseline="0" dirty="0"/>
              <a:t>, que l’on peut constater la complémentarité indispensable de nos approches psychologique et neuropsychologique et l’approche médical.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4B203-3966-4FBD-B8E2-4500C91AE9AC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32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9493-0010-464A-93D0-ABF2155E7BAD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A6D89173-4BF5-4EF3-AED9-F470DD26FE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7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9493-0010-464A-93D0-ABF2155E7BAD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9173-4BF5-4EF3-AED9-F470DD26FE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3658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9493-0010-464A-93D0-ABF2155E7BAD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9173-4BF5-4EF3-AED9-F470DD26FE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634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9493-0010-464A-93D0-ABF2155E7BAD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9173-4BF5-4EF3-AED9-F470DD26FE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43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D3D9493-0010-464A-93D0-ABF2155E7BAD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fr-F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A6D89173-4BF5-4EF3-AED9-F470DD26FE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849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9493-0010-464A-93D0-ABF2155E7BAD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9173-4BF5-4EF3-AED9-F470DD26FE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218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9493-0010-464A-93D0-ABF2155E7BAD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9173-4BF5-4EF3-AED9-F470DD26FE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27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9493-0010-464A-93D0-ABF2155E7BAD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9173-4BF5-4EF3-AED9-F470DD26FE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36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9493-0010-464A-93D0-ABF2155E7BAD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9173-4BF5-4EF3-AED9-F470DD26FE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347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9493-0010-464A-93D0-ABF2155E7BAD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9173-4BF5-4EF3-AED9-F470DD26FE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79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9493-0010-464A-93D0-ABF2155E7BAD}" type="datetimeFigureOut">
              <a:rPr lang="fr-FR" smtClean="0"/>
              <a:t>08/12/2022</a:t>
            </a:fld>
            <a:endParaRPr lang="fr-F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89173-4BF5-4EF3-AED9-F470DD26FE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61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D3D9493-0010-464A-93D0-ABF2155E7BAD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A6D89173-4BF5-4EF3-AED9-F470DD26FE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43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5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D282F17-A976-4B6A-8C5D-A84847ABA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05" y="539738"/>
            <a:ext cx="2434247" cy="593172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22895" y="5232025"/>
            <a:ext cx="81724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solidFill>
                  <a:srgbClr val="2E5A7E">
                    <a:lumMod val="60000"/>
                    <a:lumOff val="40000"/>
                  </a:srgbClr>
                </a:solidFill>
              </a:rPr>
              <a:t>12 décembre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solidFill>
                  <a:srgbClr val="2E5A7E">
                    <a:lumMod val="60000"/>
                    <a:lumOff val="40000"/>
                  </a:srgbClr>
                </a:solidFill>
              </a:rPr>
              <a:t>Assemblée Générale Centres Support et Centres de Proximité des Hauts de France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000" dirty="0">
              <a:solidFill>
                <a:srgbClr val="2E5A7E">
                  <a:lumMod val="60000"/>
                  <a:lumOff val="40000"/>
                </a:srgbClr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solidFill>
                  <a:srgbClr val="2E5A7E">
                    <a:lumMod val="60000"/>
                    <a:lumOff val="40000"/>
                  </a:srgbClr>
                </a:solidFill>
              </a:rPr>
              <a:t>Marie </a:t>
            </a:r>
            <a:r>
              <a:rPr lang="fr-FR" sz="1600" dirty="0" err="1">
                <a:solidFill>
                  <a:srgbClr val="2E5A7E">
                    <a:lumMod val="60000"/>
                    <a:lumOff val="40000"/>
                  </a:srgbClr>
                </a:solidFill>
              </a:rPr>
              <a:t>Adriansen</a:t>
            </a:r>
            <a:r>
              <a:rPr lang="fr-FR" sz="1600" dirty="0">
                <a:solidFill>
                  <a:srgbClr val="2E5A7E">
                    <a:lumMod val="60000"/>
                    <a:lumOff val="40000"/>
                  </a:srgbClr>
                </a:solidFill>
              </a:rPr>
              <a:t>, Claire Mathieu, Emilie </a:t>
            </a:r>
            <a:r>
              <a:rPr lang="fr-FR" sz="1600" dirty="0" err="1">
                <a:solidFill>
                  <a:srgbClr val="2E5A7E">
                    <a:lumMod val="60000"/>
                    <a:lumOff val="40000"/>
                  </a:srgbClr>
                </a:solidFill>
              </a:rPr>
              <a:t>Musset,</a:t>
            </a:r>
            <a:r>
              <a:rPr lang="fr-FR" sz="1600" dirty="0">
                <a:solidFill>
                  <a:srgbClr val="2E5A7E">
                    <a:lumMod val="60000"/>
                    <a:lumOff val="40000"/>
                  </a:srgbClr>
                </a:solidFill>
              </a:rPr>
              <a:t> Marina </a:t>
            </a:r>
            <a:r>
              <a:rPr lang="fr-FR" sz="1600" dirty="0" err="1">
                <a:solidFill>
                  <a:srgbClr val="2E5A7E">
                    <a:lumMod val="60000"/>
                    <a:lumOff val="40000"/>
                  </a:srgbClr>
                </a:solidFill>
              </a:rPr>
              <a:t>Pivette</a:t>
            </a:r>
            <a:r>
              <a:rPr lang="fr-FR" sz="1600" dirty="0">
                <a:solidFill>
                  <a:srgbClr val="2E5A7E">
                    <a:lumMod val="60000"/>
                    <a:lumOff val="40000"/>
                  </a:srgbClr>
                </a:solidFill>
              </a:rPr>
              <a:t>, Adeline </a:t>
            </a:r>
            <a:r>
              <a:rPr lang="fr-FR" sz="1600" dirty="0" err="1">
                <a:solidFill>
                  <a:srgbClr val="2E5A7E">
                    <a:lumMod val="60000"/>
                    <a:lumOff val="40000"/>
                  </a:srgbClr>
                </a:solidFill>
              </a:rPr>
              <a:t>Prum</a:t>
            </a:r>
            <a:r>
              <a:rPr lang="fr-FR" sz="1600" dirty="0">
                <a:solidFill>
                  <a:srgbClr val="2E5A7E">
                    <a:lumMod val="60000"/>
                    <a:lumOff val="40000"/>
                  </a:srgbClr>
                </a:solidFill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>
                <a:solidFill>
                  <a:srgbClr val="2E5A7E">
                    <a:lumMod val="60000"/>
                    <a:lumOff val="40000"/>
                  </a:srgbClr>
                </a:solidFill>
              </a:rPr>
              <a:t>Dr Claire </a:t>
            </a:r>
            <a:r>
              <a:rPr lang="fr-FR" sz="1600" dirty="0" err="1">
                <a:solidFill>
                  <a:srgbClr val="2E5A7E">
                    <a:lumMod val="60000"/>
                    <a:lumOff val="40000"/>
                  </a:srgbClr>
                </a:solidFill>
              </a:rPr>
              <a:t>Rascle</a:t>
            </a:r>
            <a:endParaRPr lang="fr-FR" sz="1600" dirty="0">
              <a:solidFill>
                <a:srgbClr val="2E5A7E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9339" y="659412"/>
            <a:ext cx="6439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fr-FR" sz="1400" dirty="0">
                <a:solidFill>
                  <a:srgbClr val="2E5A7E">
                    <a:lumMod val="75000"/>
                  </a:srgbClr>
                </a:solidFill>
              </a:rPr>
              <a:t>Centre de Proximité de </a:t>
            </a:r>
            <a:r>
              <a:rPr lang="fr-FR" sz="1400" b="1" dirty="0">
                <a:solidFill>
                  <a:srgbClr val="2E5A7E">
                    <a:lumMod val="75000"/>
                  </a:srgbClr>
                </a:solidFill>
              </a:rPr>
              <a:t>Remédiation Cognitive et Réhabilitation Psychosociale</a:t>
            </a:r>
            <a:r>
              <a:rPr lang="fr-FR" sz="1400" dirty="0">
                <a:solidFill>
                  <a:srgbClr val="2E5A7E">
                    <a:lumMod val="75000"/>
                  </a:srgbClr>
                </a:solidFill>
              </a:rPr>
              <a:t>,</a:t>
            </a:r>
          </a:p>
          <a:p>
            <a:pPr algn="ctr" defTabSz="457200"/>
            <a:r>
              <a:rPr lang="fr-FR" sz="1400" dirty="0">
                <a:solidFill>
                  <a:srgbClr val="2E5A7E">
                    <a:lumMod val="75000"/>
                  </a:srgbClr>
                </a:solidFill>
              </a:rPr>
              <a:t>CHU de Lille</a:t>
            </a:r>
          </a:p>
        </p:txBody>
      </p:sp>
      <p:pic>
        <p:nvPicPr>
          <p:cNvPr id="3" name="Picture 2" descr="CHU_Lille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853" y="254812"/>
            <a:ext cx="1098299" cy="109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39C55E6-A8D8-425E-97C3-1DE2EF286E40}"/>
              </a:ext>
            </a:extLst>
          </p:cNvPr>
          <p:cNvSpPr txBox="1"/>
          <p:nvPr/>
        </p:nvSpPr>
        <p:spPr>
          <a:xfrm>
            <a:off x="3860552" y="1587232"/>
            <a:ext cx="7097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1"/>
                </a:solidFill>
              </a:rPr>
              <a:t>Postures et outils orientés rétablissement favorisant l’implication des usagers dans les soins de RPS</a:t>
            </a:r>
          </a:p>
        </p:txBody>
      </p:sp>
    </p:spTree>
    <p:extLst>
      <p:ext uri="{BB962C8B-B14F-4D97-AF65-F5344CB8AC3E}">
        <p14:creationId xmlns:p14="http://schemas.microsoft.com/office/powerpoint/2010/main" val="125951891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08BDB-35F3-4FA6-AC6A-AC9CF93A7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Ouverture et projets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09DCC8-EFE2-4016-8149-3F06F9AD9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Invitation faites aux usagers pour les groupes de travail</a:t>
            </a:r>
          </a:p>
          <a:p>
            <a:endParaRPr lang="fr-FR" dirty="0"/>
          </a:p>
          <a:p>
            <a:pPr lvl="1"/>
            <a:r>
              <a:rPr lang="fr-FR" dirty="0"/>
              <a:t>Co </a:t>
            </a:r>
            <a:r>
              <a:rPr lang="fr-FR" dirty="0" err="1"/>
              <a:t>consutruction</a:t>
            </a:r>
            <a:r>
              <a:rPr lang="fr-FR" dirty="0"/>
              <a:t> livret/carnet de route du parcours en RPS</a:t>
            </a:r>
          </a:p>
          <a:p>
            <a:pPr lvl="1"/>
            <a:r>
              <a:rPr lang="fr-FR" dirty="0"/>
              <a:t>Module ETP Rétablissement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Participation à la démarche qualité de l’établissement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5666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e 4">
            <a:extLst>
              <a:ext uri="{FF2B5EF4-FFF2-40B4-BE49-F238E27FC236}">
                <a16:creationId xmlns:a16="http://schemas.microsoft.com/office/drawing/2014/main" id="{2A41653B-11C6-4491-90B2-4DD06808668D}"/>
              </a:ext>
            </a:extLst>
          </p:cNvPr>
          <p:cNvSpPr/>
          <p:nvPr/>
        </p:nvSpPr>
        <p:spPr>
          <a:xfrm>
            <a:off x="5100915" y="2178422"/>
            <a:ext cx="2151529" cy="1730189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Usager</a:t>
            </a:r>
          </a:p>
        </p:txBody>
      </p:sp>
      <p:sp>
        <p:nvSpPr>
          <p:cNvPr id="6" name="Hexagone 5">
            <a:extLst>
              <a:ext uri="{FF2B5EF4-FFF2-40B4-BE49-F238E27FC236}">
                <a16:creationId xmlns:a16="http://schemas.microsoft.com/office/drawing/2014/main" id="{41AE7843-69D3-4003-B44C-846D5A0D45A8}"/>
              </a:ext>
            </a:extLst>
          </p:cNvPr>
          <p:cNvSpPr/>
          <p:nvPr/>
        </p:nvSpPr>
        <p:spPr>
          <a:xfrm>
            <a:off x="7055223" y="3500717"/>
            <a:ext cx="2151529" cy="1730189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Médiateur de santé pair</a:t>
            </a:r>
          </a:p>
        </p:txBody>
      </p:sp>
      <p:sp>
        <p:nvSpPr>
          <p:cNvPr id="7" name="Hexagone 6">
            <a:extLst>
              <a:ext uri="{FF2B5EF4-FFF2-40B4-BE49-F238E27FC236}">
                <a16:creationId xmlns:a16="http://schemas.microsoft.com/office/drawing/2014/main" id="{38D590D2-F6C8-4181-884D-78BCE465D1EE}"/>
              </a:ext>
            </a:extLst>
          </p:cNvPr>
          <p:cNvSpPr/>
          <p:nvPr/>
        </p:nvSpPr>
        <p:spPr>
          <a:xfrm>
            <a:off x="2949386" y="728382"/>
            <a:ext cx="2151529" cy="1730189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Évaluation </a:t>
            </a:r>
            <a:r>
              <a:rPr lang="fr-FR" dirty="0" err="1"/>
              <a:t>neuropsy-chologique</a:t>
            </a:r>
            <a:endParaRPr lang="fr-FR" dirty="0"/>
          </a:p>
        </p:txBody>
      </p:sp>
      <p:sp>
        <p:nvSpPr>
          <p:cNvPr id="8" name="Hexagone 7">
            <a:extLst>
              <a:ext uri="{FF2B5EF4-FFF2-40B4-BE49-F238E27FC236}">
                <a16:creationId xmlns:a16="http://schemas.microsoft.com/office/drawing/2014/main" id="{C70591B9-BF66-4D26-9EA0-B9AF3E5659EF}"/>
              </a:ext>
            </a:extLst>
          </p:cNvPr>
          <p:cNvSpPr/>
          <p:nvPr/>
        </p:nvSpPr>
        <p:spPr>
          <a:xfrm>
            <a:off x="7055223" y="588310"/>
            <a:ext cx="2151529" cy="1730189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Accompa-gnement</a:t>
            </a:r>
            <a:r>
              <a:rPr lang="fr-FR" dirty="0"/>
              <a:t> social</a:t>
            </a:r>
          </a:p>
        </p:txBody>
      </p:sp>
      <p:sp>
        <p:nvSpPr>
          <p:cNvPr id="9" name="Hexagone 8">
            <a:extLst>
              <a:ext uri="{FF2B5EF4-FFF2-40B4-BE49-F238E27FC236}">
                <a16:creationId xmlns:a16="http://schemas.microsoft.com/office/drawing/2014/main" id="{16F3CB3C-D135-4DBA-A095-96D863BA020C}"/>
              </a:ext>
            </a:extLst>
          </p:cNvPr>
          <p:cNvSpPr/>
          <p:nvPr/>
        </p:nvSpPr>
        <p:spPr>
          <a:xfrm>
            <a:off x="2868707" y="3420037"/>
            <a:ext cx="2232210" cy="1730189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Évaluation fonctionnelle</a:t>
            </a:r>
          </a:p>
        </p:txBody>
      </p:sp>
      <p:sp>
        <p:nvSpPr>
          <p:cNvPr id="13" name="Flèche : double flèche verticale 12">
            <a:extLst>
              <a:ext uri="{FF2B5EF4-FFF2-40B4-BE49-F238E27FC236}">
                <a16:creationId xmlns:a16="http://schemas.microsoft.com/office/drawing/2014/main" id="{3179FA95-578F-43BC-A7A9-217FC66D6010}"/>
              </a:ext>
            </a:extLst>
          </p:cNvPr>
          <p:cNvSpPr/>
          <p:nvPr/>
        </p:nvSpPr>
        <p:spPr>
          <a:xfrm rot="14912883">
            <a:off x="4926365" y="3070511"/>
            <a:ext cx="591664" cy="108155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ouble flèche verticale 13">
            <a:extLst>
              <a:ext uri="{FF2B5EF4-FFF2-40B4-BE49-F238E27FC236}">
                <a16:creationId xmlns:a16="http://schemas.microsoft.com/office/drawing/2014/main" id="{14FCB150-2FAD-4E22-A9BB-CE6A2184D13E}"/>
              </a:ext>
            </a:extLst>
          </p:cNvPr>
          <p:cNvSpPr/>
          <p:nvPr/>
        </p:nvSpPr>
        <p:spPr>
          <a:xfrm rot="17703081">
            <a:off x="6720213" y="3323277"/>
            <a:ext cx="591664" cy="91439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ouble flèche verticale 14">
            <a:extLst>
              <a:ext uri="{FF2B5EF4-FFF2-40B4-BE49-F238E27FC236}">
                <a16:creationId xmlns:a16="http://schemas.microsoft.com/office/drawing/2014/main" id="{7B958F82-2E88-4E69-B8F6-0FD5F04E7367}"/>
              </a:ext>
            </a:extLst>
          </p:cNvPr>
          <p:cNvSpPr/>
          <p:nvPr/>
        </p:nvSpPr>
        <p:spPr>
          <a:xfrm rot="13072939">
            <a:off x="6822537" y="1782697"/>
            <a:ext cx="600608" cy="93174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ouble flèche verticale 15">
            <a:extLst>
              <a:ext uri="{FF2B5EF4-FFF2-40B4-BE49-F238E27FC236}">
                <a16:creationId xmlns:a16="http://schemas.microsoft.com/office/drawing/2014/main" id="{A3EADB50-C922-4433-8A82-BC224E0B9C9E}"/>
              </a:ext>
            </a:extLst>
          </p:cNvPr>
          <p:cNvSpPr/>
          <p:nvPr/>
        </p:nvSpPr>
        <p:spPr>
          <a:xfrm rot="18581346">
            <a:off x="4966970" y="1963699"/>
            <a:ext cx="591664" cy="91439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 : double flèche horizontale 1">
            <a:extLst>
              <a:ext uri="{FF2B5EF4-FFF2-40B4-BE49-F238E27FC236}">
                <a16:creationId xmlns:a16="http://schemas.microsoft.com/office/drawing/2014/main" id="{7E97A0AF-A4AC-486A-940A-7B8E8824034F}"/>
              </a:ext>
            </a:extLst>
          </p:cNvPr>
          <p:cNvSpPr/>
          <p:nvPr/>
        </p:nvSpPr>
        <p:spPr>
          <a:xfrm>
            <a:off x="5228425" y="1012054"/>
            <a:ext cx="1764043" cy="68441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ouble flèche horizontale 17">
            <a:extLst>
              <a:ext uri="{FF2B5EF4-FFF2-40B4-BE49-F238E27FC236}">
                <a16:creationId xmlns:a16="http://schemas.microsoft.com/office/drawing/2014/main" id="{5D4464EA-FE97-4D72-A96B-A0F9A96E4925}"/>
              </a:ext>
            </a:extLst>
          </p:cNvPr>
          <p:cNvSpPr/>
          <p:nvPr/>
        </p:nvSpPr>
        <p:spPr>
          <a:xfrm>
            <a:off x="5270006" y="4008267"/>
            <a:ext cx="1764043" cy="68441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1355D48-7934-4429-91F7-78AB37BF137E}"/>
              </a:ext>
            </a:extLst>
          </p:cNvPr>
          <p:cNvSpPr/>
          <p:nvPr/>
        </p:nvSpPr>
        <p:spPr>
          <a:xfrm>
            <a:off x="5051611" y="4397284"/>
            <a:ext cx="2052919" cy="946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SYNERGIE</a:t>
            </a:r>
          </a:p>
        </p:txBody>
      </p:sp>
      <p:sp>
        <p:nvSpPr>
          <p:cNvPr id="19" name="Flèche : double flèche horizontale 18">
            <a:extLst>
              <a:ext uri="{FF2B5EF4-FFF2-40B4-BE49-F238E27FC236}">
                <a16:creationId xmlns:a16="http://schemas.microsoft.com/office/drawing/2014/main" id="{9194363D-8FCC-48AD-BE40-39310BB2B54F}"/>
              </a:ext>
            </a:extLst>
          </p:cNvPr>
          <p:cNvSpPr/>
          <p:nvPr/>
        </p:nvSpPr>
        <p:spPr>
          <a:xfrm rot="5400000">
            <a:off x="7681773" y="2579868"/>
            <a:ext cx="1132679" cy="68441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ouble flèche horizontale 19">
            <a:extLst>
              <a:ext uri="{FF2B5EF4-FFF2-40B4-BE49-F238E27FC236}">
                <a16:creationId xmlns:a16="http://schemas.microsoft.com/office/drawing/2014/main" id="{09ED0622-3291-4470-8085-908F75B10816}"/>
              </a:ext>
            </a:extLst>
          </p:cNvPr>
          <p:cNvSpPr/>
          <p:nvPr/>
        </p:nvSpPr>
        <p:spPr>
          <a:xfrm rot="5400000">
            <a:off x="3444553" y="2644721"/>
            <a:ext cx="1056716" cy="68441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485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7444E7-21E2-FA99-CFC2-F46B8C6F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6273" y="1573133"/>
            <a:ext cx="2702807" cy="746529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" y="137441"/>
            <a:ext cx="4917479" cy="2766082"/>
          </a:xfrm>
        </p:spPr>
      </p:pic>
      <p:pic>
        <p:nvPicPr>
          <p:cNvPr id="1026" name="Picture 2" descr="Equip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996" y="283334"/>
            <a:ext cx="1118420" cy="111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quipe 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577" y="4460571"/>
            <a:ext cx="1137498" cy="11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quipe 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712" y="2319662"/>
            <a:ext cx="1167722" cy="116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quipe 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960" y="2319662"/>
            <a:ext cx="1167722" cy="116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quipe 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121" y="4436416"/>
            <a:ext cx="1185808" cy="118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quip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923" y="5125028"/>
            <a:ext cx="1348597" cy="134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Equipe 6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385" y="5140764"/>
            <a:ext cx="1263783" cy="126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02724" y="63963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b="1" dirty="0">
                <a:solidFill>
                  <a:srgbClr val="034C84"/>
                </a:solidFill>
                <a:latin typeface="Poppins"/>
              </a:rPr>
              <a:t>ROUANET Florine</a:t>
            </a:r>
            <a:endParaRPr lang="fr-FR" altLang="fr-FR" sz="1200" dirty="0">
              <a:solidFill>
                <a:srgbClr val="707070"/>
              </a:solidFill>
              <a:latin typeface="Poppins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>
                <a:solidFill>
                  <a:srgbClr val="707070"/>
                </a:solidFill>
                <a:latin typeface="Poppins"/>
              </a:rPr>
              <a:t>Secrétaire médicale</a:t>
            </a:r>
            <a:endParaRPr lang="fr-FR" altLang="fr-FR" dirty="0">
              <a:latin typeface="Arial" panose="020B0604020202020204" pitchFamily="34" charset="0"/>
            </a:endParaRPr>
          </a:p>
        </p:txBody>
      </p:sp>
      <p:pic>
        <p:nvPicPr>
          <p:cNvPr id="1039" name="Picture 15" descr="Equipe 7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31" y="5140765"/>
            <a:ext cx="1263783" cy="126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87437" y="6404548"/>
            <a:ext cx="2483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b="1" dirty="0">
                <a:solidFill>
                  <a:srgbClr val="034C84"/>
                </a:solidFill>
                <a:latin typeface="Poppins"/>
              </a:rPr>
              <a:t>SCHAEFFER Nathalie</a:t>
            </a:r>
            <a:endParaRPr lang="fr-FR" altLang="fr-FR" sz="1200" dirty="0">
              <a:solidFill>
                <a:srgbClr val="707070"/>
              </a:solidFill>
              <a:latin typeface="Poppins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>
                <a:solidFill>
                  <a:srgbClr val="707070"/>
                </a:solidFill>
                <a:latin typeface="Poppins"/>
              </a:rPr>
              <a:t>Médiatrice de Santé Paire</a:t>
            </a:r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5422" y="6427112"/>
            <a:ext cx="3358298" cy="4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solidFill>
                  <a:srgbClr val="034C84"/>
                </a:solidFill>
                <a:latin typeface="Poppins"/>
              </a:rPr>
              <a:t>RASCLE Claire</a:t>
            </a:r>
          </a:p>
          <a:p>
            <a:pPr algn="ctr"/>
            <a:r>
              <a:rPr lang="fr-FR" sz="1000" dirty="0">
                <a:solidFill>
                  <a:srgbClr val="707070"/>
                </a:solidFill>
                <a:latin typeface="Poppins"/>
              </a:rPr>
              <a:t>Médecin Psychiatre-coordinatrice du CSN2R</a:t>
            </a:r>
            <a:endParaRPr lang="fr-FR" sz="1000" b="0" i="0" dirty="0">
              <a:solidFill>
                <a:srgbClr val="707070"/>
              </a:solidFill>
              <a:effectLst/>
              <a:latin typeface="Poppi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96078" y="5653001"/>
            <a:ext cx="1842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034C84"/>
                </a:solidFill>
                <a:latin typeface="Poppins"/>
              </a:rPr>
              <a:t>PRUM Adeline</a:t>
            </a:r>
          </a:p>
          <a:p>
            <a:pPr algn="ctr"/>
            <a:r>
              <a:rPr lang="fr-FR" sz="1200" dirty="0">
                <a:solidFill>
                  <a:srgbClr val="707070"/>
                </a:solidFill>
                <a:latin typeface="Poppins"/>
              </a:rPr>
              <a:t>Assistante sociale</a:t>
            </a:r>
            <a:endParaRPr lang="fr-FR" sz="1200" b="0" i="0" dirty="0">
              <a:solidFill>
                <a:srgbClr val="707070"/>
              </a:solidFill>
              <a:effectLst/>
              <a:latin typeface="Poppi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09607" y="3496890"/>
            <a:ext cx="15329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b="1" dirty="0">
                <a:solidFill>
                  <a:srgbClr val="034C84"/>
                </a:solidFill>
                <a:latin typeface="Poppins"/>
              </a:rPr>
              <a:t>PIVETTE Marina</a:t>
            </a:r>
          </a:p>
          <a:p>
            <a:pPr algn="ctr"/>
            <a:r>
              <a:rPr lang="fr-FR" sz="1100" dirty="0">
                <a:solidFill>
                  <a:srgbClr val="707070"/>
                </a:solidFill>
                <a:latin typeface="Poppins"/>
              </a:rPr>
              <a:t>Psychologue </a:t>
            </a:r>
            <a:endParaRPr lang="fr-FR" sz="1100" b="0" i="0" dirty="0">
              <a:solidFill>
                <a:srgbClr val="707070"/>
              </a:solidFill>
              <a:effectLst/>
              <a:latin typeface="Poppi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60813" y="3510406"/>
            <a:ext cx="23115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b="1" dirty="0">
                <a:solidFill>
                  <a:srgbClr val="034C84"/>
                </a:solidFill>
                <a:latin typeface="Poppins"/>
              </a:rPr>
              <a:t>MUSSET Émilie</a:t>
            </a:r>
          </a:p>
          <a:p>
            <a:pPr algn="ctr"/>
            <a:r>
              <a:rPr lang="fr-FR" sz="1100" dirty="0">
                <a:solidFill>
                  <a:srgbClr val="707070"/>
                </a:solidFill>
                <a:latin typeface="Poppins"/>
              </a:rPr>
              <a:t>Psychologue</a:t>
            </a:r>
            <a:endParaRPr lang="fr-FR" sz="1100" b="0" i="0" dirty="0">
              <a:solidFill>
                <a:srgbClr val="707070"/>
              </a:solidFill>
              <a:effectLst/>
              <a:latin typeface="Poppi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71824" y="5653001"/>
            <a:ext cx="16710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034C84"/>
                </a:solidFill>
                <a:latin typeface="Poppins"/>
              </a:rPr>
              <a:t>MATHIEU Claire</a:t>
            </a:r>
          </a:p>
          <a:p>
            <a:pPr algn="ctr"/>
            <a:r>
              <a:rPr lang="fr-FR" sz="1200" dirty="0">
                <a:solidFill>
                  <a:srgbClr val="707070"/>
                </a:solidFill>
                <a:latin typeface="Poppins"/>
              </a:rPr>
              <a:t>Assistante sociale</a:t>
            </a:r>
            <a:endParaRPr lang="fr-FR" sz="1200" b="0" i="0" dirty="0">
              <a:solidFill>
                <a:srgbClr val="707070"/>
              </a:solidFill>
              <a:effectLst/>
              <a:latin typeface="Poppi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64668" y="1423842"/>
            <a:ext cx="1814311" cy="4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solidFill>
                  <a:srgbClr val="034C84"/>
                </a:solidFill>
                <a:latin typeface="Poppins"/>
              </a:rPr>
              <a:t>ADRIANSEN Marie</a:t>
            </a:r>
          </a:p>
          <a:p>
            <a:pPr algn="ctr"/>
            <a:r>
              <a:rPr lang="fr-FR" sz="1000" dirty="0">
                <a:solidFill>
                  <a:srgbClr val="707070"/>
                </a:solidFill>
                <a:latin typeface="Poppins"/>
              </a:rPr>
              <a:t>Infirmière</a:t>
            </a:r>
            <a:endParaRPr lang="fr-FR" sz="1050" b="0" i="0" dirty="0">
              <a:solidFill>
                <a:srgbClr val="707070"/>
              </a:solidFill>
              <a:effectLst/>
              <a:latin typeface="Poppins"/>
            </a:endParaRPr>
          </a:p>
        </p:txBody>
      </p:sp>
      <p:pic>
        <p:nvPicPr>
          <p:cNvPr id="1041" name="Picture 17" descr="Equip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734" y="283334"/>
            <a:ext cx="1125678" cy="112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6714701" y="1416645"/>
            <a:ext cx="54576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1" i="0" u="none" strike="noStrike" cap="none" normalizeH="0" baseline="0" dirty="0">
                <a:ln>
                  <a:noFill/>
                </a:ln>
                <a:solidFill>
                  <a:srgbClr val="034C84"/>
                </a:solidFill>
                <a:effectLst/>
                <a:latin typeface="Poppins"/>
              </a:rPr>
              <a:t>BROUTIN Sylvain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rgbClr val="707070"/>
              </a:solidFill>
              <a:effectLst/>
              <a:latin typeface="Poppin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rgbClr val="707070"/>
                </a:solidFill>
                <a:effectLst/>
                <a:latin typeface="Poppins"/>
              </a:rPr>
              <a:t>Infirmier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43" name="Picture 19" descr="Equipe 7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712" y="294777"/>
            <a:ext cx="1167722" cy="116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9159994" y="1471015"/>
            <a:ext cx="3713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000" b="1" dirty="0">
                <a:solidFill>
                  <a:srgbClr val="034C84"/>
                </a:solidFill>
                <a:latin typeface="Poppins"/>
              </a:rPr>
              <a:t>DUNAND Sarah</a:t>
            </a:r>
            <a:endParaRPr lang="fr-FR" altLang="fr-FR" sz="1000" dirty="0">
              <a:solidFill>
                <a:srgbClr val="707070"/>
              </a:solidFill>
              <a:latin typeface="Poppins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000" dirty="0">
                <a:solidFill>
                  <a:srgbClr val="707070"/>
                </a:solidFill>
                <a:latin typeface="Poppins"/>
              </a:rPr>
              <a:t>Infirmière 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762660" y="5633044"/>
            <a:ext cx="23115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b="1" dirty="0">
                <a:solidFill>
                  <a:srgbClr val="034C84"/>
                </a:solidFill>
                <a:latin typeface="Poppins"/>
              </a:rPr>
              <a:t>BRACQ Pascal</a:t>
            </a:r>
          </a:p>
          <a:p>
            <a:pPr algn="ctr"/>
            <a:r>
              <a:rPr lang="fr-FR" sz="1100" dirty="0">
                <a:solidFill>
                  <a:srgbClr val="707070"/>
                </a:solidFill>
                <a:latin typeface="Poppins"/>
              </a:rPr>
              <a:t>Cadre de santé</a:t>
            </a:r>
            <a:endParaRPr lang="fr-FR" sz="1100" b="0" i="0" dirty="0">
              <a:solidFill>
                <a:srgbClr val="707070"/>
              </a:solidFill>
              <a:effectLst/>
              <a:latin typeface="Poppins"/>
            </a:endParaRPr>
          </a:p>
        </p:txBody>
      </p:sp>
      <p:pic>
        <p:nvPicPr>
          <p:cNvPr id="25" name="Image 24" descr="svg%3E">
            <a:extLst>
              <a:ext uri="{FF2B5EF4-FFF2-40B4-BE49-F238E27FC236}">
                <a16:creationId xmlns:a16="http://schemas.microsoft.com/office/drawing/2014/main" id="{7987B8CC-259F-4C65-B60B-20F763FB1C47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r="58634" b="1"/>
          <a:stretch/>
        </p:blipFill>
        <p:spPr bwMode="auto">
          <a:xfrm>
            <a:off x="4992200" y="-39182"/>
            <a:ext cx="1608168" cy="3152251"/>
          </a:xfrm>
          <a:prstGeom prst="rect">
            <a:avLst/>
          </a:prstGeom>
          <a:noFill/>
        </p:spPr>
      </p:pic>
      <p:pic>
        <p:nvPicPr>
          <p:cNvPr id="26" name="Picture 2" descr="CHU_Lille_Logo">
            <a:extLst>
              <a:ext uri="{FF2B5EF4-FFF2-40B4-BE49-F238E27FC236}">
                <a16:creationId xmlns:a16="http://schemas.microsoft.com/office/drawing/2014/main" id="{0FD2599D-7B84-4950-8718-04D34E9DC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42" y="2562915"/>
            <a:ext cx="1343680" cy="134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D7E788C-78AE-401B-95C4-04B448B0CDC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996" y="6119386"/>
            <a:ext cx="1671004" cy="748378"/>
          </a:xfrm>
          <a:prstGeom prst="rect">
            <a:avLst/>
          </a:prstGeom>
        </p:spPr>
      </p:pic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DD830536-8256-4831-A06E-F376A5F6C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3" y="2911736"/>
            <a:ext cx="4418677" cy="214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74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E7167-35CF-43F9-9C26-41B73543B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Focus sur un temps essentiel du parcours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DE3F390-BF4B-4FF2-A1F6-F80050D4B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2957" y="1289304"/>
            <a:ext cx="6169332" cy="4752478"/>
          </a:xfrm>
          <a:prstGeom prst="rect">
            <a:avLst/>
          </a:prstGeom>
        </p:spPr>
      </p:pic>
      <p:sp>
        <p:nvSpPr>
          <p:cNvPr id="8" name="Étoile à 32 branches 3">
            <a:extLst>
              <a:ext uri="{FF2B5EF4-FFF2-40B4-BE49-F238E27FC236}">
                <a16:creationId xmlns:a16="http://schemas.microsoft.com/office/drawing/2014/main" id="{CAF6DB1F-A038-4545-8B89-FCBF7DFC2266}"/>
              </a:ext>
            </a:extLst>
          </p:cNvPr>
          <p:cNvSpPr/>
          <p:nvPr/>
        </p:nvSpPr>
        <p:spPr>
          <a:xfrm>
            <a:off x="5497770" y="2892487"/>
            <a:ext cx="2679288" cy="2350784"/>
          </a:xfrm>
          <a:prstGeom prst="star32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E356F8-DA96-444B-B440-7CD2B9D8C021}"/>
              </a:ext>
            </a:extLst>
          </p:cNvPr>
          <p:cNvSpPr txBox="1"/>
          <p:nvPr/>
        </p:nvSpPr>
        <p:spPr>
          <a:xfrm>
            <a:off x="755009" y="2986481"/>
            <a:ext cx="34394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Séance de travail</a:t>
            </a:r>
          </a:p>
          <a:p>
            <a:endParaRPr lang="fr-FR" dirty="0"/>
          </a:p>
          <a:p>
            <a:r>
              <a:rPr lang="fr-FR" dirty="0"/>
              <a:t>Restitution par l’usager de ses évaluations</a:t>
            </a:r>
          </a:p>
          <a:p>
            <a:endParaRPr lang="fr-FR" dirty="0"/>
          </a:p>
          <a:p>
            <a:r>
              <a:rPr lang="fr-FR" dirty="0"/>
              <a:t>Pour l’équipe pluridisciplinaire</a:t>
            </a:r>
          </a:p>
          <a:p>
            <a:endParaRPr lang="fr-FR" dirty="0"/>
          </a:p>
          <a:p>
            <a:r>
              <a:rPr lang="fr-FR" dirty="0"/>
              <a:t>Au service de son projet</a:t>
            </a:r>
          </a:p>
        </p:txBody>
      </p:sp>
    </p:spTree>
    <p:extLst>
      <p:ext uri="{BB962C8B-B14F-4D97-AF65-F5344CB8AC3E}">
        <p14:creationId xmlns:p14="http://schemas.microsoft.com/office/powerpoint/2010/main" val="239555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E7167-35CF-43F9-9C26-41B73543B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Focus sur un temps essentiel du parcours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DE3F390-BF4B-4FF2-A1F6-F80050D4B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2957" y="1289304"/>
            <a:ext cx="6169332" cy="4752478"/>
          </a:xfrm>
          <a:prstGeom prst="rect">
            <a:avLst/>
          </a:prstGeom>
        </p:spPr>
      </p:pic>
      <p:sp>
        <p:nvSpPr>
          <p:cNvPr id="8" name="Étoile à 32 branches 3">
            <a:extLst>
              <a:ext uri="{FF2B5EF4-FFF2-40B4-BE49-F238E27FC236}">
                <a16:creationId xmlns:a16="http://schemas.microsoft.com/office/drawing/2014/main" id="{CAF6DB1F-A038-4545-8B89-FCBF7DFC2266}"/>
              </a:ext>
            </a:extLst>
          </p:cNvPr>
          <p:cNvSpPr/>
          <p:nvPr/>
        </p:nvSpPr>
        <p:spPr>
          <a:xfrm>
            <a:off x="5497770" y="2892487"/>
            <a:ext cx="2679288" cy="2350784"/>
          </a:xfrm>
          <a:prstGeom prst="star32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50F9498-C266-4D8B-86C5-93A16990C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1" y="273827"/>
            <a:ext cx="4420380" cy="33152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D3E014B-6DE0-42AE-932F-491204DB1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3429000"/>
            <a:ext cx="4420380" cy="3315285"/>
          </a:xfrm>
          <a:prstGeom prst="rect">
            <a:avLst/>
          </a:prstGeom>
        </p:spPr>
      </p:pic>
      <p:pic>
        <p:nvPicPr>
          <p:cNvPr id="1026" name="Picture 2" descr="59a0b21e-0bc5-45b2-aa35-124e52d93dda@FRAP264">
            <a:extLst>
              <a:ext uri="{FF2B5EF4-FFF2-40B4-BE49-F238E27FC236}">
                <a16:creationId xmlns:a16="http://schemas.microsoft.com/office/drawing/2014/main" id="{4EB691E4-089B-4DDD-8926-2B732CF2A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t="15749" r="8068" b="12041"/>
          <a:stretch/>
        </p:blipFill>
        <p:spPr bwMode="auto">
          <a:xfrm>
            <a:off x="7057623" y="273827"/>
            <a:ext cx="4739758" cy="305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535c33ee-cb73-4610-a2fa-38ca15c7ada0@FRAP264">
            <a:extLst>
              <a:ext uri="{FF2B5EF4-FFF2-40B4-BE49-F238E27FC236}">
                <a16:creationId xmlns:a16="http://schemas.microsoft.com/office/drawing/2014/main" id="{65E8E5A7-729F-4128-AC85-71C1D34F8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t="10468" r="904" b="14336"/>
          <a:stretch/>
        </p:blipFill>
        <p:spPr bwMode="auto">
          <a:xfrm>
            <a:off x="5663321" y="3332678"/>
            <a:ext cx="5685541" cy="339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05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e 4">
            <a:extLst>
              <a:ext uri="{FF2B5EF4-FFF2-40B4-BE49-F238E27FC236}">
                <a16:creationId xmlns:a16="http://schemas.microsoft.com/office/drawing/2014/main" id="{2A41653B-11C6-4491-90B2-4DD06808668D}"/>
              </a:ext>
            </a:extLst>
          </p:cNvPr>
          <p:cNvSpPr/>
          <p:nvPr/>
        </p:nvSpPr>
        <p:spPr>
          <a:xfrm>
            <a:off x="5100915" y="2178422"/>
            <a:ext cx="2151529" cy="1730189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Usager</a:t>
            </a:r>
          </a:p>
        </p:txBody>
      </p:sp>
      <p:sp>
        <p:nvSpPr>
          <p:cNvPr id="6" name="Hexagone 5">
            <a:extLst>
              <a:ext uri="{FF2B5EF4-FFF2-40B4-BE49-F238E27FC236}">
                <a16:creationId xmlns:a16="http://schemas.microsoft.com/office/drawing/2014/main" id="{41AE7843-69D3-4003-B44C-846D5A0D45A8}"/>
              </a:ext>
            </a:extLst>
          </p:cNvPr>
          <p:cNvSpPr/>
          <p:nvPr/>
        </p:nvSpPr>
        <p:spPr>
          <a:xfrm>
            <a:off x="7055223" y="3500717"/>
            <a:ext cx="2151529" cy="1730189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Médiateur de santé pair</a:t>
            </a:r>
          </a:p>
        </p:txBody>
      </p:sp>
      <p:sp>
        <p:nvSpPr>
          <p:cNvPr id="7" name="Hexagone 6">
            <a:extLst>
              <a:ext uri="{FF2B5EF4-FFF2-40B4-BE49-F238E27FC236}">
                <a16:creationId xmlns:a16="http://schemas.microsoft.com/office/drawing/2014/main" id="{38D590D2-F6C8-4181-884D-78BCE465D1EE}"/>
              </a:ext>
            </a:extLst>
          </p:cNvPr>
          <p:cNvSpPr/>
          <p:nvPr/>
        </p:nvSpPr>
        <p:spPr>
          <a:xfrm>
            <a:off x="2949386" y="728382"/>
            <a:ext cx="2151529" cy="1730189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Évaluation </a:t>
            </a:r>
            <a:r>
              <a:rPr lang="fr-FR" dirty="0" err="1"/>
              <a:t>neuropsy-chologique</a:t>
            </a:r>
            <a:endParaRPr lang="fr-FR" dirty="0"/>
          </a:p>
        </p:txBody>
      </p:sp>
      <p:sp>
        <p:nvSpPr>
          <p:cNvPr id="8" name="Hexagone 7">
            <a:extLst>
              <a:ext uri="{FF2B5EF4-FFF2-40B4-BE49-F238E27FC236}">
                <a16:creationId xmlns:a16="http://schemas.microsoft.com/office/drawing/2014/main" id="{C70591B9-BF66-4D26-9EA0-B9AF3E5659EF}"/>
              </a:ext>
            </a:extLst>
          </p:cNvPr>
          <p:cNvSpPr/>
          <p:nvPr/>
        </p:nvSpPr>
        <p:spPr>
          <a:xfrm>
            <a:off x="7055223" y="588310"/>
            <a:ext cx="2151529" cy="1730189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Accompa-gnement</a:t>
            </a:r>
            <a:r>
              <a:rPr lang="fr-FR" dirty="0"/>
              <a:t> social</a:t>
            </a:r>
          </a:p>
        </p:txBody>
      </p:sp>
      <p:sp>
        <p:nvSpPr>
          <p:cNvPr id="9" name="Hexagone 8">
            <a:extLst>
              <a:ext uri="{FF2B5EF4-FFF2-40B4-BE49-F238E27FC236}">
                <a16:creationId xmlns:a16="http://schemas.microsoft.com/office/drawing/2014/main" id="{16F3CB3C-D135-4DBA-A095-96D863BA020C}"/>
              </a:ext>
            </a:extLst>
          </p:cNvPr>
          <p:cNvSpPr/>
          <p:nvPr/>
        </p:nvSpPr>
        <p:spPr>
          <a:xfrm>
            <a:off x="2868707" y="3420037"/>
            <a:ext cx="2232210" cy="1730189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Évaluation fonctionnelle</a:t>
            </a:r>
          </a:p>
        </p:txBody>
      </p:sp>
    </p:spTree>
    <p:extLst>
      <p:ext uri="{BB962C8B-B14F-4D97-AF65-F5344CB8AC3E}">
        <p14:creationId xmlns:p14="http://schemas.microsoft.com/office/powerpoint/2010/main" val="1912928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8F5C05-F036-4019-9E47-814A45C6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 fonctionnelle</a:t>
            </a:r>
            <a:br>
              <a:rPr lang="fr-FR" dirty="0"/>
            </a:br>
            <a:r>
              <a:rPr lang="fr-FR" dirty="0"/>
              <a:t>orientée rétablissement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CFF657-0182-4E2F-9B66-58A51B83D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Focus systématique sur les ressources AERES</a:t>
            </a:r>
          </a:p>
          <a:p>
            <a:endParaRPr lang="fr-FR" dirty="0"/>
          </a:p>
          <a:p>
            <a:r>
              <a:rPr lang="fr-FR" dirty="0"/>
              <a:t>Valeurs</a:t>
            </a:r>
          </a:p>
          <a:p>
            <a:endParaRPr lang="fr-FR" dirty="0"/>
          </a:p>
          <a:p>
            <a:r>
              <a:rPr lang="fr-FR" dirty="0"/>
              <a:t>Connaissance des conséquences/prise de conscience des facteurs subjectifs (stigmatisation)</a:t>
            </a:r>
          </a:p>
          <a:p>
            <a:endParaRPr lang="fr-FR" dirty="0"/>
          </a:p>
          <a:p>
            <a:r>
              <a:rPr lang="fr-FR" dirty="0"/>
              <a:t>Connaissance de soi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Restitution: apporte du confort au professionnel que la personne parle d’elle même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5800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26E7A4-8508-4584-A852-5E5861733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 neuropsychologique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378928F-D32E-4D60-B491-A0673B8E6605}"/>
              </a:ext>
            </a:extLst>
          </p:cNvPr>
          <p:cNvSpPr txBox="1">
            <a:spLocks/>
          </p:cNvSpPr>
          <p:nvPr/>
        </p:nvSpPr>
        <p:spPr>
          <a:xfrm>
            <a:off x="2567609" y="1556793"/>
            <a:ext cx="7640017" cy="5040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fr-FR" sz="1800" i="1"/>
          </a:p>
          <a:p>
            <a:pPr algn="just">
              <a:spcBef>
                <a:spcPts val="0"/>
              </a:spcBef>
              <a:buFont typeface="Wingdings" pitchFamily="2" charset="2"/>
              <a:buNone/>
            </a:pPr>
            <a:endParaRPr lang="fr-FR" sz="1800"/>
          </a:p>
          <a:p>
            <a:pPr algn="just">
              <a:spcBef>
                <a:spcPts val="0"/>
              </a:spcBef>
              <a:buFont typeface="Wingdings" pitchFamily="2" charset="2"/>
              <a:buNone/>
              <a:tabLst>
                <a:tab pos="0" algn="l"/>
              </a:tabLst>
            </a:pPr>
            <a:endParaRPr lang="fr-FR" sz="1800"/>
          </a:p>
          <a:p>
            <a:pPr algn="just">
              <a:spcBef>
                <a:spcPts val="0"/>
              </a:spcBef>
              <a:buFont typeface="Wingdings" pitchFamily="2" charset="2"/>
              <a:buNone/>
              <a:tabLst>
                <a:tab pos="0" algn="l"/>
              </a:tabLst>
            </a:pPr>
            <a:endParaRPr lang="fr-FR" sz="1800"/>
          </a:p>
          <a:p>
            <a:pPr algn="just">
              <a:spcBef>
                <a:spcPts val="0"/>
              </a:spcBef>
              <a:buFont typeface="Wingdings" pitchFamily="2" charset="2"/>
              <a:buNone/>
              <a:tabLst>
                <a:tab pos="0" algn="l"/>
              </a:tabLst>
            </a:pPr>
            <a:endParaRPr lang="fr-FR" sz="1800"/>
          </a:p>
          <a:p>
            <a:pPr algn="just">
              <a:spcBef>
                <a:spcPts val="0"/>
              </a:spcBef>
              <a:buFont typeface="Wingdings" pitchFamily="2" charset="2"/>
              <a:buNone/>
              <a:tabLst>
                <a:tab pos="0" algn="l"/>
              </a:tabLst>
            </a:pPr>
            <a:endParaRPr lang="fr-FR" sz="1800"/>
          </a:p>
          <a:p>
            <a:pPr algn="just">
              <a:spcBef>
                <a:spcPts val="0"/>
              </a:spcBef>
              <a:buFont typeface="Wingdings" pitchFamily="2" charset="2"/>
              <a:buNone/>
              <a:tabLst>
                <a:tab pos="0" algn="l"/>
              </a:tabLst>
            </a:pPr>
            <a:endParaRPr lang="fr-FR" sz="1800"/>
          </a:p>
          <a:p>
            <a:pPr algn="just">
              <a:spcBef>
                <a:spcPts val="0"/>
              </a:spcBef>
              <a:buFont typeface="Wingdings" pitchFamily="2" charset="2"/>
              <a:buNone/>
              <a:tabLst>
                <a:tab pos="0" algn="l"/>
              </a:tabLst>
            </a:pPr>
            <a:endParaRPr lang="fr-FR" sz="1800"/>
          </a:p>
          <a:p>
            <a:pPr algn="just">
              <a:spcBef>
                <a:spcPts val="0"/>
              </a:spcBef>
              <a:buFont typeface="Wingdings" pitchFamily="2" charset="2"/>
              <a:buNone/>
              <a:tabLst>
                <a:tab pos="0" algn="l"/>
              </a:tabLst>
            </a:pPr>
            <a:endParaRPr lang="fr-FR" sz="1800"/>
          </a:p>
          <a:p>
            <a:pPr algn="just">
              <a:spcBef>
                <a:spcPts val="0"/>
              </a:spcBef>
              <a:buFont typeface="Wingdings" pitchFamily="2" charset="2"/>
              <a:buNone/>
              <a:tabLst>
                <a:tab pos="0" algn="l"/>
              </a:tabLst>
            </a:pPr>
            <a:endParaRPr lang="fr-FR" sz="1800"/>
          </a:p>
          <a:p>
            <a:pPr algn="just">
              <a:spcBef>
                <a:spcPts val="0"/>
              </a:spcBef>
              <a:buFont typeface="Wingdings" pitchFamily="2" charset="2"/>
              <a:buNone/>
              <a:tabLst>
                <a:tab pos="0" algn="l"/>
              </a:tabLst>
            </a:pPr>
            <a:endParaRPr lang="fr-FR" sz="1800"/>
          </a:p>
          <a:p>
            <a:pPr algn="just">
              <a:spcBef>
                <a:spcPts val="0"/>
              </a:spcBef>
              <a:buFont typeface="Wingdings" pitchFamily="2" charset="2"/>
              <a:buNone/>
              <a:tabLst>
                <a:tab pos="0" algn="l"/>
              </a:tabLst>
            </a:pPr>
            <a:endParaRPr lang="fr-FR" sz="1800"/>
          </a:p>
          <a:p>
            <a:pPr algn="just">
              <a:spcBef>
                <a:spcPts val="0"/>
              </a:spcBef>
              <a:buFont typeface="Wingdings" pitchFamily="2" charset="2"/>
              <a:buNone/>
            </a:pPr>
            <a:endParaRPr lang="fr-FR" sz="1800"/>
          </a:p>
          <a:p>
            <a:pPr algn="just">
              <a:spcBef>
                <a:spcPts val="0"/>
              </a:spcBef>
              <a:buFont typeface="Wingdings" pitchFamily="2" charset="2"/>
              <a:buNone/>
            </a:pPr>
            <a:endParaRPr lang="fr-FR"/>
          </a:p>
          <a:p>
            <a:pPr algn="just">
              <a:buFont typeface="Wingdings" pitchFamily="2" charset="2"/>
              <a:buNone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73C52E-8E4E-4094-8DC6-9116C45AD32F}"/>
              </a:ext>
            </a:extLst>
          </p:cNvPr>
          <p:cNvSpPr/>
          <p:nvPr/>
        </p:nvSpPr>
        <p:spPr>
          <a:xfrm>
            <a:off x="2423592" y="1700808"/>
            <a:ext cx="7056784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57200"/>
            <a:endParaRPr lang="fr-FR" sz="1400" i="1" dirty="0">
              <a:solidFill>
                <a:srgbClr val="000000"/>
              </a:solidFill>
            </a:endParaRPr>
          </a:p>
          <a:p>
            <a:pPr lvl="1" defTabSz="457200"/>
            <a:endParaRPr lang="fr-FR" sz="1400" i="1" dirty="0">
              <a:solidFill>
                <a:srgbClr val="000000"/>
              </a:solidFill>
            </a:endParaRPr>
          </a:p>
          <a:p>
            <a:pPr lvl="1" defTabSz="457200"/>
            <a:endParaRPr lang="fr-FR" sz="1400" i="1" dirty="0">
              <a:solidFill>
                <a:srgbClr val="000000"/>
              </a:solidFill>
            </a:endParaRPr>
          </a:p>
          <a:p>
            <a:pPr lvl="1" defTabSz="457200"/>
            <a:endParaRPr lang="fr-FR" sz="1400" i="1" dirty="0">
              <a:solidFill>
                <a:srgbClr val="000000"/>
              </a:solidFill>
            </a:endParaRPr>
          </a:p>
          <a:p>
            <a:pPr lvl="1" defTabSz="457200"/>
            <a:endParaRPr lang="fr-FR" sz="1400" i="1" dirty="0">
              <a:solidFill>
                <a:srgbClr val="000000"/>
              </a:solidFill>
            </a:endParaRPr>
          </a:p>
          <a:p>
            <a:pPr lvl="1" defTabSz="457200"/>
            <a:endParaRPr lang="fr-FR" sz="1400" i="1" dirty="0">
              <a:solidFill>
                <a:srgbClr val="000000"/>
              </a:solidFill>
            </a:endParaRPr>
          </a:p>
          <a:p>
            <a:pPr lvl="1" defTabSz="457200"/>
            <a:endParaRPr lang="fr-FR" sz="1400" i="1" dirty="0">
              <a:solidFill>
                <a:srgbClr val="000000"/>
              </a:solidFill>
            </a:endParaRPr>
          </a:p>
          <a:p>
            <a:pPr lvl="1" defTabSz="457200"/>
            <a:endParaRPr lang="fr-FR" sz="1400" i="1" dirty="0">
              <a:solidFill>
                <a:srgbClr val="000000"/>
              </a:solidFill>
            </a:endParaRPr>
          </a:p>
          <a:p>
            <a:pPr lvl="1" defTabSz="457200"/>
            <a:endParaRPr lang="fr-FR" sz="1400" i="1" dirty="0">
              <a:solidFill>
                <a:srgbClr val="000000"/>
              </a:solidFill>
            </a:endParaRPr>
          </a:p>
          <a:p>
            <a:pPr lvl="1" defTabSz="457200"/>
            <a:endParaRPr lang="fr-FR" sz="1400" i="1" dirty="0">
              <a:solidFill>
                <a:srgbClr val="000000"/>
              </a:solidFill>
            </a:endParaRPr>
          </a:p>
          <a:p>
            <a:pPr lvl="1" defTabSz="457200"/>
            <a:endParaRPr lang="fr-FR" sz="1400" i="1" dirty="0">
              <a:solidFill>
                <a:srgbClr val="000000"/>
              </a:solidFill>
            </a:endParaRPr>
          </a:p>
          <a:p>
            <a:pPr lvl="1" defTabSz="457200"/>
            <a:endParaRPr lang="fr-FR" sz="1400" i="1" dirty="0">
              <a:solidFill>
                <a:srgbClr val="000000"/>
              </a:solidFill>
            </a:endParaRPr>
          </a:p>
          <a:p>
            <a:pPr lvl="1" defTabSz="457200"/>
            <a:endParaRPr lang="fr-FR" sz="1400" i="1" dirty="0">
              <a:solidFill>
                <a:srgbClr val="000000"/>
              </a:solidFill>
            </a:endParaRPr>
          </a:p>
          <a:p>
            <a:pPr lvl="1" defTabSz="457200"/>
            <a:endParaRPr lang="fr-FR" sz="1400" i="1" dirty="0">
              <a:solidFill>
                <a:srgbClr val="000000"/>
              </a:solidFill>
            </a:endParaRPr>
          </a:p>
          <a:p>
            <a:pPr lvl="1" defTabSz="457200"/>
            <a:endParaRPr lang="fr-FR" sz="1400" dirty="0">
              <a:solidFill>
                <a:srgbClr val="000000"/>
              </a:solidFill>
            </a:endParaRPr>
          </a:p>
          <a:p>
            <a:pPr lvl="1" defTabSz="457200"/>
            <a:endParaRPr lang="fr-FR" sz="1400" dirty="0">
              <a:solidFill>
                <a:srgbClr val="000000"/>
              </a:solidFill>
            </a:endParaRPr>
          </a:p>
          <a:p>
            <a:pPr lvl="1" defTabSz="457200"/>
            <a:endParaRPr lang="fr-FR" sz="1400" dirty="0">
              <a:solidFill>
                <a:srgbClr val="000000"/>
              </a:solidFill>
            </a:endParaRPr>
          </a:p>
          <a:p>
            <a:pPr lvl="1" defTabSz="457200"/>
            <a:endParaRPr lang="fr-FR" sz="1400" dirty="0">
              <a:solidFill>
                <a:srgbClr val="000000"/>
              </a:solidFill>
            </a:endParaRPr>
          </a:p>
          <a:p>
            <a:pPr lvl="1" defTabSz="457200"/>
            <a:endParaRPr lang="fr-FR" sz="1400" dirty="0">
              <a:solidFill>
                <a:srgbClr val="000000"/>
              </a:solidFill>
            </a:endParaRPr>
          </a:p>
          <a:p>
            <a:pPr lvl="1" defTabSz="457200"/>
            <a:r>
              <a:rPr lang="fr-FR" sz="900" dirty="0">
                <a:solidFill>
                  <a:srgbClr val="000000"/>
                </a:solidFill>
              </a:rPr>
              <a:t>Modèles psychologique des dysfonctionnements </a:t>
            </a:r>
          </a:p>
          <a:p>
            <a:pPr lvl="1" defTabSz="457200"/>
            <a:r>
              <a:rPr lang="fr-FR" sz="900" dirty="0">
                <a:solidFill>
                  <a:srgbClr val="000000"/>
                </a:solidFill>
              </a:rPr>
              <a:t>neuropsychologiques et psychopathologiques – </a:t>
            </a:r>
          </a:p>
          <a:p>
            <a:pPr lvl="1" defTabSz="457200"/>
            <a:r>
              <a:rPr lang="fr-FR" sz="900" i="1" dirty="0" err="1">
                <a:solidFill>
                  <a:srgbClr val="000000"/>
                </a:solidFill>
              </a:rPr>
              <a:t>Kinderman</a:t>
            </a:r>
            <a:r>
              <a:rPr lang="fr-FR" sz="900" i="1" dirty="0">
                <a:solidFill>
                  <a:srgbClr val="000000"/>
                </a:solidFill>
              </a:rPr>
              <a:t> et Tai (2007-2009)</a:t>
            </a:r>
          </a:p>
          <a:p>
            <a:pPr lvl="1" defTabSz="457200"/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4C9FF9F8-9513-4F16-BDE1-3D9A331D30DF}"/>
              </a:ext>
            </a:extLst>
          </p:cNvPr>
          <p:cNvSpPr/>
          <p:nvPr/>
        </p:nvSpPr>
        <p:spPr>
          <a:xfrm>
            <a:off x="3215680" y="2636912"/>
            <a:ext cx="1656184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fr-FR" dirty="0">
                <a:solidFill>
                  <a:srgbClr val="000000"/>
                </a:solidFill>
              </a:rPr>
              <a:t>Facteurs biologiques</a:t>
            </a:r>
          </a:p>
        </p:txBody>
      </p:sp>
      <p:sp>
        <p:nvSpPr>
          <p:cNvPr id="7" name="Rectangle à coins arrondis 5">
            <a:extLst>
              <a:ext uri="{FF2B5EF4-FFF2-40B4-BE49-F238E27FC236}">
                <a16:creationId xmlns:a16="http://schemas.microsoft.com/office/drawing/2014/main" id="{8B675D3D-32A3-4485-9C8D-B7569D6A524A}"/>
              </a:ext>
            </a:extLst>
          </p:cNvPr>
          <p:cNvSpPr/>
          <p:nvPr/>
        </p:nvSpPr>
        <p:spPr>
          <a:xfrm>
            <a:off x="3215680" y="3573016"/>
            <a:ext cx="1656184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fr-FR" dirty="0">
                <a:solidFill>
                  <a:srgbClr val="000000"/>
                </a:solidFill>
              </a:rPr>
              <a:t>Facteurs sociaux</a:t>
            </a: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88D4A449-ABE4-4F92-B6D7-3E4084D2F044}"/>
              </a:ext>
            </a:extLst>
          </p:cNvPr>
          <p:cNvSpPr/>
          <p:nvPr/>
        </p:nvSpPr>
        <p:spPr>
          <a:xfrm>
            <a:off x="3215680" y="4509120"/>
            <a:ext cx="1656184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fr-FR" dirty="0">
                <a:solidFill>
                  <a:srgbClr val="000000"/>
                </a:solidFill>
              </a:rPr>
              <a:t>Evénements de vie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C36E408-09C1-443B-95D4-122F3D246DE5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4043772" y="3212976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979BC66-BC1D-49E2-B1C2-A8808C4F35B3}"/>
              </a:ext>
            </a:extLst>
          </p:cNvPr>
          <p:cNvCxnSpPr/>
          <p:nvPr/>
        </p:nvCxnSpPr>
        <p:spPr>
          <a:xfrm>
            <a:off x="4007768" y="414908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61000B4-7331-4A1D-95FE-AB3FCA8D535F}"/>
              </a:ext>
            </a:extLst>
          </p:cNvPr>
          <p:cNvCxnSpPr>
            <a:stCxn id="6" idx="3"/>
          </p:cNvCxnSpPr>
          <p:nvPr/>
        </p:nvCxnSpPr>
        <p:spPr>
          <a:xfrm>
            <a:off x="4871864" y="2924944"/>
            <a:ext cx="1080120" cy="936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55A809E-47D5-42F2-8CC9-B7CA73C708C5}"/>
              </a:ext>
            </a:extLst>
          </p:cNvPr>
          <p:cNvCxnSpPr>
            <a:stCxn id="7" idx="3"/>
          </p:cNvCxnSpPr>
          <p:nvPr/>
        </p:nvCxnSpPr>
        <p:spPr>
          <a:xfrm>
            <a:off x="4871864" y="3861048"/>
            <a:ext cx="1080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836A1C8-2CA3-4701-A2EE-6C178BFE216E}"/>
              </a:ext>
            </a:extLst>
          </p:cNvPr>
          <p:cNvCxnSpPr>
            <a:endCxn id="8" idx="3"/>
          </p:cNvCxnSpPr>
          <p:nvPr/>
        </p:nvCxnSpPr>
        <p:spPr>
          <a:xfrm flipH="1">
            <a:off x="4871864" y="3861048"/>
            <a:ext cx="1080120" cy="936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17">
            <a:extLst>
              <a:ext uri="{FF2B5EF4-FFF2-40B4-BE49-F238E27FC236}">
                <a16:creationId xmlns:a16="http://schemas.microsoft.com/office/drawing/2014/main" id="{22E2B0E5-C9E1-433E-A4E6-4885D0294D41}"/>
              </a:ext>
            </a:extLst>
          </p:cNvPr>
          <p:cNvSpPr/>
          <p:nvPr/>
        </p:nvSpPr>
        <p:spPr>
          <a:xfrm>
            <a:off x="5951984" y="3573016"/>
            <a:ext cx="1872208" cy="57606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fr-FR" sz="1600" dirty="0">
                <a:solidFill>
                  <a:srgbClr val="000000"/>
                </a:solidFill>
              </a:rPr>
              <a:t>Processus psychologiques</a:t>
            </a:r>
          </a:p>
        </p:txBody>
      </p:sp>
      <p:sp>
        <p:nvSpPr>
          <p:cNvPr id="15" name="Rectangle à coins arrondis 18">
            <a:extLst>
              <a:ext uri="{FF2B5EF4-FFF2-40B4-BE49-F238E27FC236}">
                <a16:creationId xmlns:a16="http://schemas.microsoft.com/office/drawing/2014/main" id="{D96D3B5F-8DAA-44DB-9A56-5CF344306D10}"/>
              </a:ext>
            </a:extLst>
          </p:cNvPr>
          <p:cNvSpPr/>
          <p:nvPr/>
        </p:nvSpPr>
        <p:spPr>
          <a:xfrm>
            <a:off x="8112224" y="3573016"/>
            <a:ext cx="2376264" cy="57606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fr-FR" sz="1600" dirty="0">
                <a:solidFill>
                  <a:srgbClr val="000000"/>
                </a:solidFill>
              </a:rPr>
              <a:t>Dysfonctionnements psychologiques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46351D9-6B37-4572-BFA6-39D88066B130}"/>
              </a:ext>
            </a:extLst>
          </p:cNvPr>
          <p:cNvCxnSpPr>
            <a:stCxn id="14" idx="3"/>
          </p:cNvCxnSpPr>
          <p:nvPr/>
        </p:nvCxnSpPr>
        <p:spPr>
          <a:xfrm>
            <a:off x="7824192" y="3861048"/>
            <a:ext cx="288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D39D8CF-8B4E-486A-B04E-1268F6F06E17}"/>
              </a:ext>
            </a:extLst>
          </p:cNvPr>
          <p:cNvCxnSpPr>
            <a:stCxn id="14" idx="2"/>
          </p:cNvCxnSpPr>
          <p:nvPr/>
        </p:nvCxnSpPr>
        <p:spPr>
          <a:xfrm>
            <a:off x="6888088" y="4149080"/>
            <a:ext cx="93610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6351224-10D2-44F5-AFD1-E336D21528B1}"/>
              </a:ext>
            </a:extLst>
          </p:cNvPr>
          <p:cNvCxnSpPr>
            <a:stCxn id="15" idx="2"/>
          </p:cNvCxnSpPr>
          <p:nvPr/>
        </p:nvCxnSpPr>
        <p:spPr>
          <a:xfrm flipH="1">
            <a:off x="7824192" y="4149080"/>
            <a:ext cx="147616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à coins arrondis 31">
            <a:extLst>
              <a:ext uri="{FF2B5EF4-FFF2-40B4-BE49-F238E27FC236}">
                <a16:creationId xmlns:a16="http://schemas.microsoft.com/office/drawing/2014/main" id="{3FC94A76-37C9-4B86-8017-A15AFF5B83A5}"/>
              </a:ext>
            </a:extLst>
          </p:cNvPr>
          <p:cNvSpPr/>
          <p:nvPr/>
        </p:nvSpPr>
        <p:spPr>
          <a:xfrm>
            <a:off x="8040216" y="5013176"/>
            <a:ext cx="1728192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fr-FR" sz="1600" dirty="0">
                <a:solidFill>
                  <a:srgbClr val="000000"/>
                </a:solidFill>
              </a:rPr>
              <a:t>Cognitifs</a:t>
            </a:r>
            <a:r>
              <a:rPr lang="fr-FR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" name="Rectangle à coins arrondis 32">
            <a:extLst>
              <a:ext uri="{FF2B5EF4-FFF2-40B4-BE49-F238E27FC236}">
                <a16:creationId xmlns:a16="http://schemas.microsoft.com/office/drawing/2014/main" id="{A2ECA49F-FBE8-432E-9824-515B19C6971C}"/>
              </a:ext>
            </a:extLst>
          </p:cNvPr>
          <p:cNvSpPr/>
          <p:nvPr/>
        </p:nvSpPr>
        <p:spPr>
          <a:xfrm>
            <a:off x="8040216" y="6165304"/>
            <a:ext cx="1728192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fr-FR" sz="1600" dirty="0">
                <a:solidFill>
                  <a:srgbClr val="000000"/>
                </a:solidFill>
              </a:rPr>
              <a:t>Affectif</a:t>
            </a:r>
            <a:r>
              <a:rPr lang="fr-FR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" name="Rectangle à coins arrondis 33">
            <a:extLst>
              <a:ext uri="{FF2B5EF4-FFF2-40B4-BE49-F238E27FC236}">
                <a16:creationId xmlns:a16="http://schemas.microsoft.com/office/drawing/2014/main" id="{D9F8EE0D-B05A-4403-8DD7-1022F0365155}"/>
              </a:ext>
            </a:extLst>
          </p:cNvPr>
          <p:cNvSpPr/>
          <p:nvPr/>
        </p:nvSpPr>
        <p:spPr>
          <a:xfrm>
            <a:off x="8040216" y="4437112"/>
            <a:ext cx="1728192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fr-FR" sz="1600" dirty="0">
                <a:solidFill>
                  <a:srgbClr val="000000"/>
                </a:solidFill>
              </a:rPr>
              <a:t>Motivationnels </a:t>
            </a:r>
          </a:p>
        </p:txBody>
      </p:sp>
      <p:sp>
        <p:nvSpPr>
          <p:cNvPr id="22" name="Rectangle à coins arrondis 34">
            <a:extLst>
              <a:ext uri="{FF2B5EF4-FFF2-40B4-BE49-F238E27FC236}">
                <a16:creationId xmlns:a16="http://schemas.microsoft.com/office/drawing/2014/main" id="{D6636022-1F59-42EA-A112-2890EDE77DCC}"/>
              </a:ext>
            </a:extLst>
          </p:cNvPr>
          <p:cNvSpPr/>
          <p:nvPr/>
        </p:nvSpPr>
        <p:spPr>
          <a:xfrm>
            <a:off x="8040216" y="5589240"/>
            <a:ext cx="1728192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fr-FR" sz="1600" dirty="0">
                <a:solidFill>
                  <a:srgbClr val="000000"/>
                </a:solidFill>
              </a:rPr>
              <a:t>Relationnels</a:t>
            </a:r>
            <a:r>
              <a:rPr lang="fr-FR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FEA0AF1-2D98-44C9-A675-91B8976B567C}"/>
              </a:ext>
            </a:extLst>
          </p:cNvPr>
          <p:cNvCxnSpPr/>
          <p:nvPr/>
        </p:nvCxnSpPr>
        <p:spPr>
          <a:xfrm>
            <a:off x="7824192" y="4365104"/>
            <a:ext cx="0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133336E-B892-4453-BB69-8D77D59AEC00}"/>
              </a:ext>
            </a:extLst>
          </p:cNvPr>
          <p:cNvCxnSpPr>
            <a:endCxn id="21" idx="1"/>
          </p:cNvCxnSpPr>
          <p:nvPr/>
        </p:nvCxnSpPr>
        <p:spPr>
          <a:xfrm>
            <a:off x="7824192" y="4725144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5C55E03-28F8-489D-851C-5FD74D63F26A}"/>
              </a:ext>
            </a:extLst>
          </p:cNvPr>
          <p:cNvCxnSpPr>
            <a:endCxn id="19" idx="1"/>
          </p:cNvCxnSpPr>
          <p:nvPr/>
        </p:nvCxnSpPr>
        <p:spPr>
          <a:xfrm>
            <a:off x="7824192" y="5301208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BDB67B5-2947-4A81-B8D3-C653C4BBF1E5}"/>
              </a:ext>
            </a:extLst>
          </p:cNvPr>
          <p:cNvCxnSpPr>
            <a:endCxn id="22" idx="1"/>
          </p:cNvCxnSpPr>
          <p:nvPr/>
        </p:nvCxnSpPr>
        <p:spPr>
          <a:xfrm>
            <a:off x="7824192" y="5877272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D47DCB5-F938-4CB2-BFC7-53E7FAEB91CC}"/>
              </a:ext>
            </a:extLst>
          </p:cNvPr>
          <p:cNvCxnSpPr>
            <a:endCxn id="20" idx="1"/>
          </p:cNvCxnSpPr>
          <p:nvPr/>
        </p:nvCxnSpPr>
        <p:spPr>
          <a:xfrm>
            <a:off x="7824192" y="6453336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562F8F39-2626-45A7-A341-2E539E4C6EC4}"/>
              </a:ext>
            </a:extLst>
          </p:cNvPr>
          <p:cNvSpPr txBox="1"/>
          <p:nvPr/>
        </p:nvSpPr>
        <p:spPr>
          <a:xfrm>
            <a:off x="8040215" y="1700811"/>
            <a:ext cx="3438611" cy="149828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fr-FR" b="1" dirty="0">
                <a:solidFill>
                  <a:srgbClr val="000000"/>
                </a:solidFill>
              </a:rPr>
              <a:t>Approche métacognitive</a:t>
            </a:r>
          </a:p>
          <a:p>
            <a:pPr algn="just" defTabSz="457200">
              <a:buFont typeface="Arial" pitchFamily="34" charset="0"/>
              <a:buChar char="•"/>
              <a:tabLst>
                <a:tab pos="0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err="1">
                <a:solidFill>
                  <a:srgbClr val="000000"/>
                </a:solidFill>
              </a:rPr>
              <a:t>Auto-réflexivité</a:t>
            </a:r>
            <a:endParaRPr lang="fr-FR" sz="1600" dirty="0">
              <a:solidFill>
                <a:srgbClr val="000000"/>
              </a:solidFill>
            </a:endParaRPr>
          </a:p>
          <a:p>
            <a:pPr algn="just" defTabSz="457200">
              <a:buFont typeface="Arial" pitchFamily="34" charset="0"/>
              <a:buChar char="•"/>
              <a:tabLst>
                <a:tab pos="0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 Lien fonctionnel</a:t>
            </a:r>
          </a:p>
          <a:p>
            <a:pPr algn="just" defTabSz="457200">
              <a:buFont typeface="Arial" pitchFamily="34" charset="0"/>
              <a:buChar char="•"/>
              <a:tabLst>
                <a:tab pos="0" algn="l"/>
              </a:tabLst>
            </a:pPr>
            <a:r>
              <a:rPr lang="fr-FR" sz="1600" dirty="0">
                <a:solidFill>
                  <a:srgbClr val="000000"/>
                </a:solidFill>
              </a:rPr>
              <a:t> Facilitation</a:t>
            </a:r>
          </a:p>
          <a:p>
            <a:pPr algn="just" defTabSz="457200">
              <a:buFont typeface="Arial" pitchFamily="34" charset="0"/>
              <a:buChar char="•"/>
              <a:tabLst>
                <a:tab pos="0" algn="l"/>
              </a:tabLst>
            </a:pPr>
            <a:endParaRPr lang="fr-FR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6B5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6B5C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6B5C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6B5C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6E21CC-AC6A-495D-BC2D-204B8116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42" y="91342"/>
            <a:ext cx="10058400" cy="1609344"/>
          </a:xfrm>
        </p:spPr>
        <p:txBody>
          <a:bodyPr/>
          <a:lstStyle/>
          <a:p>
            <a:r>
              <a:rPr lang="fr-FR" dirty="0"/>
              <a:t>Accompagnement social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6EA24EE-A6CF-778C-98EB-9A3FCDCDE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2456" y="1482312"/>
            <a:ext cx="9713185" cy="5316694"/>
          </a:xfrm>
        </p:spPr>
      </p:pic>
    </p:spTree>
    <p:extLst>
      <p:ext uri="{BB962C8B-B14F-4D97-AF65-F5344CB8AC3E}">
        <p14:creationId xmlns:p14="http://schemas.microsoft.com/office/powerpoint/2010/main" val="3991851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30E2D-934A-59B9-F275-103536B6F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Accompagnement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favorisant</a:t>
            </a:r>
            <a:r>
              <a:rPr lang="en-US" dirty="0">
                <a:ea typeface="+mn-lt"/>
                <a:cs typeface="+mn-lt"/>
              </a:rPr>
              <a:t> la </a:t>
            </a:r>
            <a:r>
              <a:rPr lang="en-US" dirty="0" err="1">
                <a:ea typeface="+mn-lt"/>
                <a:cs typeface="+mn-lt"/>
              </a:rPr>
              <a:t>concrétisation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projets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formulés</a:t>
            </a:r>
            <a:r>
              <a:rPr lang="en-US" dirty="0">
                <a:ea typeface="+mn-lt"/>
                <a:cs typeface="+mn-lt"/>
              </a:rPr>
              <a:t> par la </a:t>
            </a:r>
            <a:r>
              <a:rPr lang="en-US" dirty="0" err="1">
                <a:ea typeface="+mn-lt"/>
                <a:cs typeface="+mn-lt"/>
              </a:rPr>
              <a:t>personne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concernée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lors</a:t>
            </a:r>
            <a:r>
              <a:rPr lang="en-US" dirty="0">
                <a:ea typeface="+mn-lt"/>
                <a:cs typeface="+mn-lt"/>
              </a:rPr>
              <a:t> des </a:t>
            </a:r>
            <a:r>
              <a:rPr lang="en-US" dirty="0" err="1">
                <a:ea typeface="+mn-lt"/>
                <a:cs typeface="+mn-lt"/>
              </a:rPr>
              <a:t>différents</a:t>
            </a:r>
            <a:r>
              <a:rPr lang="en-US" dirty="0">
                <a:ea typeface="+mn-lt"/>
                <a:cs typeface="+mn-lt"/>
              </a:rPr>
              <a:t> temps de travail du </a:t>
            </a:r>
            <a:r>
              <a:rPr lang="en-US" dirty="0" err="1">
                <a:ea typeface="+mn-lt"/>
                <a:cs typeface="+mn-lt"/>
              </a:rPr>
              <a:t>parcours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dirty="0" err="1">
                <a:ea typeface="+mn-lt"/>
                <a:cs typeface="+mn-lt"/>
              </a:rPr>
              <a:t>entretien</a:t>
            </a:r>
            <a:r>
              <a:rPr lang="en-US" dirty="0">
                <a:ea typeface="+mn-lt"/>
                <a:cs typeface="+mn-lt"/>
              </a:rPr>
              <a:t> conjoint, restitution, point </a:t>
            </a:r>
            <a:r>
              <a:rPr lang="en-US" dirty="0" err="1">
                <a:ea typeface="+mn-lt"/>
                <a:cs typeface="+mn-lt"/>
              </a:rPr>
              <a:t>parcours</a:t>
            </a:r>
            <a:r>
              <a:rPr lang="en-US" dirty="0">
                <a:ea typeface="+mn-lt"/>
                <a:cs typeface="+mn-lt"/>
              </a:rPr>
              <a:t>) grâce à </a:t>
            </a:r>
            <a:r>
              <a:rPr lang="en-US" dirty="0" err="1">
                <a:ea typeface="+mn-lt"/>
                <a:cs typeface="+mn-lt"/>
              </a:rPr>
              <a:t>une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approche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globale</a:t>
            </a:r>
            <a:r>
              <a:rPr lang="en-US" dirty="0">
                <a:ea typeface="+mn-lt"/>
                <a:cs typeface="+mn-lt"/>
              </a:rPr>
              <a:t> tenant </a:t>
            </a:r>
            <a:r>
              <a:rPr lang="en-US" dirty="0" err="1">
                <a:ea typeface="+mn-lt"/>
                <a:cs typeface="+mn-lt"/>
              </a:rPr>
              <a:t>compte</a:t>
            </a:r>
            <a:r>
              <a:rPr lang="en-US" dirty="0">
                <a:ea typeface="+mn-lt"/>
                <a:cs typeface="+mn-lt"/>
              </a:rPr>
              <a:t> du </a:t>
            </a:r>
            <a:r>
              <a:rPr lang="en-US" dirty="0" err="1">
                <a:ea typeface="+mn-lt"/>
                <a:cs typeface="+mn-lt"/>
              </a:rPr>
              <a:t>contexte</a:t>
            </a:r>
            <a:r>
              <a:rPr lang="en-US" dirty="0">
                <a:ea typeface="+mn-lt"/>
                <a:cs typeface="+mn-lt"/>
              </a:rPr>
              <a:t> social </a:t>
            </a:r>
            <a:endParaRPr lang="en-US"/>
          </a:p>
          <a:p>
            <a:pPr>
              <a:buClr>
                <a:srgbClr val="9E3611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en-US" dirty="0">
                <a:ea typeface="+mn-lt"/>
                <a:cs typeface="+mn-lt"/>
              </a:rPr>
              <a:t>Exploration de </a:t>
            </a:r>
            <a:r>
              <a:rPr lang="en-US" dirty="0" err="1">
                <a:ea typeface="+mn-lt"/>
                <a:cs typeface="+mn-lt"/>
              </a:rPr>
              <a:t>l’offre</a:t>
            </a:r>
            <a:r>
              <a:rPr lang="en-US" dirty="0">
                <a:ea typeface="+mn-lt"/>
                <a:cs typeface="+mn-lt"/>
              </a:rPr>
              <a:t> du </a:t>
            </a:r>
            <a:r>
              <a:rPr lang="en-US" dirty="0" err="1">
                <a:ea typeface="+mn-lt"/>
                <a:cs typeface="+mn-lt"/>
              </a:rPr>
              <a:t>territoire</a:t>
            </a:r>
            <a:r>
              <a:rPr lang="en-US" dirty="0">
                <a:ea typeface="+mn-lt"/>
                <a:cs typeface="+mn-lt"/>
              </a:rPr>
              <a:t> et mise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perspective des </a:t>
            </a:r>
            <a:r>
              <a:rPr lang="en-US" dirty="0" err="1">
                <a:ea typeface="+mn-lt"/>
                <a:cs typeface="+mn-lt"/>
              </a:rPr>
              <a:t>projets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tenant </a:t>
            </a:r>
            <a:r>
              <a:rPr lang="en-US" dirty="0" err="1">
                <a:ea typeface="+mn-lt"/>
                <a:cs typeface="+mn-lt"/>
              </a:rPr>
              <a:t>compte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leur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faisabilité</a:t>
            </a:r>
            <a:endParaRPr lang="en-US" dirty="0" err="1"/>
          </a:p>
          <a:p>
            <a:pPr>
              <a:buClr>
                <a:srgbClr val="9E3611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Clr>
                <a:srgbClr val="9E3611"/>
              </a:buClr>
            </a:pPr>
            <a:r>
              <a:rPr lang="en-US" dirty="0" err="1">
                <a:ea typeface="+mn-lt"/>
                <a:cs typeface="+mn-lt"/>
              </a:rPr>
              <a:t>Favoriser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l’inclusion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l’environnement</a:t>
            </a:r>
            <a:r>
              <a:rPr lang="en-US" dirty="0">
                <a:ea typeface="+mn-lt"/>
                <a:cs typeface="+mn-lt"/>
              </a:rPr>
              <a:t> de la </a:t>
            </a:r>
            <a:r>
              <a:rPr lang="en-US" dirty="0" err="1">
                <a:ea typeface="+mn-lt"/>
                <a:cs typeface="+mn-lt"/>
              </a:rPr>
              <a:t>personne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concernée</a:t>
            </a:r>
            <a:r>
              <a:rPr lang="en-US" dirty="0">
                <a:ea typeface="+mn-lt"/>
                <a:cs typeface="+mn-lt"/>
              </a:rPr>
              <a:t> dans le </a:t>
            </a:r>
            <a:r>
              <a:rPr lang="en-US" dirty="0" err="1">
                <a:ea typeface="+mn-lt"/>
                <a:cs typeface="+mn-lt"/>
              </a:rPr>
              <a:t>parcours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ABA123B-B349-29FB-0FA8-51F13411074F}"/>
              </a:ext>
            </a:extLst>
          </p:cNvPr>
          <p:cNvSpPr txBox="1">
            <a:spLocks/>
          </p:cNvSpPr>
          <p:nvPr/>
        </p:nvSpPr>
        <p:spPr>
          <a:xfrm>
            <a:off x="1222248" y="6370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Accompagnement social</a:t>
            </a:r>
          </a:p>
        </p:txBody>
      </p:sp>
    </p:spTree>
    <p:extLst>
      <p:ext uri="{BB962C8B-B14F-4D97-AF65-F5344CB8AC3E}">
        <p14:creationId xmlns:p14="http://schemas.microsoft.com/office/powerpoint/2010/main" val="3634166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A412FF-F1A8-4FD9-B34D-BF9060A6B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Médiateur de santé pair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5F062E-7189-4FAC-ADE7-6191FDBC7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Groupe de pairs</a:t>
            </a:r>
          </a:p>
          <a:p>
            <a:endParaRPr lang="fr-FR" dirty="0"/>
          </a:p>
          <a:p>
            <a:r>
              <a:rPr lang="fr-FR" dirty="0"/>
              <a:t>Alliance du savoir académique et des savoirs expérientiels</a:t>
            </a:r>
          </a:p>
          <a:p>
            <a:endParaRPr lang="fr-FR" dirty="0"/>
          </a:p>
          <a:p>
            <a:r>
              <a:rPr lang="fr-FR" dirty="0"/>
              <a:t>Rôle central pour sensibiliser l’équipe à la participation des usagers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70203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e de bois">
  <a:themeElements>
    <a:clrScheme name="Type de bois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ype de bois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ype de bois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</TotalTime>
  <Words>515</Words>
  <Application>Microsoft Office PowerPoint</Application>
  <PresentationFormat>Grand écran</PresentationFormat>
  <Paragraphs>138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Calibri</vt:lpstr>
      <vt:lpstr>Poppins</vt:lpstr>
      <vt:lpstr>Rockwell</vt:lpstr>
      <vt:lpstr>Rockwell Condensed</vt:lpstr>
      <vt:lpstr>Wingdings</vt:lpstr>
      <vt:lpstr>Type de bois</vt:lpstr>
      <vt:lpstr>Présentation PowerPoint</vt:lpstr>
      <vt:lpstr>Focus sur un temps essentiel du parcours</vt:lpstr>
      <vt:lpstr>Focus sur un temps essentiel du parcours</vt:lpstr>
      <vt:lpstr>Présentation PowerPoint</vt:lpstr>
      <vt:lpstr>Evaluation fonctionnelle orientée rétablissement</vt:lpstr>
      <vt:lpstr>Evaluation neuropsychologique</vt:lpstr>
      <vt:lpstr>Accompagnement social</vt:lpstr>
      <vt:lpstr>Présentation PowerPoint</vt:lpstr>
      <vt:lpstr>Médiateur de santé pair</vt:lpstr>
      <vt:lpstr>Ouverture et projets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MUSSET, Emilie</dc:creator>
  <cp:lastModifiedBy>MUSSET, Emilie</cp:lastModifiedBy>
  <cp:revision>55</cp:revision>
  <dcterms:created xsi:type="dcterms:W3CDTF">2022-12-06T11:39:14Z</dcterms:created>
  <dcterms:modified xsi:type="dcterms:W3CDTF">2022-12-08T15:49:37Z</dcterms:modified>
</cp:coreProperties>
</file>