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8"/>
  </p:notesMasterIdLst>
  <p:sldIdLst>
    <p:sldId id="257" r:id="rId2"/>
    <p:sldId id="388" r:id="rId3"/>
    <p:sldId id="386" r:id="rId4"/>
    <p:sldId id="295" r:id="rId5"/>
    <p:sldId id="296" r:id="rId6"/>
    <p:sldId id="305" r:id="rId7"/>
    <p:sldId id="261" r:id="rId8"/>
    <p:sldId id="384" r:id="rId9"/>
    <p:sldId id="404" r:id="rId10"/>
    <p:sldId id="299" r:id="rId11"/>
    <p:sldId id="300" r:id="rId12"/>
    <p:sldId id="298" r:id="rId13"/>
    <p:sldId id="310" r:id="rId14"/>
    <p:sldId id="302" r:id="rId15"/>
    <p:sldId id="258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-136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3C3FF-A860-4D36-BABB-B043E86AF8B3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33E9C-131B-4315-8D49-040E6F27FD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66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ae88387be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ae88387be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7027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ae88387be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ae88387be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496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ae88387be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ae88387be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16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15600" y="5640967"/>
            <a:ext cx="7998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32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074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100" y="6727600"/>
            <a:ext cx="12192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0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635A8-F564-4815-A91F-18E0FE0845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RHAPSODIE</a:t>
            </a:r>
            <a:br>
              <a:rPr lang="fr-FR" dirty="0"/>
            </a:br>
            <a:r>
              <a:rPr lang="fr-FR" sz="2800" dirty="0" err="1">
                <a:solidFill>
                  <a:srgbClr val="FF0000"/>
                </a:solidFill>
              </a:rPr>
              <a:t>qUESTIOn</a:t>
            </a:r>
            <a:r>
              <a:rPr lang="fr-FR" sz="2800" dirty="0">
                <a:solidFill>
                  <a:srgbClr val="FF0000"/>
                </a:solidFill>
              </a:rPr>
              <a:t>? </a:t>
            </a:r>
            <a:r>
              <a:rPr lang="fr-FR" sz="2800" dirty="0" err="1">
                <a:solidFill>
                  <a:srgbClr val="FF0000"/>
                </a:solidFill>
              </a:rPr>
              <a:t>Reponse</a:t>
            </a:r>
            <a:r>
              <a:rPr lang="fr-FR" sz="2800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500420-C113-40AF-A207-3140C8B24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Réhabilitation Psycho Sociale </a:t>
            </a:r>
            <a:r>
              <a:rPr lang="fr-FR" dirty="0"/>
              <a:t>pour </a:t>
            </a:r>
            <a:r>
              <a:rPr lang="fr-FR" b="1" dirty="0"/>
              <a:t>Adolescents</a:t>
            </a:r>
            <a:r>
              <a:rPr lang="fr-FR" i="1" dirty="0"/>
              <a:t> en </a:t>
            </a:r>
            <a:r>
              <a:rPr lang="fr-FR" b="1" dirty="0" err="1"/>
              <a:t>Hopital</a:t>
            </a:r>
            <a:r>
              <a:rPr lang="fr-FR" b="1" dirty="0"/>
              <a:t> de jour </a:t>
            </a:r>
            <a:r>
              <a:rPr lang="fr-FR" dirty="0"/>
              <a:t>: Evaluation, Orientation et Intervention en Soins </a:t>
            </a:r>
          </a:p>
        </p:txBody>
      </p:sp>
    </p:spTree>
    <p:extLst>
      <p:ext uri="{BB962C8B-B14F-4D97-AF65-F5344CB8AC3E}">
        <p14:creationId xmlns:p14="http://schemas.microsoft.com/office/powerpoint/2010/main" val="4170743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06E88D-7D93-437A-9796-F321F9D8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Resultats</a:t>
            </a:r>
            <a:r>
              <a:rPr lang="fr-FR" dirty="0"/>
              <a:t> attendus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0E7889-266F-4A8E-B040-B60BDA5B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Mieux gérer </a:t>
            </a:r>
            <a:r>
              <a:rPr lang="fr-FR" dirty="0"/>
              <a:t>ses traitements, sa propre vie au quotidien</a:t>
            </a:r>
            <a:r>
              <a:rPr lang="fr-FR" b="1" dirty="0"/>
              <a:t> et  </a:t>
            </a:r>
            <a:r>
              <a:rPr lang="fr-FR" dirty="0"/>
              <a:t>améliorer ses relations familiales.</a:t>
            </a:r>
          </a:p>
          <a:p>
            <a:r>
              <a:rPr lang="fr-FR" dirty="0">
                <a:solidFill>
                  <a:srgbClr val="FF0000"/>
                </a:solidFill>
              </a:rPr>
              <a:t>Une </a:t>
            </a:r>
            <a:r>
              <a:rPr lang="fr-FR" b="1" i="1" dirty="0">
                <a:solidFill>
                  <a:srgbClr val="FF0000"/>
                </a:solidFill>
              </a:rPr>
              <a:t>amélioration </a:t>
            </a:r>
            <a:r>
              <a:rPr lang="fr-FR" dirty="0"/>
              <a:t>de la</a:t>
            </a:r>
            <a:r>
              <a:rPr lang="fr-FR" b="1" i="1" u="sng" dirty="0">
                <a:solidFill>
                  <a:srgbClr val="FF0000"/>
                </a:solidFill>
              </a:rPr>
              <a:t> perception </a:t>
            </a:r>
            <a:r>
              <a:rPr lang="fr-FR" dirty="0"/>
              <a:t>sociale et émotionnelle, de la </a:t>
            </a:r>
            <a:r>
              <a:rPr lang="fr-FR" b="1" dirty="0">
                <a:solidFill>
                  <a:srgbClr val="FF0000"/>
                </a:solidFill>
              </a:rPr>
              <a:t>théorie de l'esprit </a:t>
            </a:r>
            <a:r>
              <a:rPr lang="fr-FR" dirty="0"/>
              <a:t>, du </a:t>
            </a:r>
            <a:r>
              <a:rPr lang="fr-FR" i="1" u="sng" dirty="0"/>
              <a:t>style d'attribution </a:t>
            </a:r>
            <a:r>
              <a:rPr lang="fr-FR" dirty="0"/>
              <a:t>pour les situations ambiguës ainsi que de la </a:t>
            </a:r>
            <a:r>
              <a:rPr lang="fr-FR" b="1" u="sng" dirty="0">
                <a:solidFill>
                  <a:srgbClr val="FF0000"/>
                </a:solidFill>
              </a:rPr>
              <a:t>flexibilité cognitive </a:t>
            </a:r>
            <a:r>
              <a:rPr lang="fr-FR" dirty="0"/>
              <a:t>, et un besoin </a:t>
            </a:r>
            <a:r>
              <a:rPr lang="fr-FR" u="sng" dirty="0"/>
              <a:t>d'ouverture dans les relations sociales </a:t>
            </a:r>
            <a:r>
              <a:rPr lang="fr-FR" dirty="0"/>
              <a:t>proches et élargies .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097" name="Picture 31371">
            <a:extLst>
              <a:ext uri="{FF2B5EF4-FFF2-40B4-BE49-F238E27FC236}">
                <a16:creationId xmlns:a16="http://schemas.microsoft.com/office/drawing/2014/main" id="{906AD88F-A527-4AAB-A8BE-06C0618B4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" cy="4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224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2F646-E452-48C2-BF93-F655AD75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Resultats</a:t>
            </a:r>
            <a:r>
              <a:rPr lang="fr-FR" dirty="0"/>
              <a:t> obtenus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D52C4E-6234-4B56-94BA-47F6A8C7A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On a pu observer des </a:t>
            </a:r>
            <a:r>
              <a:rPr lang="fr-FR" b="1" i="1" dirty="0">
                <a:solidFill>
                  <a:srgbClr val="7030A0"/>
                </a:solidFill>
              </a:rPr>
              <a:t>prises d'initiative </a:t>
            </a:r>
            <a:r>
              <a:rPr lang="fr-FR" dirty="0"/>
              <a:t>relationnelles, des capacités d'</a:t>
            </a:r>
            <a:r>
              <a:rPr lang="fr-FR" dirty="0">
                <a:solidFill>
                  <a:srgbClr val="7030A0"/>
                </a:solidFill>
              </a:rPr>
              <a:t>écoute </a:t>
            </a:r>
            <a:r>
              <a:rPr lang="fr-FR" dirty="0"/>
              <a:t>active à nouveau (par ex le respect des règles sociales et une meilleure flexibilité mentale, de meilleures  </a:t>
            </a:r>
            <a:r>
              <a:rPr lang="fr-FR" dirty="0">
                <a:solidFill>
                  <a:srgbClr val="7030A0"/>
                </a:solidFill>
              </a:rPr>
              <a:t>capacités d'adaptation aux situations nouvelles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Les ados ont travailler sur leurs </a:t>
            </a:r>
            <a:r>
              <a:rPr lang="fr-FR" dirty="0" err="1"/>
              <a:t>emotions</a:t>
            </a:r>
            <a:r>
              <a:rPr lang="fr-FR" dirty="0"/>
              <a:t> et apprendre à les </a:t>
            </a:r>
            <a:r>
              <a:rPr lang="fr-FR" i="1" dirty="0"/>
              <a:t>exprimer</a:t>
            </a:r>
            <a:r>
              <a:rPr lang="fr-FR" dirty="0"/>
              <a:t> en groupe, mieux </a:t>
            </a:r>
            <a:r>
              <a:rPr lang="fr-FR" dirty="0">
                <a:solidFill>
                  <a:srgbClr val="7030A0"/>
                </a:solidFill>
              </a:rPr>
              <a:t>se </a:t>
            </a:r>
            <a:r>
              <a:rPr lang="fr-FR" b="1" i="1" dirty="0">
                <a:solidFill>
                  <a:srgbClr val="7030A0"/>
                </a:solidFill>
              </a:rPr>
              <a:t>connaitre et se maitriser</a:t>
            </a:r>
            <a:r>
              <a:rPr lang="fr-FR" dirty="0"/>
              <a:t>, reconnaitre les </a:t>
            </a:r>
            <a:r>
              <a:rPr lang="fr-FR" dirty="0" err="1"/>
              <a:t>emotions</a:t>
            </a:r>
            <a:r>
              <a:rPr lang="fr-FR" dirty="0"/>
              <a:t> des autres , mieux les comprendre, </a:t>
            </a:r>
            <a:r>
              <a:rPr lang="fr-FR" b="1" dirty="0">
                <a:solidFill>
                  <a:srgbClr val="7030A0"/>
                </a:solidFill>
              </a:rPr>
              <a:t>se </a:t>
            </a:r>
            <a:r>
              <a:rPr lang="fr-FR" b="1" dirty="0" err="1">
                <a:solidFill>
                  <a:srgbClr val="7030A0"/>
                </a:solidFill>
              </a:rPr>
              <a:t>co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b="1" dirty="0" err="1">
                <a:solidFill>
                  <a:srgbClr val="7030A0"/>
                </a:solidFill>
              </a:rPr>
              <a:t>ecouter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dirty="0"/>
              <a:t>, mieux s’affirmer , , </a:t>
            </a:r>
            <a:r>
              <a:rPr lang="fr-FR" dirty="0" err="1"/>
              <a:t>repondre</a:t>
            </a:r>
            <a:r>
              <a:rPr lang="fr-FR" dirty="0"/>
              <a:t> à une critique et </a:t>
            </a:r>
            <a:r>
              <a:rPr lang="fr-FR" dirty="0">
                <a:solidFill>
                  <a:srgbClr val="7030A0"/>
                </a:solidFill>
              </a:rPr>
              <a:t>retrouver plus confiance en soi et dans leur propre autonomie 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i="1" dirty="0">
                <a:solidFill>
                  <a:srgbClr val="7030A0"/>
                </a:solidFill>
              </a:rPr>
              <a:t>Attentes</a:t>
            </a:r>
            <a:r>
              <a:rPr lang="fr-FR" dirty="0"/>
              <a:t> </a:t>
            </a:r>
            <a:r>
              <a:rPr lang="fr-FR" b="1" i="1" dirty="0">
                <a:solidFill>
                  <a:srgbClr val="7030A0"/>
                </a:solidFill>
              </a:rPr>
              <a:t>Quantifier et objectiver mieux </a:t>
            </a:r>
            <a:r>
              <a:rPr lang="fr-FR" b="1" i="1" dirty="0"/>
              <a:t>les </a:t>
            </a:r>
            <a:r>
              <a:rPr lang="fr-FR" b="1" i="1" dirty="0" err="1"/>
              <a:t>resultats</a:t>
            </a:r>
            <a:r>
              <a:rPr lang="fr-FR" b="1" i="1" dirty="0"/>
              <a:t> </a:t>
            </a:r>
            <a:r>
              <a:rPr lang="fr-FR" dirty="0"/>
              <a:t>acquis et les </a:t>
            </a:r>
            <a:r>
              <a:rPr lang="fr-FR" dirty="0" err="1"/>
              <a:t>generaliser</a:t>
            </a:r>
            <a:r>
              <a:rPr lang="fr-FR" dirty="0"/>
              <a:t> dans la vie quotidienne ( </a:t>
            </a:r>
            <a:r>
              <a:rPr lang="fr-FR" b="1" i="1" dirty="0"/>
              <a:t>taches </a:t>
            </a:r>
            <a:r>
              <a:rPr lang="fr-FR" b="1" i="1" dirty="0" err="1"/>
              <a:t>ecologiques</a:t>
            </a:r>
            <a:r>
              <a:rPr lang="fr-FR" b="1" i="1" dirty="0"/>
              <a:t> </a:t>
            </a:r>
            <a:r>
              <a:rPr lang="fr-FR" dirty="0"/>
              <a:t>).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37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r"/>
              <a:t>Objectifs et points d’améliorations</a:t>
            </a:r>
            <a:endParaRPr dirty="0"/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62500" lnSpcReduction="20000"/>
          </a:bodyPr>
          <a:lstStyle/>
          <a:p>
            <a:pPr marL="0" indent="0">
              <a:buNone/>
            </a:pPr>
            <a:endParaRPr dirty="0"/>
          </a:p>
          <a:p>
            <a:pPr indent="-423624">
              <a:spcBef>
                <a:spcPts val="1600"/>
              </a:spcBef>
              <a:buSzPct val="100000"/>
            </a:pPr>
            <a:r>
              <a:rPr lang="fr" sz="2900" dirty="0"/>
              <a:t>effectuer </a:t>
            </a:r>
            <a:r>
              <a:rPr lang="fr" sz="2900" b="1" i="1" dirty="0">
                <a:solidFill>
                  <a:srgbClr val="FF0000"/>
                </a:solidFill>
              </a:rPr>
              <a:t>plus</a:t>
            </a:r>
            <a:r>
              <a:rPr lang="fr" sz="2900" i="1" dirty="0"/>
              <a:t> de prises en charge</a:t>
            </a:r>
            <a:r>
              <a:rPr lang="fr" sz="2900" b="1" u="sng" dirty="0">
                <a:solidFill>
                  <a:srgbClr val="FF0000"/>
                </a:solidFill>
              </a:rPr>
              <a:t>, </a:t>
            </a:r>
            <a:r>
              <a:rPr lang="fr-FR" sz="2900" b="1" u="sng" dirty="0">
                <a:solidFill>
                  <a:srgbClr val="FF0000"/>
                </a:solidFill>
              </a:rPr>
              <a:t>PARCOURS DE SOINS</a:t>
            </a:r>
            <a:r>
              <a:rPr lang="fr-FR" sz="2900" i="1" dirty="0"/>
              <a:t> </a:t>
            </a:r>
            <a:r>
              <a:rPr lang="fr" sz="2900" i="1" dirty="0"/>
              <a:t> </a:t>
            </a:r>
            <a:r>
              <a:rPr lang="fr-FR" sz="2900" dirty="0"/>
              <a:t>et de </a:t>
            </a:r>
            <a:r>
              <a:rPr lang="fr-FR" sz="2900" dirty="0">
                <a:solidFill>
                  <a:srgbClr val="FF0000"/>
                </a:solidFill>
              </a:rPr>
              <a:t>suivis </a:t>
            </a:r>
            <a:r>
              <a:rPr lang="fr" sz="2900" dirty="0">
                <a:solidFill>
                  <a:srgbClr val="FF0000"/>
                </a:solidFill>
              </a:rPr>
              <a:t>neuropsy </a:t>
            </a:r>
            <a:r>
              <a:rPr lang="fr" sz="2900" b="1" i="1" dirty="0">
                <a:solidFill>
                  <a:srgbClr val="FF0000"/>
                </a:solidFill>
              </a:rPr>
              <a:t>individuel</a:t>
            </a:r>
            <a:r>
              <a:rPr lang="fr-FR" sz="2900" b="1" i="1" dirty="0">
                <a:solidFill>
                  <a:srgbClr val="FF0000"/>
                </a:solidFill>
              </a:rPr>
              <a:t>s</a:t>
            </a:r>
            <a:r>
              <a:rPr lang="fr" sz="2900" dirty="0">
                <a:solidFill>
                  <a:srgbClr val="FFC000"/>
                </a:solidFill>
              </a:rPr>
              <a:t>.</a:t>
            </a:r>
            <a:br>
              <a:rPr lang="fr" sz="2900" dirty="0">
                <a:solidFill>
                  <a:srgbClr val="FFC000"/>
                </a:solidFill>
              </a:rPr>
            </a:br>
            <a:endParaRPr sz="2900" dirty="0">
              <a:solidFill>
                <a:srgbClr val="FFC000"/>
              </a:solidFill>
            </a:endParaRPr>
          </a:p>
          <a:p>
            <a:pPr indent="-423624">
              <a:buSzPct val="100000"/>
            </a:pPr>
            <a:r>
              <a:rPr lang="fr" sz="2900" dirty="0"/>
              <a:t>inscrire davantage les prises en charge </a:t>
            </a:r>
            <a:r>
              <a:rPr lang="fr" sz="2900" i="1" dirty="0"/>
              <a:t>individuelles</a:t>
            </a:r>
            <a:r>
              <a:rPr lang="fr" sz="2900" dirty="0"/>
              <a:t> dans le parcours de soin </a:t>
            </a:r>
            <a:r>
              <a:rPr lang="fr-FR" sz="2900" dirty="0"/>
              <a:t>avec un </a:t>
            </a:r>
            <a:r>
              <a:rPr lang="fr-FR" sz="2900" i="1" dirty="0"/>
              <a:t>suivi </a:t>
            </a:r>
            <a:r>
              <a:rPr lang="fr-FR" sz="2900" dirty="0"/>
              <a:t>en </a:t>
            </a:r>
            <a:r>
              <a:rPr lang="fr-FR" sz="2900" i="1" dirty="0"/>
              <a:t>neuropsychologie </a:t>
            </a:r>
            <a:br>
              <a:rPr lang="fr" sz="2900" dirty="0"/>
            </a:br>
            <a:r>
              <a:rPr lang="fr" sz="2900" dirty="0"/>
              <a:t>‘</a:t>
            </a:r>
            <a:endParaRPr sz="2900" dirty="0"/>
          </a:p>
          <a:p>
            <a:pPr indent="-423624">
              <a:buSzPct val="100000"/>
            </a:pPr>
            <a:r>
              <a:rPr lang="fr" sz="2900" b="1" i="1" u="sng" dirty="0"/>
              <a:t>Performer  l’atelier ‘missions interactions</a:t>
            </a:r>
            <a:r>
              <a:rPr lang="fr" sz="2900" dirty="0"/>
              <a:t>’ (EHS)</a:t>
            </a:r>
            <a:br>
              <a:rPr lang="fr" sz="2900" dirty="0"/>
            </a:br>
            <a:endParaRPr sz="2900" b="1" i="1" dirty="0">
              <a:solidFill>
                <a:srgbClr val="FF0000"/>
              </a:solidFill>
            </a:endParaRPr>
          </a:p>
          <a:p>
            <a:pPr indent="-423624">
              <a:buSzPct val="100000"/>
            </a:pPr>
            <a:r>
              <a:rPr lang="fr" sz="2900" b="1" i="1" dirty="0">
                <a:solidFill>
                  <a:srgbClr val="FF0000"/>
                </a:solidFill>
              </a:rPr>
              <a:t>renforcer l'adhésion et l’engagement </a:t>
            </a:r>
            <a:r>
              <a:rPr lang="fr" sz="2900" dirty="0"/>
              <a:t>du jeune à cet atelier afin d’obtenir un idéal de PEC</a:t>
            </a:r>
            <a:br>
              <a:rPr lang="fr" sz="2900" dirty="0"/>
            </a:br>
            <a:endParaRPr sz="2900" dirty="0"/>
          </a:p>
          <a:p>
            <a:pPr indent="-423624">
              <a:buSzPct val="100000"/>
            </a:pPr>
            <a:r>
              <a:rPr lang="fr" sz="2900" dirty="0"/>
              <a:t>établir un bilan d’éducation partagé (</a:t>
            </a:r>
            <a:r>
              <a:rPr lang="fr-FR" sz="2900" dirty="0">
                <a:solidFill>
                  <a:srgbClr val="FF0000"/>
                </a:solidFill>
              </a:rPr>
              <a:t>BEP</a:t>
            </a:r>
            <a:r>
              <a:rPr lang="fr-FR" sz="2900" dirty="0"/>
              <a:t>) </a:t>
            </a:r>
            <a:r>
              <a:rPr lang="fr" sz="2900" dirty="0">
                <a:solidFill>
                  <a:srgbClr val="FFC000"/>
                </a:solidFill>
              </a:rPr>
              <a:t>commun (neuropsy et médecin</a:t>
            </a:r>
            <a:r>
              <a:rPr lang="fr" sz="2900" dirty="0"/>
              <a:t>) en vu des séances de psychoéducation (à venir) </a:t>
            </a:r>
            <a:r>
              <a:rPr lang="fr-FR" sz="2900" dirty="0"/>
              <a:t>voir </a:t>
            </a:r>
            <a:r>
              <a:rPr lang="fr-FR" sz="2900" dirty="0">
                <a:solidFill>
                  <a:srgbClr val="FF0000"/>
                </a:solidFill>
              </a:rPr>
              <a:t>ETP (PEP), Insomnie</a:t>
            </a:r>
            <a:r>
              <a:rPr lang="fr-FR" sz="2900" dirty="0"/>
              <a:t> .</a:t>
            </a:r>
            <a:br>
              <a:rPr lang="fr" sz="2900" dirty="0"/>
            </a:br>
            <a:endParaRPr sz="2900" dirty="0"/>
          </a:p>
          <a:p>
            <a:pPr indent="-400039">
              <a:buSzPct val="80152"/>
            </a:pPr>
            <a:r>
              <a:rPr lang="fr" sz="2900" dirty="0"/>
              <a:t>travailler le lien avec les CMP, </a:t>
            </a:r>
            <a:r>
              <a:rPr lang="fr-FR" sz="2900" dirty="0"/>
              <a:t>les </a:t>
            </a:r>
            <a:r>
              <a:rPr lang="fr-FR" sz="2900" dirty="0" err="1"/>
              <a:t>equipes</a:t>
            </a:r>
            <a:r>
              <a:rPr lang="fr-FR" sz="2900" dirty="0"/>
              <a:t> mobiles </a:t>
            </a:r>
            <a:r>
              <a:rPr lang="fr" sz="2900" dirty="0"/>
              <a:t> (notamment avec </a:t>
            </a:r>
            <a:r>
              <a:rPr lang="fr" sz="2900" dirty="0">
                <a:solidFill>
                  <a:srgbClr val="FF0000"/>
                </a:solidFill>
              </a:rPr>
              <a:t>les</a:t>
            </a:r>
            <a:r>
              <a:rPr lang="fr" sz="2900" dirty="0">
                <a:solidFill>
                  <a:srgbClr val="FFC000"/>
                </a:solidFill>
              </a:rPr>
              <a:t> </a:t>
            </a:r>
            <a:r>
              <a:rPr lang="fr" sz="2900" b="1" i="1" dirty="0">
                <a:solidFill>
                  <a:srgbClr val="FF0000"/>
                </a:solidFill>
              </a:rPr>
              <a:t>case managers </a:t>
            </a:r>
            <a:r>
              <a:rPr lang="fr" sz="2900" dirty="0">
                <a:solidFill>
                  <a:srgbClr val="FFC000"/>
                </a:solidFill>
              </a:rPr>
              <a:t>dans le cadre des </a:t>
            </a:r>
            <a:r>
              <a:rPr lang="fr" sz="2900" b="1" i="1" dirty="0">
                <a:solidFill>
                  <a:srgbClr val="FF0000"/>
                </a:solidFill>
              </a:rPr>
              <a:t>PEP 48</a:t>
            </a:r>
            <a:r>
              <a:rPr lang="fr" sz="2900" dirty="0"/>
              <a:t>) </a:t>
            </a:r>
          </a:p>
          <a:p>
            <a:pPr indent="-400039">
              <a:buSzPct val="80152"/>
            </a:pPr>
            <a:r>
              <a:rPr lang="fr" sz="2900" dirty="0"/>
              <a:t>Mise en pl</a:t>
            </a:r>
            <a:r>
              <a:rPr lang="fr-FR" sz="2900" dirty="0"/>
              <a:t>ace d’un groupe </a:t>
            </a:r>
            <a:r>
              <a:rPr lang="fr-FR" sz="2900" dirty="0">
                <a:solidFill>
                  <a:srgbClr val="FF0000"/>
                </a:solidFill>
              </a:rPr>
              <a:t>Guidance </a:t>
            </a:r>
            <a:r>
              <a:rPr lang="fr-FR" sz="2900" dirty="0" err="1">
                <a:solidFill>
                  <a:srgbClr val="FF0000"/>
                </a:solidFill>
              </a:rPr>
              <a:t>educative</a:t>
            </a:r>
            <a:r>
              <a:rPr lang="fr-FR" sz="2900" dirty="0">
                <a:solidFill>
                  <a:srgbClr val="FF0000"/>
                </a:solidFill>
              </a:rPr>
              <a:t> Parentale</a:t>
            </a:r>
          </a:p>
          <a:p>
            <a:pPr indent="-400039">
              <a:buSzPct val="80152"/>
            </a:pPr>
            <a:r>
              <a:rPr lang="fr-FR" sz="2900" dirty="0">
                <a:solidFill>
                  <a:srgbClr val="FF0000"/>
                </a:solidFill>
              </a:rPr>
              <a:t>Ateliers de </a:t>
            </a:r>
            <a:r>
              <a:rPr lang="fr-FR" sz="2900" dirty="0" err="1">
                <a:solidFill>
                  <a:srgbClr val="FF0000"/>
                </a:solidFill>
              </a:rPr>
              <a:t>neurocognitions</a:t>
            </a:r>
            <a:r>
              <a:rPr lang="fr-FR" sz="2900" dirty="0">
                <a:solidFill>
                  <a:srgbClr val="FF0000"/>
                </a:solidFill>
              </a:rPr>
              <a:t>  </a:t>
            </a:r>
            <a:r>
              <a:rPr lang="fr-FR" sz="2900" dirty="0"/>
              <a:t>: </a:t>
            </a:r>
            <a:r>
              <a:rPr lang="fr-FR" sz="2900" dirty="0" err="1"/>
              <a:t>indivividuels</a:t>
            </a:r>
            <a:r>
              <a:rPr lang="fr-FR" sz="2900" dirty="0"/>
              <a:t> et groupaux.</a:t>
            </a:r>
            <a:endParaRPr sz="29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13" name="Google Shape;113;p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algn="r"/>
            <a:fld id="{00000000-1234-1234-1234-123412341234}" type="slidenum">
              <a:rPr lang="fr"/>
              <a:pPr algn="r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B3B4E6-5B6E-417D-A6A1-EFCB6E99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Indicateurs de rhapsodie  et HDJ </a:t>
            </a:r>
            <a:r>
              <a:rPr lang="fr-FR" dirty="0" err="1"/>
              <a:t>Mikkado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12B72D-16BF-4E9A-84E0-F97F30C61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Proposer au moins</a:t>
            </a:r>
            <a:r>
              <a:rPr lang="fr-FR" b="1" i="1" dirty="0">
                <a:solidFill>
                  <a:srgbClr val="FF0000"/>
                </a:solidFill>
              </a:rPr>
              <a:t> 20 prises </a:t>
            </a:r>
            <a:r>
              <a:rPr lang="fr-FR" dirty="0"/>
              <a:t>en charge en Réhabilitation psychosociale annuelle pour cette tranche d’âge, dans les </a:t>
            </a:r>
            <a:r>
              <a:rPr lang="fr-FR" b="1" i="1" dirty="0"/>
              <a:t>deux ans</a:t>
            </a:r>
            <a:r>
              <a:rPr lang="fr-FR" dirty="0"/>
              <a:t>. </a:t>
            </a:r>
          </a:p>
          <a:p>
            <a:pPr lvl="0"/>
            <a:r>
              <a:rPr lang="fr-FR" dirty="0"/>
              <a:t>Augmenter le nombre d’adolescents</a:t>
            </a:r>
            <a:r>
              <a:rPr lang="fr-FR" dirty="0">
                <a:solidFill>
                  <a:srgbClr val="FF0000"/>
                </a:solidFill>
              </a:rPr>
              <a:t> évalués </a:t>
            </a:r>
            <a:r>
              <a:rPr lang="fr-FR" dirty="0"/>
              <a:t>en santé mentale,</a:t>
            </a:r>
          </a:p>
          <a:p>
            <a:pPr lvl="0"/>
            <a:r>
              <a:rPr lang="fr-FR" dirty="0"/>
              <a:t>Améliorer </a:t>
            </a:r>
            <a:r>
              <a:rPr lang="fr-FR" b="1" i="1" dirty="0">
                <a:solidFill>
                  <a:srgbClr val="FF0000"/>
                </a:solidFill>
              </a:rPr>
              <a:t>l’accès aux soins </a:t>
            </a:r>
            <a:r>
              <a:rPr lang="fr-FR" dirty="0"/>
              <a:t>des adolescents et </a:t>
            </a:r>
            <a:r>
              <a:rPr lang="fr-FR" b="1" i="1" dirty="0">
                <a:solidFill>
                  <a:srgbClr val="FF0000"/>
                </a:solidFill>
              </a:rPr>
              <a:t>la précocité </a:t>
            </a:r>
            <a:r>
              <a:rPr lang="fr-FR" dirty="0"/>
              <a:t>de celui-ci. </a:t>
            </a:r>
          </a:p>
          <a:p>
            <a:r>
              <a:rPr lang="fr-FR" dirty="0"/>
              <a:t>(Mieux répondre aux besoins de cette population et des familles).</a:t>
            </a:r>
          </a:p>
          <a:p>
            <a:pPr lvl="0"/>
            <a:r>
              <a:rPr lang="fr-FR" b="1" i="1" dirty="0">
                <a:solidFill>
                  <a:srgbClr val="FF0000"/>
                </a:solidFill>
              </a:rPr>
              <a:t>Diminuer la durée d’accès et les délais d’attente aux soins </a:t>
            </a:r>
            <a:r>
              <a:rPr lang="fr-FR" dirty="0"/>
              <a:t>des sujets souffrant de troubles psychotiques ,</a:t>
            </a:r>
          </a:p>
          <a:p>
            <a:pPr lvl="0"/>
            <a:r>
              <a:rPr lang="fr-FR" dirty="0"/>
              <a:t>Faire Analyse de </a:t>
            </a:r>
            <a:r>
              <a:rPr lang="fr-FR" b="1" i="1" dirty="0">
                <a:solidFill>
                  <a:srgbClr val="FF0000"/>
                </a:solidFill>
              </a:rPr>
              <a:t>parcours d’insertion et de qualité de vie </a:t>
            </a:r>
            <a:r>
              <a:rPr lang="fr-FR" dirty="0"/>
              <a:t>(à détailler par domaine : scolarité, formation professionnelle (adaptée ou non), vie sociale, loisirs, degré d’autonomie …</a:t>
            </a:r>
            <a:r>
              <a:rPr lang="fr-FR" dirty="0" err="1"/>
              <a:t>vineland</a:t>
            </a:r>
            <a:r>
              <a:rPr lang="fr-FR" dirty="0"/>
              <a:t>)</a:t>
            </a:r>
          </a:p>
          <a:p>
            <a:pPr lvl="0"/>
            <a:r>
              <a:rPr lang="fr-FR" dirty="0"/>
              <a:t>Enquête de satisfaction des usagers, des aidants et des familles :</a:t>
            </a:r>
            <a:r>
              <a:rPr lang="fr-FR" dirty="0">
                <a:solidFill>
                  <a:srgbClr val="FF0000"/>
                </a:solidFill>
              </a:rPr>
              <a:t> une évaluation de fin de suivi sera définie </a:t>
            </a:r>
            <a:r>
              <a:rPr lang="fr-FR" dirty="0">
                <a:solidFill>
                  <a:srgbClr val="FFC000"/>
                </a:solidFill>
              </a:rPr>
              <a:t>(</a:t>
            </a:r>
            <a:r>
              <a:rPr lang="fr-FR" dirty="0"/>
              <a:t>recueil de satisfaction usager et famille ; questionnaire sur l’orientation rétablissement de la prise en charge).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31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DECAF-52B9-42BA-A4E4-41D24A75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8DBCCD-4F96-4874-BE43-463F32918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Il semble intéressant, dans un futur proche, de développer peut-être des </a:t>
            </a:r>
            <a:r>
              <a:rPr lang="fr-FR" b="1" u="sng" dirty="0"/>
              <a:t>programmes d'entraînement </a:t>
            </a:r>
            <a:r>
              <a:rPr lang="fr-FR" dirty="0"/>
              <a:t>de RPS, dans </a:t>
            </a:r>
            <a:r>
              <a:rPr lang="fr-FR" b="1" i="1" dirty="0">
                <a:solidFill>
                  <a:srgbClr val="FF0000"/>
                </a:solidFill>
              </a:rPr>
              <a:t>des contextes plus familiers et écologiques </a:t>
            </a:r>
            <a:r>
              <a:rPr lang="fr-FR" dirty="0"/>
              <a:t>avec leurs </a:t>
            </a:r>
            <a:r>
              <a:rPr lang="fr-FR" b="1" i="1" u="sng" dirty="0"/>
              <a:t>pairs</a:t>
            </a:r>
            <a:r>
              <a:rPr lang="fr-FR" i="1" u="sng" dirty="0"/>
              <a:t>, comme à l'école </a:t>
            </a:r>
            <a:r>
              <a:rPr lang="fr-FR" dirty="0"/>
              <a:t>avec des professeurs formés à la RPS, mais aussi à leur foyer de vie lors des visites à domicile.</a:t>
            </a:r>
          </a:p>
          <a:p>
            <a:r>
              <a:rPr lang="fr-FR" dirty="0"/>
              <a:t>Pour cela, notre </a:t>
            </a:r>
            <a:r>
              <a:rPr lang="fr-FR" b="1" i="1" dirty="0">
                <a:solidFill>
                  <a:srgbClr val="FF0000"/>
                </a:solidFill>
              </a:rPr>
              <a:t>HDJ MIKKADO </a:t>
            </a:r>
            <a:r>
              <a:rPr lang="fr-FR" dirty="0"/>
              <a:t>travaille en interface avec </a:t>
            </a:r>
            <a:r>
              <a:rPr lang="fr-FR" b="1" i="1" dirty="0">
                <a:solidFill>
                  <a:srgbClr val="FF0000"/>
                </a:solidFill>
              </a:rPr>
              <a:t>14 </a:t>
            </a:r>
            <a:r>
              <a:rPr lang="fr-FR" b="1" i="1" dirty="0" err="1">
                <a:solidFill>
                  <a:srgbClr val="FF0000"/>
                </a:solidFill>
              </a:rPr>
              <a:t>Cmp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dirty="0"/>
              <a:t>de pédopsychiatrie de la Métropole lilloise. </a:t>
            </a:r>
            <a:r>
              <a:rPr lang="fr-FR" b="1" dirty="0"/>
              <a:t>Des équipes mobiles intra-sectorielle </a:t>
            </a:r>
            <a:r>
              <a:rPr lang="fr-FR" dirty="0"/>
              <a:t>vont s’ouvrir en 2023. </a:t>
            </a:r>
          </a:p>
          <a:p>
            <a:r>
              <a:rPr lang="fr-FR" dirty="0"/>
              <a:t>La co-construction d’outils de</a:t>
            </a:r>
            <a:r>
              <a:rPr lang="fr-FR" b="1" i="1" dirty="0"/>
              <a:t> </a:t>
            </a:r>
            <a:r>
              <a:rPr lang="fr-FR" b="1" i="1" dirty="0">
                <a:solidFill>
                  <a:srgbClr val="00B050"/>
                </a:solidFill>
              </a:rPr>
              <a:t>RPS en ambulatoire </a:t>
            </a:r>
            <a:r>
              <a:rPr lang="fr-FR" dirty="0"/>
              <a:t>avec une </a:t>
            </a:r>
            <a:r>
              <a:rPr lang="fr-FR" b="1" dirty="0"/>
              <a:t>équipe mobile</a:t>
            </a:r>
            <a:r>
              <a:rPr lang="fr-FR" dirty="0"/>
              <a:t>, pourrait être un atout important dans le travail de </a:t>
            </a:r>
            <a:r>
              <a:rPr lang="fr-FR" b="1" dirty="0"/>
              <a:t>rétablissemen</a:t>
            </a:r>
            <a:r>
              <a:rPr lang="fr-FR" dirty="0"/>
              <a:t>t</a:t>
            </a:r>
            <a:r>
              <a:rPr lang="fr-FR" b="1" dirty="0"/>
              <a:t> personnel </a:t>
            </a:r>
            <a:r>
              <a:rPr lang="fr-FR" dirty="0"/>
              <a:t>auprès de nos Jeunes patients. </a:t>
            </a:r>
            <a:endParaRPr lang="fr-F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FF0000"/>
                </a:solidFill>
              </a:rPr>
              <a:t>Le but est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de </a:t>
            </a:r>
            <a:r>
              <a:rPr lang="fr-FR" b="1" dirty="0" err="1">
                <a:solidFill>
                  <a:srgbClr val="FF0000"/>
                </a:solidFill>
              </a:rPr>
              <a:t>Generaliser</a:t>
            </a:r>
            <a:r>
              <a:rPr lang="fr-FR" b="1" dirty="0">
                <a:solidFill>
                  <a:srgbClr val="FF0000"/>
                </a:solidFill>
              </a:rPr>
              <a:t> les apprentissages acquis </a:t>
            </a:r>
            <a:r>
              <a:rPr lang="fr-FR" dirty="0"/>
              <a:t>: les ados se sentiront </a:t>
            </a:r>
            <a:r>
              <a:rPr lang="fr-FR" b="1" dirty="0"/>
              <a:t>plus concernés </a:t>
            </a:r>
            <a:r>
              <a:rPr lang="fr-FR" dirty="0"/>
              <a:t>dans leur fonctionnement , et </a:t>
            </a:r>
            <a:r>
              <a:rPr lang="fr-FR" dirty="0" err="1"/>
              <a:t>geront</a:t>
            </a:r>
            <a:r>
              <a:rPr lang="fr-FR" dirty="0"/>
              <a:t> mieux leurs peurs , stress et émotions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i="1" dirty="0">
                <a:solidFill>
                  <a:srgbClr val="FF0000"/>
                </a:solidFill>
              </a:rPr>
              <a:t>Ajuster </a:t>
            </a:r>
            <a:r>
              <a:rPr lang="fr-FR" dirty="0"/>
              <a:t>l’offre de soins encore plus aux jeunes . </a:t>
            </a:r>
            <a:r>
              <a:rPr lang="fr-FR" b="1" i="1" dirty="0">
                <a:solidFill>
                  <a:srgbClr val="FF0000"/>
                </a:solidFill>
              </a:rPr>
              <a:t>Un projet de soins, de rééducation  </a:t>
            </a:r>
            <a:r>
              <a:rPr lang="fr-FR" dirty="0">
                <a:solidFill>
                  <a:srgbClr val="FF0000"/>
                </a:solidFill>
              </a:rPr>
              <a:t>et de </a:t>
            </a:r>
            <a:r>
              <a:rPr lang="fr-FR" b="1" u="sng" dirty="0" err="1">
                <a:solidFill>
                  <a:srgbClr val="FF0000"/>
                </a:solidFill>
              </a:rPr>
              <a:t>retablissement</a:t>
            </a:r>
            <a:r>
              <a:rPr lang="fr-FR" b="1" u="sng" dirty="0">
                <a:solidFill>
                  <a:srgbClr val="FF0000"/>
                </a:solidFill>
              </a:rPr>
              <a:t> </a:t>
            </a:r>
            <a:r>
              <a:rPr lang="fr-FR" sz="2600" b="1" u="sng" dirty="0">
                <a:solidFill>
                  <a:srgbClr val="FF0000"/>
                </a:solidFill>
              </a:rPr>
              <a:t>sur mesure</a:t>
            </a:r>
            <a:r>
              <a:rPr lang="fr-FR" b="1" u="sng" dirty="0">
                <a:solidFill>
                  <a:srgbClr val="FFC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843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12B9A1-96EF-47CA-8AAE-1D39E5ABD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182" y="157307"/>
            <a:ext cx="10515600" cy="299893"/>
          </a:xfrm>
        </p:spPr>
        <p:txBody>
          <a:bodyPr>
            <a:noAutofit/>
          </a:bodyPr>
          <a:lstStyle/>
          <a:p>
            <a:pPr algn="ctr"/>
            <a:r>
              <a:rPr lang="fr-FR" sz="2000" dirty="0"/>
              <a:t>DIPPA (Dispositif d’Intervention Précoce dans les Pathologies Emergentes Adolescents)</a:t>
            </a:r>
          </a:p>
        </p:txBody>
      </p:sp>
      <p:pic>
        <p:nvPicPr>
          <p:cNvPr id="65" name="Espace réservé du contenu 64">
            <a:extLst>
              <a:ext uri="{FF2B5EF4-FFF2-40B4-BE49-F238E27FC236}">
                <a16:creationId xmlns:a16="http://schemas.microsoft.com/office/drawing/2014/main" id="{8F7EF4A2-1148-4F81-BE8F-2B2F76120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5182" y="843672"/>
            <a:ext cx="10418618" cy="64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18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D4006-B7EF-44BC-A535-AA5E9D647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CONCLUSION</a:t>
            </a:r>
            <a:br>
              <a:rPr lang="fr-FR" sz="2800" dirty="0">
                <a:solidFill>
                  <a:srgbClr val="7030A0"/>
                </a:solidFill>
              </a:rPr>
            </a:br>
            <a:br>
              <a:rPr lang="fr-FR" sz="2400" dirty="0">
                <a:solidFill>
                  <a:srgbClr val="FF0000"/>
                </a:solidFill>
              </a:rPr>
            </a:br>
            <a:r>
              <a:rPr lang="fr-FR" sz="2000" b="1" dirty="0">
                <a:solidFill>
                  <a:srgbClr val="0070C0"/>
                </a:solidFill>
              </a:rPr>
              <a:t>Tout est à construire mais il y a déjà des choses  sur la partition Rhapsodie </a:t>
            </a:r>
            <a:br>
              <a:rPr lang="fr-FR" sz="2000" b="1" dirty="0">
                <a:solidFill>
                  <a:srgbClr val="0070C0"/>
                </a:solidFill>
              </a:rPr>
            </a:br>
            <a:r>
              <a:rPr lang="fr-FR" sz="2000" dirty="0"/>
              <a:t>Essayons Un nouveau langage musical pour les usagers et les familles 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041207-EA32-44FE-87CD-5A41CDD4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Approche de soins ,</a:t>
            </a:r>
            <a:r>
              <a:rPr lang="fr-FR" b="1" dirty="0">
                <a:solidFill>
                  <a:srgbClr val="00B0F0"/>
                </a:solidFill>
              </a:rPr>
              <a:t>optimiste et réaliste</a:t>
            </a:r>
            <a:r>
              <a:rPr lang="fr-FR" dirty="0"/>
              <a:t>, gardant confiance en la capacité de soins des adolescents et leur famille , à se rétablir d’un trouble psychique et à développer leur capacité d’auto soins.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Prevention et intervention de soins à certaine </a:t>
            </a:r>
            <a:r>
              <a:rPr lang="fr-FR" b="1" dirty="0">
                <a:solidFill>
                  <a:srgbClr val="0070C0"/>
                </a:solidFill>
              </a:rPr>
              <a:t>étape</a:t>
            </a:r>
            <a:r>
              <a:rPr lang="fr-FR" dirty="0"/>
              <a:t> du neurodéveloppemental et </a:t>
            </a:r>
            <a:r>
              <a:rPr lang="fr-FR" b="1" dirty="0">
                <a:solidFill>
                  <a:srgbClr val="0070C0"/>
                </a:solidFill>
              </a:rPr>
              <a:t>à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b="1" dirty="0">
                <a:solidFill>
                  <a:srgbClr val="0070C0"/>
                </a:solidFill>
              </a:rPr>
              <a:t>moment donné </a:t>
            </a:r>
            <a:r>
              <a:rPr lang="fr-FR" dirty="0"/>
              <a:t>: </a:t>
            </a:r>
            <a:r>
              <a:rPr lang="fr-FR" i="1" dirty="0"/>
              <a:t>s’appuyer sur quelque chose de concret</a:t>
            </a:r>
            <a:r>
              <a:rPr lang="fr-FR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70C0"/>
                </a:solidFill>
              </a:rPr>
              <a:t>Complémentarité / synergie </a:t>
            </a:r>
            <a:r>
              <a:rPr lang="fr-FR" dirty="0">
                <a:solidFill>
                  <a:srgbClr val="FFC000"/>
                </a:solidFill>
              </a:rPr>
              <a:t>: </a:t>
            </a:r>
            <a:r>
              <a:rPr lang="fr-FR" dirty="0"/>
              <a:t>Soins Psychopathologiques </a:t>
            </a:r>
            <a:r>
              <a:rPr lang="fr-FR" b="1" i="1" dirty="0"/>
              <a:t>et</a:t>
            </a:r>
            <a:r>
              <a:rPr lang="fr-FR" dirty="0"/>
              <a:t> Rééducation des troubles cognitifs.</a:t>
            </a:r>
          </a:p>
          <a:p>
            <a:pPr marL="0" indent="0">
              <a:buNone/>
            </a:pPr>
            <a:r>
              <a:rPr lang="fr-FR" i="1" dirty="0"/>
              <a:t>Travail  sur </a:t>
            </a:r>
            <a:r>
              <a:rPr lang="fr-FR" b="1" dirty="0">
                <a:solidFill>
                  <a:srgbClr val="0070C0"/>
                </a:solidFill>
              </a:rPr>
              <a:t>le</a:t>
            </a:r>
            <a:r>
              <a:rPr lang="fr-FR" i="1" dirty="0">
                <a:solidFill>
                  <a:srgbClr val="FF0000"/>
                </a:solidFill>
              </a:rPr>
              <a:t> </a:t>
            </a:r>
            <a:r>
              <a:rPr lang="fr-FR" b="1" i="1" dirty="0">
                <a:solidFill>
                  <a:srgbClr val="0070C0"/>
                </a:solidFill>
              </a:rPr>
              <a:t>contexte et l’environnemental </a:t>
            </a:r>
            <a:r>
              <a:rPr lang="fr-FR" i="1" dirty="0"/>
              <a:t>/ travail sur </a:t>
            </a:r>
            <a:r>
              <a:rPr lang="fr-FR" i="1" dirty="0">
                <a:solidFill>
                  <a:srgbClr val="0070C0"/>
                </a:solidFill>
              </a:rPr>
              <a:t>facteurs subjectifs  </a:t>
            </a:r>
            <a:r>
              <a:rPr lang="fr-FR" i="1" dirty="0"/>
              <a:t>: noyau de l’intervention RPS ADOS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Approche ouverte, innovante  et en interface directe avec la </a:t>
            </a:r>
            <a:r>
              <a:rPr lang="fr-FR" b="1" i="1" dirty="0"/>
              <a:t>Psychiatrie Adulte  </a:t>
            </a:r>
            <a:r>
              <a:rPr lang="fr-FR" dirty="0"/>
              <a:t>dans une continuités des soins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Enjeux de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b="1" i="1" dirty="0">
                <a:solidFill>
                  <a:srgbClr val="0070C0"/>
                </a:solidFill>
              </a:rPr>
              <a:t>précocité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dirty="0"/>
              <a:t>d’accès aux Soins et </a:t>
            </a:r>
            <a:r>
              <a:rPr lang="fr-FR" b="1" i="1" dirty="0"/>
              <a:t>à </a:t>
            </a:r>
            <a:r>
              <a:rPr lang="fr-FR" b="1" i="1" dirty="0">
                <a:solidFill>
                  <a:srgbClr val="0070C0"/>
                </a:solidFill>
              </a:rPr>
              <a:t>la prévention </a:t>
            </a:r>
            <a:r>
              <a:rPr lang="fr-FR" dirty="0"/>
              <a:t>de l’Handicap Psychique.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i="1" dirty="0">
                <a:solidFill>
                  <a:srgbClr val="FF0000"/>
                </a:solidFill>
              </a:rPr>
              <a:t>Le seul risque de la RPS est de ne pas le faire et de s’en saisir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82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2238E-A395-4597-8478-86571180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highlight>
                  <a:srgbClr val="00FFFF"/>
                </a:highlight>
              </a:rPr>
              <a:t>Objectifs</a:t>
            </a:r>
            <a:r>
              <a:rPr lang="fr-FR" dirty="0"/>
              <a:t> : : </a:t>
            </a:r>
            <a:r>
              <a:rPr lang="fr-FR" sz="2000" dirty="0" err="1">
                <a:solidFill>
                  <a:srgbClr val="7030A0"/>
                </a:solidFill>
              </a:rPr>
              <a:t>Reperage</a:t>
            </a:r>
            <a:r>
              <a:rPr lang="fr-FR" sz="2000" dirty="0">
                <a:solidFill>
                  <a:srgbClr val="7030A0"/>
                </a:solidFill>
              </a:rPr>
              <a:t> , Evaluation  et Prise en charge spécifique</a:t>
            </a:r>
            <a:r>
              <a:rPr lang="fr-FR" sz="2000" dirty="0"/>
              <a:t>.</a:t>
            </a:r>
            <a:br>
              <a:rPr lang="fr-FR" sz="2000" dirty="0"/>
            </a:br>
            <a:r>
              <a:rPr lang="fr-FR" sz="2000" dirty="0"/>
              <a:t> </a:t>
            </a:r>
            <a:r>
              <a:rPr lang="fr-FR" sz="2800" b="1" dirty="0">
                <a:solidFill>
                  <a:srgbClr val="00B0F0"/>
                </a:solidFill>
              </a:rPr>
              <a:t>INTERVENTION PRECOCE et GLOBALE Troubles Emergents </a:t>
            </a:r>
            <a:endParaRPr lang="fr-FR" sz="28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841D84-A12A-45C4-8CCB-DB5484472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900" dirty="0"/>
              <a:t>Indications pour les personnes à risque ou qui traversent des stades </a:t>
            </a:r>
            <a:r>
              <a:rPr lang="fr-FR" sz="1900" dirty="0" err="1"/>
              <a:t>precoces</a:t>
            </a:r>
            <a:r>
              <a:rPr lang="fr-FR" sz="1900" dirty="0"/>
              <a:t> de troubles psychiques: </a:t>
            </a:r>
            <a:r>
              <a:rPr lang="fr-FR" sz="1900" b="1" i="1" dirty="0">
                <a:solidFill>
                  <a:srgbClr val="00B050"/>
                </a:solidFill>
              </a:rPr>
              <a:t>Troubles Emergents </a:t>
            </a:r>
            <a:r>
              <a:rPr lang="fr-FR" sz="1900" dirty="0">
                <a:solidFill>
                  <a:srgbClr val="00B050"/>
                </a:solidFill>
              </a:rPr>
              <a:t>.</a:t>
            </a:r>
          </a:p>
          <a:p>
            <a:r>
              <a:rPr lang="fr-FR" sz="1900" dirty="0"/>
              <a:t>Son </a:t>
            </a:r>
            <a:r>
              <a:rPr lang="fr-FR" sz="1900" dirty="0" err="1"/>
              <a:t>interet</a:t>
            </a:r>
            <a:r>
              <a:rPr lang="fr-FR" sz="1900" dirty="0"/>
              <a:t> est clairement </a:t>
            </a:r>
            <a:r>
              <a:rPr lang="fr-FR" sz="1900" dirty="0" err="1"/>
              <a:t>demontré</a:t>
            </a:r>
            <a:r>
              <a:rPr lang="fr-FR" sz="1900" dirty="0"/>
              <a:t> dans la littérature scientifique.</a:t>
            </a:r>
          </a:p>
          <a:p>
            <a:r>
              <a:rPr lang="fr-FR" sz="2000" b="1" i="1" dirty="0">
                <a:solidFill>
                  <a:srgbClr val="00B050"/>
                </a:solidFill>
              </a:rPr>
              <a:t>Plan d’action </a:t>
            </a:r>
            <a:r>
              <a:rPr lang="fr-FR" sz="2000" dirty="0">
                <a:solidFill>
                  <a:srgbClr val="00B050"/>
                </a:solidFill>
              </a:rPr>
              <a:t>: </a:t>
            </a:r>
            <a:r>
              <a:rPr lang="fr-FR" sz="2000" b="1" i="1" u="sng" dirty="0">
                <a:solidFill>
                  <a:schemeClr val="accent5">
                    <a:lumMod val="75000"/>
                  </a:schemeClr>
                </a:solidFill>
              </a:rPr>
              <a:t>aider à la Gestion  du stress et des </a:t>
            </a:r>
            <a:r>
              <a:rPr lang="fr-FR" sz="2000" b="1" i="1" u="sng" dirty="0" err="1">
                <a:solidFill>
                  <a:schemeClr val="accent5">
                    <a:lumMod val="75000"/>
                  </a:schemeClr>
                </a:solidFill>
              </a:rPr>
              <a:t>emotions</a:t>
            </a:r>
            <a:r>
              <a:rPr lang="fr-FR" sz="2000" b="1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000" dirty="0">
                <a:solidFill>
                  <a:srgbClr val="00B050"/>
                </a:solidFill>
              </a:rPr>
              <a:t>/ </a:t>
            </a:r>
            <a:r>
              <a:rPr lang="fr-FR" sz="2000" b="1" i="1" u="sng" dirty="0">
                <a:solidFill>
                  <a:srgbClr val="00B050"/>
                </a:solidFill>
              </a:rPr>
              <a:t>Développer , préserver les </a:t>
            </a:r>
            <a:r>
              <a:rPr lang="fr-FR" sz="2000" b="1" i="1" u="sng" dirty="0" err="1">
                <a:solidFill>
                  <a:srgbClr val="00B050"/>
                </a:solidFill>
              </a:rPr>
              <a:t>comptences</a:t>
            </a:r>
            <a:r>
              <a:rPr lang="fr-FR" sz="2000" b="1" i="1" u="sng" dirty="0">
                <a:solidFill>
                  <a:srgbClr val="00B050"/>
                </a:solidFill>
              </a:rPr>
              <a:t> sociales et </a:t>
            </a:r>
            <a:r>
              <a:rPr lang="fr-FR" sz="2000" b="1" i="1" u="sng" dirty="0" err="1">
                <a:solidFill>
                  <a:srgbClr val="00B050"/>
                </a:solidFill>
              </a:rPr>
              <a:t>emotionnelles</a:t>
            </a:r>
            <a:r>
              <a:rPr lang="fr-FR" sz="2000" b="1" i="1" u="sng" dirty="0">
                <a:solidFill>
                  <a:srgbClr val="00B050"/>
                </a:solidFill>
              </a:rPr>
              <a:t> </a:t>
            </a:r>
            <a:r>
              <a:rPr lang="fr-FR" sz="2000" dirty="0">
                <a:solidFill>
                  <a:srgbClr val="00B050"/>
                </a:solidFill>
              </a:rPr>
              <a:t>des jeunes usagers , ne pas les perdre</a:t>
            </a:r>
          </a:p>
          <a:p>
            <a:endParaRPr lang="fr-FR" sz="1900" dirty="0"/>
          </a:p>
          <a:p>
            <a:r>
              <a:rPr lang="fr-FR" sz="1900" dirty="0"/>
              <a:t>Il est en effet plus facile de </a:t>
            </a:r>
            <a:r>
              <a:rPr lang="fr-FR" sz="1900" b="1" dirty="0"/>
              <a:t>mobiliser</a:t>
            </a:r>
            <a:r>
              <a:rPr lang="fr-FR" sz="1900" dirty="0"/>
              <a:t> les ressources de la personne </a:t>
            </a:r>
            <a:r>
              <a:rPr lang="fr-FR" sz="1900" b="1" u="sng" dirty="0"/>
              <a:t>au début </a:t>
            </a:r>
            <a:r>
              <a:rPr lang="fr-FR" sz="1900" dirty="0"/>
              <a:t>de sa </a:t>
            </a:r>
            <a:r>
              <a:rPr lang="fr-FR" sz="1900" b="1" i="1" dirty="0" err="1"/>
              <a:t>problèmatique</a:t>
            </a:r>
            <a:r>
              <a:rPr lang="fr-FR" sz="1900" dirty="0"/>
              <a:t>. L’intervention </a:t>
            </a:r>
            <a:r>
              <a:rPr lang="fr-FR" sz="1900" dirty="0" err="1"/>
              <a:t>precoce</a:t>
            </a:r>
            <a:r>
              <a:rPr lang="fr-FR" sz="1900" dirty="0"/>
              <a:t> favorise ainsi par ex le </a:t>
            </a:r>
            <a:r>
              <a:rPr lang="fr-FR" sz="1900" b="1" i="1" dirty="0"/>
              <a:t>maintien</a:t>
            </a:r>
            <a:r>
              <a:rPr lang="fr-FR" sz="1900" dirty="0"/>
              <a:t> des </a:t>
            </a:r>
            <a:r>
              <a:rPr lang="fr-FR" sz="1900" dirty="0" err="1"/>
              <a:t>éleves</a:t>
            </a:r>
            <a:r>
              <a:rPr lang="fr-FR" sz="1900" dirty="0"/>
              <a:t> à risque dans leur établissement scolaire pour qu’ils puissent poursuivre leur </a:t>
            </a:r>
            <a:r>
              <a:rPr lang="fr-FR" sz="1900" dirty="0" err="1"/>
              <a:t>scolarite</a:t>
            </a:r>
            <a:r>
              <a:rPr lang="fr-FR" sz="1900" dirty="0"/>
              <a:t> dans de bonnes conditions 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900" b="1" i="1" dirty="0">
                <a:solidFill>
                  <a:srgbClr val="00B050"/>
                </a:solidFill>
              </a:rPr>
              <a:t>Rétablissement</a:t>
            </a:r>
            <a:r>
              <a:rPr lang="fr-FR" sz="1900" b="1" i="1" dirty="0"/>
              <a:t> Personnel</a:t>
            </a:r>
            <a:r>
              <a:rPr lang="fr-FR" sz="1900" dirty="0"/>
              <a:t>, social et médical et </a:t>
            </a:r>
            <a:r>
              <a:rPr lang="fr-FR" sz="1900" dirty="0">
                <a:solidFill>
                  <a:srgbClr val="00B050"/>
                </a:solidFill>
              </a:rPr>
              <a:t>éviter </a:t>
            </a:r>
            <a:r>
              <a:rPr lang="fr-FR" sz="1900" b="1" i="1" dirty="0">
                <a:solidFill>
                  <a:srgbClr val="00B050"/>
                </a:solidFill>
              </a:rPr>
              <a:t>l’HANDICAP PSYCHIQUE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967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0D8C7-DA66-4678-A751-79E4BAE2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7030A0"/>
                </a:solidFill>
              </a:rPr>
              <a:t>Cognitions et ‘pathologies de situation </a:t>
            </a:r>
            <a:r>
              <a:rPr lang="fr-FR" dirty="0" err="1">
                <a:solidFill>
                  <a:srgbClr val="7030A0"/>
                </a:solidFill>
              </a:rPr>
              <a:t>co</a:t>
            </a:r>
            <a:r>
              <a:rPr lang="fr-FR" dirty="0">
                <a:solidFill>
                  <a:srgbClr val="7030A0"/>
                </a:solidFill>
              </a:rPr>
              <a:t>- occurrence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31549B-AC53-40AA-ABB2-D6214712C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Les troubles cognitifs peuvent participer à la </a:t>
            </a:r>
            <a:r>
              <a:rPr lang="fr-FR" sz="2800" dirty="0" err="1"/>
              <a:t>génèse</a:t>
            </a:r>
            <a:r>
              <a:rPr lang="fr-FR" sz="2800" dirty="0"/>
              <a:t> et au maintien de certains </a:t>
            </a:r>
            <a:r>
              <a:rPr lang="fr-FR" sz="2800" dirty="0" err="1"/>
              <a:t>symptomes</a:t>
            </a:r>
            <a:r>
              <a:rPr lang="fr-FR" sz="2800" dirty="0"/>
              <a:t>.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</a:rPr>
              <a:t>Diagnostic de situation</a:t>
            </a:r>
          </a:p>
        </p:txBody>
      </p:sp>
    </p:spTree>
    <p:extLst>
      <p:ext uri="{BB962C8B-B14F-4D97-AF65-F5344CB8AC3E}">
        <p14:creationId xmlns:p14="http://schemas.microsoft.com/office/powerpoint/2010/main" val="235930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415600" y="5640967"/>
            <a:ext cx="7998400" cy="798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marL="0" indent="0"/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algn="r"/>
            <a:fld id="{00000000-1234-1234-1234-123412341234}" type="slidenum">
              <a:rPr lang="fr"/>
              <a:pPr algn="r"/>
              <a:t>4</a:t>
            </a:fld>
            <a:endParaRPr/>
          </a:p>
        </p:txBody>
      </p:sp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501" y="0"/>
            <a:ext cx="118447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r" dirty="0"/>
              <a:t>  </a:t>
            </a:r>
            <a:r>
              <a:rPr lang="fr-FR" dirty="0"/>
              <a:t>Equipe ‘Cognitive’ </a:t>
            </a:r>
            <a:endParaRPr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-448722">
              <a:lnSpc>
                <a:spcPct val="105000"/>
              </a:lnSpc>
              <a:buSzPts val="1700"/>
            </a:pPr>
            <a:r>
              <a:rPr lang="fr" dirty="0"/>
              <a:t>Rhapsodie </a:t>
            </a:r>
            <a:r>
              <a:rPr lang="fr-FR" dirty="0"/>
              <a:t>actuellement </a:t>
            </a:r>
            <a:r>
              <a:rPr lang="fr" dirty="0"/>
              <a:t>= </a:t>
            </a:r>
            <a:r>
              <a:rPr lang="fr" b="1" dirty="0"/>
              <a:t>1,</a:t>
            </a:r>
            <a:r>
              <a:rPr lang="fr-FR" b="1" dirty="0"/>
              <a:t>2</a:t>
            </a:r>
            <a:r>
              <a:rPr lang="fr" b="1" dirty="0"/>
              <a:t> ETP</a:t>
            </a:r>
            <a:r>
              <a:rPr lang="fr" dirty="0"/>
              <a:t> </a:t>
            </a:r>
            <a:r>
              <a:rPr lang="fr-FR" b="1" dirty="0"/>
              <a:t>dédiée</a:t>
            </a:r>
            <a:r>
              <a:rPr lang="fr-FR" dirty="0"/>
              <a:t> </a:t>
            </a:r>
            <a:r>
              <a:rPr lang="fr" dirty="0"/>
              <a:t>(rappel : 0,50 ETP Neuropsy, 0,</a:t>
            </a:r>
            <a:r>
              <a:rPr lang="fr-FR" dirty="0"/>
              <a:t>1</a:t>
            </a:r>
            <a:r>
              <a:rPr lang="fr" dirty="0"/>
              <a:t>0 ETP medecin, 0,20 ETP professionnels paramédical- educateur , 0,2 </a:t>
            </a:r>
            <a:r>
              <a:rPr lang="fr-FR" dirty="0"/>
              <a:t>cadre, 0,1 psychologue , 0,1 </a:t>
            </a:r>
            <a:r>
              <a:rPr lang="fr-FR" dirty="0" err="1"/>
              <a:t>secetraire</a:t>
            </a:r>
            <a:r>
              <a:rPr lang="fr" dirty="0"/>
              <a:t> ) </a:t>
            </a:r>
          </a:p>
          <a:p>
            <a:pPr indent="-448722">
              <a:lnSpc>
                <a:spcPct val="105000"/>
              </a:lnSpc>
              <a:buSzPts val="1700"/>
            </a:pPr>
            <a:r>
              <a:rPr lang="fr" dirty="0"/>
              <a:t>A terme </a:t>
            </a:r>
            <a:r>
              <a:rPr lang="fr-FR" i="1" u="sng" dirty="0"/>
              <a:t>2023-2024</a:t>
            </a:r>
            <a:r>
              <a:rPr lang="fr-FR" dirty="0"/>
              <a:t> </a:t>
            </a:r>
            <a:r>
              <a:rPr lang="fr" dirty="0"/>
              <a:t>: </a:t>
            </a:r>
            <a:r>
              <a:rPr lang="fr" b="1" dirty="0"/>
              <a:t>2,5 ETP dédie</a:t>
            </a:r>
            <a:r>
              <a:rPr lang="fr-FR" b="1" dirty="0"/>
              <a:t>e</a:t>
            </a:r>
            <a:r>
              <a:rPr lang="fr" b="1" dirty="0"/>
              <a:t> </a:t>
            </a:r>
            <a:r>
              <a:rPr lang="fr" dirty="0"/>
              <a:t>( 1 ETP neuropsy, 0,2 </a:t>
            </a:r>
            <a:r>
              <a:rPr lang="fr-FR" dirty="0" err="1"/>
              <a:t>medecin</a:t>
            </a:r>
            <a:r>
              <a:rPr lang="fr-FR" dirty="0"/>
              <a:t>, 1 ETP professionnels </a:t>
            </a:r>
            <a:r>
              <a:rPr lang="fr-FR" dirty="0" err="1"/>
              <a:t>paramedical-educateur</a:t>
            </a:r>
            <a:r>
              <a:rPr lang="fr-FR" dirty="0"/>
              <a:t> , 0,1 cadre, 0,1 psychologue et 0,1 secrétaire )</a:t>
            </a:r>
            <a:br>
              <a:rPr lang="fr" dirty="0"/>
            </a:br>
            <a:endParaRPr dirty="0"/>
          </a:p>
          <a:p>
            <a:pPr indent="-448722">
              <a:lnSpc>
                <a:spcPct val="105000"/>
              </a:lnSpc>
              <a:buSzPts val="1700"/>
            </a:pPr>
            <a:r>
              <a:rPr lang="fr" dirty="0">
                <a:solidFill>
                  <a:srgbClr val="7030A0"/>
                </a:solidFill>
              </a:rPr>
              <a:t>Rhapsodie</a:t>
            </a:r>
            <a:r>
              <a:rPr lang="fr" dirty="0"/>
              <a:t> </a:t>
            </a:r>
            <a:r>
              <a:rPr lang="fr" b="1" i="1" dirty="0"/>
              <a:t>fait partie </a:t>
            </a:r>
            <a:r>
              <a:rPr lang="fr" dirty="0"/>
              <a:t>de </a:t>
            </a:r>
            <a:r>
              <a:rPr lang="fr" dirty="0">
                <a:solidFill>
                  <a:srgbClr val="002060"/>
                </a:solidFill>
              </a:rPr>
              <a:t>l’HdJ Mikkado </a:t>
            </a:r>
            <a:br>
              <a:rPr lang="fr" dirty="0"/>
            </a:br>
            <a:br>
              <a:rPr lang="fr" dirty="0"/>
            </a:br>
            <a:endParaRPr dirty="0"/>
          </a:p>
          <a:p>
            <a:pPr indent="-448722">
              <a:lnSpc>
                <a:spcPct val="105000"/>
              </a:lnSpc>
              <a:buSzPts val="1700"/>
            </a:pPr>
            <a:r>
              <a:rPr lang="fr" b="1" i="1" dirty="0"/>
              <a:t>Dès lors </a:t>
            </a:r>
            <a:r>
              <a:rPr lang="fr" dirty="0"/>
              <a:t>qu’un patient réalise une </a:t>
            </a:r>
            <a:r>
              <a:rPr lang="fr" b="1" i="1" dirty="0"/>
              <a:t>évaluation </a:t>
            </a:r>
            <a:r>
              <a:rPr lang="fr-FR" b="1" i="1" dirty="0"/>
              <a:t>globale </a:t>
            </a:r>
            <a:r>
              <a:rPr lang="fr-FR" dirty="0"/>
              <a:t>lors de la </a:t>
            </a:r>
            <a:r>
              <a:rPr lang="fr-FR" b="1" i="1" dirty="0" err="1"/>
              <a:t>periode</a:t>
            </a:r>
            <a:r>
              <a:rPr lang="fr-FR" b="1" i="1" dirty="0"/>
              <a:t> d’accueil</a:t>
            </a:r>
            <a:r>
              <a:rPr lang="fr" b="1" i="1" dirty="0"/>
              <a:t>  </a:t>
            </a:r>
            <a:r>
              <a:rPr lang="fr-FR" dirty="0"/>
              <a:t>à</a:t>
            </a:r>
            <a:r>
              <a:rPr lang="fr" dirty="0"/>
              <a:t> </a:t>
            </a:r>
            <a:r>
              <a:rPr lang="fr-FR" dirty="0" err="1"/>
              <a:t>Mikkado</a:t>
            </a:r>
            <a:r>
              <a:rPr lang="fr" dirty="0"/>
              <a:t>-&gt; </a:t>
            </a:r>
            <a:r>
              <a:rPr lang="fr-FR" dirty="0"/>
              <a:t>il peut  </a:t>
            </a:r>
            <a:r>
              <a:rPr lang="fr" dirty="0"/>
              <a:t>intègre</a:t>
            </a:r>
            <a:r>
              <a:rPr lang="fr-FR" dirty="0"/>
              <a:t>r</a:t>
            </a:r>
            <a:r>
              <a:rPr lang="fr" dirty="0"/>
              <a:t> </a:t>
            </a:r>
            <a:r>
              <a:rPr lang="fr" dirty="0">
                <a:solidFill>
                  <a:srgbClr val="7030A0"/>
                </a:solidFill>
              </a:rPr>
              <a:t>Rhapsodie</a:t>
            </a:r>
            <a:r>
              <a:rPr lang="fr" dirty="0"/>
              <a:t> </a:t>
            </a:r>
            <a:r>
              <a:rPr lang="fr-FR" dirty="0"/>
              <a:t>version </a:t>
            </a:r>
            <a:r>
              <a:rPr lang="fr-FR" dirty="0" err="1"/>
              <a:t>remediation</a:t>
            </a:r>
            <a:r>
              <a:rPr lang="fr-FR" dirty="0"/>
              <a:t> des </a:t>
            </a:r>
            <a:r>
              <a:rPr lang="fr-FR" dirty="0" err="1"/>
              <a:t>neurocognitons</a:t>
            </a:r>
            <a:r>
              <a:rPr lang="fr-FR" dirty="0"/>
              <a:t> et cognitions sociales .</a:t>
            </a:r>
            <a:br>
              <a:rPr lang="fr" dirty="0"/>
            </a:br>
            <a:endParaRPr dirty="0"/>
          </a:p>
          <a:p>
            <a:pPr indent="-448722">
              <a:lnSpc>
                <a:spcPct val="105000"/>
              </a:lnSpc>
              <a:buSzPts val="1700"/>
            </a:pPr>
            <a:r>
              <a:rPr lang="fr" b="1" dirty="0"/>
              <a:t>Double parcours </a:t>
            </a:r>
            <a:r>
              <a:rPr lang="fr-FR" b="1" dirty="0"/>
              <a:t>interdépendant</a:t>
            </a:r>
            <a:r>
              <a:rPr lang="fr" b="1" dirty="0"/>
              <a:t> </a:t>
            </a:r>
            <a:r>
              <a:rPr lang="fr" dirty="0"/>
              <a:t>: Mikkado et Rhapsodie. </a:t>
            </a:r>
            <a:endParaRPr dirty="0"/>
          </a:p>
        </p:txBody>
      </p:sp>
      <p:sp>
        <p:nvSpPr>
          <p:cNvPr id="98" name="Google Shape;98;p1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algn="r"/>
            <a:fld id="{00000000-1234-1234-1234-123412341234}" type="slidenum">
              <a:rPr lang="fr"/>
              <a:pPr algn="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883B74-0763-4D19-A4D9-5B35DF9B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Indications </a:t>
            </a:r>
            <a:r>
              <a:rPr lang="fr-FR" dirty="0">
                <a:solidFill>
                  <a:srgbClr val="7030A0"/>
                </a:solidFill>
              </a:rPr>
              <a:t>RPS</a:t>
            </a:r>
            <a:r>
              <a:rPr lang="fr-FR" dirty="0"/>
              <a:t> dites ‘ classiques ‘ ADOS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53C7BF-D144-44EB-9256-98DB5EDCF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Troubles anxieux , dont les TOC.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Effondrement thymique et de perte de confiance en soi.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Troubles </a:t>
            </a:r>
            <a:r>
              <a:rPr lang="fr-FR" dirty="0" err="1"/>
              <a:t>neuro-developpementaux</a:t>
            </a:r>
            <a:r>
              <a:rPr lang="fr-FR" dirty="0"/>
              <a:t>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Troubles des apprentissages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TSA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Troubles de l’attachement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Jeunes avant l’arrivée de l’Handicap psychique.</a:t>
            </a:r>
          </a:p>
        </p:txBody>
      </p:sp>
    </p:spTree>
    <p:extLst>
      <p:ext uri="{BB962C8B-B14F-4D97-AF65-F5344CB8AC3E}">
        <p14:creationId xmlns:p14="http://schemas.microsoft.com/office/powerpoint/2010/main" val="33167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AC216-86CF-4B1F-9125-708DB68C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Indications principales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F56EBB-FD30-4A75-8A66-87760B547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REPLI SOCIAL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MALENTENDUS FREQUENTS EN CONVERSATION DANS L’</a:t>
            </a:r>
            <a:r>
              <a:rPr lang="fr-FR" sz="2800" dirty="0" err="1"/>
              <a:t>interpretation</a:t>
            </a:r>
            <a:r>
              <a:rPr lang="fr-FR" sz="2800" dirty="0"/>
              <a:t> DES EMOTIONS OU DES COMPORTEMENTS d’autrui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TENIR LES AUTRES RESPONSABLES DE SES DIFFICULTES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FROIDEUR AFFECTIVE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DIFFICULTE d’ ACCES à l’HUMOUR OU l’ IRONIE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err="1"/>
              <a:t>Acces</a:t>
            </a:r>
            <a:r>
              <a:rPr lang="fr-FR" sz="2800" dirty="0"/>
              <a:t> plus direct</a:t>
            </a:r>
          </a:p>
        </p:txBody>
      </p:sp>
    </p:spTree>
    <p:extLst>
      <p:ext uri="{BB962C8B-B14F-4D97-AF65-F5344CB8AC3E}">
        <p14:creationId xmlns:p14="http://schemas.microsoft.com/office/powerpoint/2010/main" val="216637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9A5EA2-A47C-48B6-A854-68FB7924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Offre de soins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BD541-AB28-44CE-B09C-B61BD684E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i="1" u="sng" dirty="0"/>
              <a:t>  </a:t>
            </a:r>
            <a:r>
              <a:rPr lang="fr-FR" sz="6400" b="1" i="1" u="sng" dirty="0"/>
              <a:t>Evaluation – bilan – </a:t>
            </a:r>
            <a:r>
              <a:rPr lang="fr-FR" sz="6400" b="1" i="1" u="sng" dirty="0">
                <a:solidFill>
                  <a:srgbClr val="7030A0"/>
                </a:solidFill>
              </a:rPr>
              <a:t>analyse fonctionnelle </a:t>
            </a:r>
            <a:r>
              <a:rPr lang="fr-FR" sz="6400" b="1" i="1" u="sng" dirty="0" err="1">
                <a:solidFill>
                  <a:srgbClr val="7030A0"/>
                </a:solidFill>
              </a:rPr>
              <a:t>complete</a:t>
            </a:r>
            <a:r>
              <a:rPr lang="fr-FR" sz="6400" b="1" i="1" u="sng" dirty="0">
                <a:solidFill>
                  <a:srgbClr val="7030A0"/>
                </a:solidFill>
              </a:rPr>
              <a:t> </a:t>
            </a:r>
            <a:r>
              <a:rPr lang="fr-FR" sz="6400" b="1" i="1" u="sng" dirty="0"/>
              <a:t>durant </a:t>
            </a:r>
            <a:r>
              <a:rPr lang="fr-FR" sz="6400" b="1" i="1" u="sng" dirty="0">
                <a:solidFill>
                  <a:srgbClr val="7030A0"/>
                </a:solidFill>
              </a:rPr>
              <a:t>3 semaines d’observations  </a:t>
            </a:r>
            <a:r>
              <a:rPr lang="fr-FR" sz="6400" b="1" i="1" u="sng" dirty="0"/>
              <a:t>: aide au diagnostic , </a:t>
            </a:r>
            <a:r>
              <a:rPr lang="fr-FR" sz="6400" b="1" i="1" u="sng" dirty="0" err="1"/>
              <a:t>comorbidite</a:t>
            </a:r>
            <a:r>
              <a:rPr lang="fr-FR" sz="6400" b="1" i="1" u="sng" dirty="0"/>
              <a:t> forte à cet </a:t>
            </a:r>
            <a:r>
              <a:rPr lang="fr-FR" sz="6400" b="1" i="1" u="sng" dirty="0" err="1"/>
              <a:t>age</a:t>
            </a:r>
            <a:endParaRPr lang="fr-FR" sz="6400" b="1" i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6400" b="1" i="1" u="sng" dirty="0"/>
              <a:t>Pec de  Groupe sous formes d’ateliers </a:t>
            </a:r>
            <a:r>
              <a:rPr lang="fr-FR" sz="6400" b="1" i="1" u="sng" dirty="0" err="1"/>
              <a:t>therapeutiques</a:t>
            </a:r>
            <a:r>
              <a:rPr lang="fr-FR" sz="6400" b="1" i="1" u="sng" dirty="0"/>
              <a:t> de 5 à 10 ados </a:t>
            </a:r>
            <a:r>
              <a:rPr lang="fr-FR" sz="4900" b="1" i="1" u="sng" dirty="0"/>
              <a:t> </a:t>
            </a:r>
            <a:r>
              <a:rPr lang="fr-FR" sz="3000" dirty="0"/>
              <a:t>: </a:t>
            </a:r>
            <a:r>
              <a:rPr lang="fr-FR" sz="4800" dirty="0"/>
              <a:t>médiations corporelles, artistiques , </a:t>
            </a:r>
            <a:r>
              <a:rPr lang="fr-FR" sz="4800" dirty="0" err="1"/>
              <a:t>creatives</a:t>
            </a:r>
            <a:r>
              <a:rPr lang="fr-FR" sz="4800" dirty="0"/>
              <a:t> 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6400" b="1" i="1" u="sng" dirty="0"/>
              <a:t>Suivis, soutiens </a:t>
            </a:r>
            <a:r>
              <a:rPr lang="fr-FR" sz="6400" b="1" i="1" u="sng" dirty="0" err="1"/>
              <a:t>psychotherapies</a:t>
            </a:r>
            <a:r>
              <a:rPr lang="fr-FR" sz="6400" b="1" i="1" u="sng" dirty="0"/>
              <a:t> individuelles en demi journée et </a:t>
            </a:r>
            <a:r>
              <a:rPr lang="fr-FR" sz="6400" b="1" i="1" u="sng" dirty="0" err="1"/>
              <a:t>vad</a:t>
            </a:r>
            <a:r>
              <a:rPr lang="fr-FR" sz="6400" b="1" i="1" u="sng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6400" b="1" i="1" u="sng" dirty="0" err="1"/>
              <a:t>Réhabibilitation</a:t>
            </a:r>
            <a:r>
              <a:rPr lang="fr-FR" sz="6400" b="1" i="1" u="sng" dirty="0"/>
              <a:t> psychosociale</a:t>
            </a:r>
            <a:r>
              <a:rPr lang="fr-FR" sz="3700" i="1" u="sng" dirty="0"/>
              <a:t>:</a:t>
            </a:r>
            <a:endParaRPr lang="fr-FR" sz="5600" i="1" u="sng" dirty="0"/>
          </a:p>
          <a:p>
            <a:r>
              <a:rPr lang="fr-FR" sz="3500" dirty="0"/>
              <a:t>- </a:t>
            </a:r>
            <a:r>
              <a:rPr lang="fr-FR" sz="5600" b="1" dirty="0" err="1">
                <a:solidFill>
                  <a:srgbClr val="FF0000"/>
                </a:solidFill>
              </a:rPr>
              <a:t>remediation</a:t>
            </a:r>
            <a:r>
              <a:rPr lang="fr-FR" sz="5600" b="1" dirty="0">
                <a:solidFill>
                  <a:srgbClr val="FF0000"/>
                </a:solidFill>
              </a:rPr>
              <a:t> cognitive sociale</a:t>
            </a:r>
            <a:r>
              <a:rPr lang="fr-FR" sz="5600" dirty="0"/>
              <a:t> ( froide) </a:t>
            </a:r>
            <a:r>
              <a:rPr lang="fr-FR" sz="5600" b="1" dirty="0"/>
              <a:t>DEVENIR UN MEILLEUR </a:t>
            </a:r>
            <a:r>
              <a:rPr lang="fr-FR" sz="5600" b="1" i="1" dirty="0">
                <a:solidFill>
                  <a:srgbClr val="00B050"/>
                </a:solidFill>
              </a:rPr>
              <a:t>DETECTIVE SOCIAL</a:t>
            </a:r>
            <a:r>
              <a:rPr lang="fr-FR" sz="5600" dirty="0"/>
              <a:t>	</a:t>
            </a:r>
          </a:p>
          <a:p>
            <a:r>
              <a:rPr lang="fr-FR" sz="3500" dirty="0"/>
              <a:t>-</a:t>
            </a:r>
            <a:r>
              <a:rPr lang="fr-FR" sz="3500" dirty="0">
                <a:solidFill>
                  <a:srgbClr val="FF0000"/>
                </a:solidFill>
              </a:rPr>
              <a:t> </a:t>
            </a: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82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38AE24-3CCC-480A-851B-156B814EA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119" y="855677"/>
            <a:ext cx="10754687" cy="54780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400" dirty="0"/>
          </a:p>
          <a:p>
            <a:r>
              <a:rPr lang="fr-FR" sz="1500" b="1" dirty="0" err="1">
                <a:solidFill>
                  <a:srgbClr val="FF0000"/>
                </a:solidFill>
              </a:rPr>
              <a:t>Psychoeducation</a:t>
            </a:r>
            <a:r>
              <a:rPr lang="fr-FR" sz="1500" b="1" dirty="0">
                <a:solidFill>
                  <a:srgbClr val="FF0000"/>
                </a:solidFill>
              </a:rPr>
              <a:t> </a:t>
            </a:r>
            <a:r>
              <a:rPr lang="fr-FR" sz="1500" dirty="0">
                <a:solidFill>
                  <a:srgbClr val="FF0000"/>
                </a:solidFill>
              </a:rPr>
              <a:t> </a:t>
            </a:r>
            <a:r>
              <a:rPr lang="fr-FR" sz="1500" dirty="0"/>
              <a:t>: c’est un </a:t>
            </a:r>
            <a:r>
              <a:rPr lang="fr-FR" sz="1500" b="1" dirty="0"/>
              <a:t>processus continu </a:t>
            </a:r>
            <a:r>
              <a:rPr lang="fr-FR" sz="1500" dirty="0"/>
              <a:t>intégré dans les soins et</a:t>
            </a:r>
            <a:r>
              <a:rPr lang="fr-FR" sz="1500" b="1" dirty="0"/>
              <a:t> centré </a:t>
            </a:r>
            <a:r>
              <a:rPr lang="fr-FR" sz="1500" dirty="0"/>
              <a:t>sur le patient . Elle comprend des activités organisés de </a:t>
            </a:r>
            <a:r>
              <a:rPr lang="fr-FR" sz="1500" i="1" dirty="0" err="1"/>
              <a:t>sensibilisisation</a:t>
            </a:r>
            <a:r>
              <a:rPr lang="fr-FR" sz="1500" i="1" dirty="0"/>
              <a:t> , d’information, d’apprentissage </a:t>
            </a:r>
            <a:r>
              <a:rPr lang="fr-FR" sz="1500" dirty="0"/>
              <a:t>d’accompagnement psychosocial concernant les </a:t>
            </a:r>
            <a:r>
              <a:rPr lang="fr-FR" sz="1500" b="1" dirty="0"/>
              <a:t>troubles , le tt, </a:t>
            </a:r>
            <a:r>
              <a:rPr lang="fr-FR" sz="1500" b="1" dirty="0" err="1"/>
              <a:t>sexualite</a:t>
            </a:r>
            <a:r>
              <a:rPr lang="fr-FR" sz="1500" b="1" dirty="0"/>
              <a:t> , </a:t>
            </a:r>
            <a:r>
              <a:rPr lang="fr-FR" sz="1500" b="1" dirty="0" err="1"/>
              <a:t>hygiene</a:t>
            </a:r>
            <a:r>
              <a:rPr lang="fr-FR" sz="1500" b="1" dirty="0"/>
              <a:t> de vie, sommeil </a:t>
            </a:r>
            <a:r>
              <a:rPr lang="fr-FR" sz="1500" dirty="0"/>
              <a:t>, l’hospitalisation ; </a:t>
            </a:r>
          </a:p>
          <a:p>
            <a:r>
              <a:rPr lang="fr-FR" sz="1500" b="1" dirty="0"/>
              <a:t>-</a:t>
            </a:r>
            <a:r>
              <a:rPr lang="fr-FR" sz="1500" b="1" dirty="0">
                <a:solidFill>
                  <a:srgbClr val="FF0000"/>
                </a:solidFill>
              </a:rPr>
              <a:t>L’ETP</a:t>
            </a:r>
            <a:r>
              <a:rPr lang="fr-FR" sz="1500" dirty="0"/>
              <a:t> devrait rendre le patient plus </a:t>
            </a:r>
            <a:r>
              <a:rPr lang="fr-FR" sz="1500" b="1" dirty="0"/>
              <a:t>acteurs</a:t>
            </a:r>
            <a:r>
              <a:rPr lang="fr-FR" sz="1500" dirty="0"/>
              <a:t> des soins , capable d’</a:t>
            </a:r>
            <a:r>
              <a:rPr lang="fr-FR" sz="1500" dirty="0" err="1"/>
              <a:t>acquerir</a:t>
            </a:r>
            <a:r>
              <a:rPr lang="fr-FR" sz="1500" dirty="0"/>
              <a:t> et maintenir les ressources </a:t>
            </a:r>
            <a:r>
              <a:rPr lang="fr-FR" sz="1500" dirty="0" err="1"/>
              <a:t>necessaires</a:t>
            </a:r>
            <a:r>
              <a:rPr lang="fr-FR" sz="1500" dirty="0"/>
              <a:t> pour </a:t>
            </a:r>
            <a:r>
              <a:rPr lang="fr-FR" sz="1500" dirty="0" err="1"/>
              <a:t>gerer</a:t>
            </a:r>
            <a:r>
              <a:rPr lang="fr-FR" sz="1500" dirty="0"/>
              <a:t> de manière optimale </a:t>
            </a:r>
            <a:r>
              <a:rPr lang="fr-FR" sz="1500" b="1" dirty="0"/>
              <a:t>sa vie avec sa maladie,</a:t>
            </a:r>
            <a:endParaRPr lang="fr-FR" sz="1500" b="1" dirty="0">
              <a:solidFill>
                <a:srgbClr val="FF0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1500" b="1" dirty="0">
                <a:solidFill>
                  <a:srgbClr val="FF0000"/>
                </a:solidFill>
              </a:rPr>
              <a:t>entrainement aux habilites sociales Ateliers ‘ Missions interactions ‘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500" b="1" i="1" dirty="0"/>
              <a:t>Le ciment ders interactions sociales chez l’(ado repose sur la </a:t>
            </a:r>
            <a:r>
              <a:rPr lang="fr-FR" sz="1500" b="1" i="1" dirty="0" err="1"/>
              <a:t>comprehension</a:t>
            </a:r>
            <a:r>
              <a:rPr lang="fr-FR" sz="1500" b="1" i="1" dirty="0"/>
              <a:t> des intentions sociales d’autrui</a:t>
            </a:r>
            <a:r>
              <a:rPr lang="fr-FR" sz="1500" dirty="0"/>
              <a:t>, qui s’appuie sur une capacité </a:t>
            </a:r>
            <a:r>
              <a:rPr lang="fr-FR" sz="1500" dirty="0">
                <a:solidFill>
                  <a:srgbClr val="FF0000"/>
                </a:solidFill>
              </a:rPr>
              <a:t>d’Intégration du </a:t>
            </a:r>
            <a:r>
              <a:rPr lang="fr-FR" sz="1500" b="1" dirty="0">
                <a:solidFill>
                  <a:srgbClr val="FF0000"/>
                </a:solidFill>
              </a:rPr>
              <a:t>CONTEXTE </a:t>
            </a:r>
            <a:r>
              <a:rPr lang="fr-FR" sz="1500" dirty="0"/>
              <a:t>pour comprendre quelqu’un qui veut </a:t>
            </a:r>
            <a:r>
              <a:rPr lang="fr-FR" sz="1500" dirty="0" err="1"/>
              <a:t>etre</a:t>
            </a:r>
            <a:r>
              <a:rPr lang="fr-FR" sz="1500" dirty="0"/>
              <a:t>  dans une relation sociale </a:t>
            </a:r>
            <a:r>
              <a:rPr lang="fr-FR" sz="1500" b="1" dirty="0"/>
              <a:t>la plus ajuste </a:t>
            </a:r>
            <a:r>
              <a:rPr lang="fr-FR" sz="1500" dirty="0"/>
              <a:t>possible.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500" b="1" dirty="0">
              <a:solidFill>
                <a:srgbClr val="FF0000"/>
              </a:solidFill>
            </a:endParaRPr>
          </a:p>
          <a:p>
            <a:r>
              <a:rPr lang="fr-FR" sz="1500" dirty="0"/>
              <a:t>- aussi  </a:t>
            </a:r>
            <a:r>
              <a:rPr lang="fr-FR" sz="1500" i="1" dirty="0">
                <a:solidFill>
                  <a:srgbClr val="FF0000"/>
                </a:solidFill>
              </a:rPr>
              <a:t>entretien motivationnelle, familial, TCC, guidance </a:t>
            </a:r>
            <a:r>
              <a:rPr lang="fr-FR" sz="1500" i="1" dirty="0" err="1">
                <a:solidFill>
                  <a:srgbClr val="FF0000"/>
                </a:solidFill>
              </a:rPr>
              <a:t>educationnelle</a:t>
            </a:r>
            <a:r>
              <a:rPr lang="fr-FR" sz="1500" i="1" dirty="0">
                <a:solidFill>
                  <a:srgbClr val="FF0000"/>
                </a:solidFill>
              </a:rPr>
              <a:t> parents, relaxation, gestions </a:t>
            </a:r>
            <a:r>
              <a:rPr lang="fr-FR" sz="1500" i="1" dirty="0" err="1">
                <a:solidFill>
                  <a:srgbClr val="FF0000"/>
                </a:solidFill>
              </a:rPr>
              <a:t>emotions</a:t>
            </a:r>
            <a:r>
              <a:rPr lang="fr-FR" sz="1500" i="1" dirty="0">
                <a:solidFill>
                  <a:srgbClr val="FF0000"/>
                </a:solidFill>
              </a:rPr>
              <a:t> et stres</a:t>
            </a:r>
            <a:r>
              <a:rPr lang="fr-FR" sz="1500" dirty="0">
                <a:solidFill>
                  <a:srgbClr val="FF0000"/>
                </a:solidFill>
              </a:rPr>
              <a:t>s</a:t>
            </a:r>
          </a:p>
          <a:p>
            <a:endParaRPr lang="fr-FR" sz="1500" dirty="0">
              <a:solidFill>
                <a:srgbClr val="FF0000"/>
              </a:solidFill>
            </a:endParaRPr>
          </a:p>
          <a:p>
            <a:endParaRPr lang="fr-FR" sz="2200" dirty="0">
              <a:solidFill>
                <a:srgbClr val="7030A0"/>
              </a:solidFill>
            </a:endParaRPr>
          </a:p>
          <a:p>
            <a:r>
              <a:rPr lang="fr-FR" sz="2200" b="1" dirty="0">
                <a:solidFill>
                  <a:srgbClr val="7030A0"/>
                </a:solidFill>
              </a:rPr>
              <a:t>Restitution de l’évaluation aux jeunes et leur famille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466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736</TotalTime>
  <Words>1408</Words>
  <Application>Microsoft Office PowerPoint</Application>
  <PresentationFormat>Grand écran</PresentationFormat>
  <Paragraphs>95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Calibri</vt:lpstr>
      <vt:lpstr>Century Gothic</vt:lpstr>
      <vt:lpstr>Courier New</vt:lpstr>
      <vt:lpstr>Garamond</vt:lpstr>
      <vt:lpstr>PT Sans Narrow</vt:lpstr>
      <vt:lpstr>Wingdings</vt:lpstr>
      <vt:lpstr>Savon</vt:lpstr>
      <vt:lpstr>RHAPSODIE qUESTIOn? Reponse? </vt:lpstr>
      <vt:lpstr>Objectifs : : Reperage , Evaluation  et Prise en charge spécifique.  INTERVENTION PRECOCE et GLOBALE Troubles Emergents </vt:lpstr>
      <vt:lpstr>Cognitions et ‘pathologies de situation co- occurrence </vt:lpstr>
      <vt:lpstr>Présentation PowerPoint</vt:lpstr>
      <vt:lpstr>  Equipe ‘Cognitive’ </vt:lpstr>
      <vt:lpstr>Indications RPS dites ‘ classiques ‘ ADOS</vt:lpstr>
      <vt:lpstr>Indications principales </vt:lpstr>
      <vt:lpstr>Offre de soins</vt:lpstr>
      <vt:lpstr>Présentation PowerPoint</vt:lpstr>
      <vt:lpstr>Resultats attendus </vt:lpstr>
      <vt:lpstr>Resultats obtenus </vt:lpstr>
      <vt:lpstr>Objectifs et points d’améliorations</vt:lpstr>
      <vt:lpstr>Indicateurs de rhapsodie  et HDJ Mikkado</vt:lpstr>
      <vt:lpstr>Perspectives </vt:lpstr>
      <vt:lpstr>DIPPA (Dispositif d’Intervention Précoce dans les Pathologies Emergentes Adolescents)</vt:lpstr>
      <vt:lpstr>CONCLUSION  Tout est à construire mais il y a déjà des choses  sur la partition Rhapsodie  Essayons Un nouveau langage musical pour les usagers et les familles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i06</dc:title>
  <dc:creator>BAUX Philippe</dc:creator>
  <cp:lastModifiedBy>ROUANET Florine - ETA549</cp:lastModifiedBy>
  <cp:revision>55</cp:revision>
  <dcterms:created xsi:type="dcterms:W3CDTF">2022-12-02T11:51:02Z</dcterms:created>
  <dcterms:modified xsi:type="dcterms:W3CDTF">2022-12-09T11:35:36Z</dcterms:modified>
</cp:coreProperties>
</file>