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69" r:id="rId4"/>
    <p:sldId id="271" r:id="rId5"/>
    <p:sldId id="274" r:id="rId6"/>
    <p:sldId id="272" r:id="rId7"/>
    <p:sldId id="276" r:id="rId8"/>
    <p:sldId id="275" r:id="rId9"/>
    <p:sldId id="257" r:id="rId10"/>
    <p:sldId id="258" r:id="rId11"/>
    <p:sldId id="259" r:id="rId12"/>
    <p:sldId id="260" r:id="rId13"/>
    <p:sldId id="261" r:id="rId14"/>
    <p:sldId id="262" r:id="rId15"/>
    <p:sldId id="263" r:id="rId16"/>
    <p:sldId id="264" r:id="rId17"/>
    <p:sldId id="265" r:id="rId18"/>
    <p:sldId id="266" r:id="rId19"/>
    <p:sldId id="26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85C5D-E5E1-4272-8BD4-FC8AEAA4D41D}"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6D6D7-3E9F-4C3B-BA8D-4345A0685DB9}" type="slidenum">
              <a:rPr lang="fr-FR" smtClean="0"/>
              <a:t>‹N°›</a:t>
            </a:fld>
            <a:endParaRPr lang="fr-FR"/>
          </a:p>
        </p:txBody>
      </p:sp>
    </p:spTree>
    <p:extLst>
      <p:ext uri="{BB962C8B-B14F-4D97-AF65-F5344CB8AC3E}">
        <p14:creationId xmlns:p14="http://schemas.microsoft.com/office/powerpoint/2010/main" val="38648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EBBBD30-F77A-490E-BAD9-73A9CDEA3DAA}" type="datetime1">
              <a:rPr lang="fr-FR" smtClean="0"/>
              <a:t>06/12/2022</a:t>
            </a:fld>
            <a:endParaRPr lang="fr-FR"/>
          </a:p>
        </p:txBody>
      </p:sp>
      <p:sp>
        <p:nvSpPr>
          <p:cNvPr id="5" name="Espace réservé du pied de page 4"/>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6" name="Espace réservé du numéro de diapositive 5"/>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124156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321C4D-D0C5-4FC4-BC20-6E5D650B9F66}" type="datetime1">
              <a:rPr lang="fr-FR" smtClean="0"/>
              <a:t>06/12/2022</a:t>
            </a:fld>
            <a:endParaRPr lang="fr-FR"/>
          </a:p>
        </p:txBody>
      </p:sp>
      <p:sp>
        <p:nvSpPr>
          <p:cNvPr id="5" name="Espace réservé du pied de page 4"/>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6" name="Espace réservé du numéro de diapositive 5"/>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89650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CE16E8-A602-4857-9121-59ED48B24CD5}" type="datetime1">
              <a:rPr lang="fr-FR" smtClean="0"/>
              <a:t>06/12/2022</a:t>
            </a:fld>
            <a:endParaRPr lang="fr-FR"/>
          </a:p>
        </p:txBody>
      </p:sp>
      <p:sp>
        <p:nvSpPr>
          <p:cNvPr id="5" name="Espace réservé du pied de page 4"/>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6" name="Espace réservé du numéro de diapositive 5"/>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17546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itation avec légende">
    <p:spTree>
      <p:nvGrpSpPr>
        <p:cNvPr id="1" name=""/>
        <p:cNvGrpSpPr/>
        <p:nvPr/>
      </p:nvGrpSpPr>
      <p:grpSpPr>
        <a:xfrm>
          <a:off x="0" y="0"/>
          <a:ext cx="0" cy="0"/>
          <a:chOff x="0" y="0"/>
          <a:chExt cx="0" cy="0"/>
        </a:xfrm>
      </p:grpSpPr>
      <p:grpSp>
        <p:nvGrpSpPr>
          <p:cNvPr id="7" name="Group 6"/>
          <p:cNvGrpSpPr/>
          <p:nvPr/>
        </p:nvGrpSpPr>
        <p:grpSpPr>
          <a:xfrm>
            <a:off x="-1587" y="2"/>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userDrawn="1"/>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574802" y="980519"/>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6"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5" y="5029198"/>
            <a:ext cx="8825659" cy="997858"/>
          </a:xfrm>
        </p:spPr>
        <p:txBody>
          <a:bodyPr anchor="ct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smtClean="0"/>
              <a:t>Modifier les styles du texte du masque</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337F88-2D22-4379-8BA7-13F426CA864E}" type="slidenum">
              <a:rPr lang="fr-FR" smtClean="0"/>
              <a:t>‹N°›</a:t>
            </a:fld>
            <a:endParaRPr lang="fr-F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0376" y="5691911"/>
            <a:ext cx="1166091" cy="1166091"/>
          </a:xfrm>
          <a:prstGeom prst="rect">
            <a:avLst/>
          </a:prstGeom>
        </p:spPr>
      </p:pic>
    </p:spTree>
    <p:extLst>
      <p:ext uri="{BB962C8B-B14F-4D97-AF65-F5344CB8AC3E}">
        <p14:creationId xmlns:p14="http://schemas.microsoft.com/office/powerpoint/2010/main" val="572152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9"/>
            <a:ext cx="8825659" cy="706964"/>
          </a:xfrm>
          <a:prstGeom prst="rect">
            <a:avLst/>
          </a:prstGeom>
        </p:spPr>
        <p:txBody>
          <a:bodyPr anchor="ctr"/>
          <a:lstStyle/>
          <a:p>
            <a:r>
              <a:rPr lang="fr-FR" smtClean="0"/>
              <a:t>Modifiez le style du titre</a:t>
            </a:r>
            <a:endParaRPr lang="en-US" dirty="0"/>
          </a:p>
        </p:txBody>
      </p:sp>
      <p:sp>
        <p:nvSpPr>
          <p:cNvPr id="6" name="Slide Number Placeholder 5"/>
          <p:cNvSpPr>
            <a:spLocks noGrp="1"/>
          </p:cNvSpPr>
          <p:nvPr>
            <p:ph type="sldNum" sz="quarter" idx="12"/>
          </p:nvPr>
        </p:nvSpPr>
        <p:spPr/>
        <p:txBody>
          <a:bodyPr/>
          <a:lstStyle/>
          <a:p>
            <a:fld id="{2C337F88-2D22-4379-8BA7-13F426CA864E}"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3485" y="5564555"/>
            <a:ext cx="1230923" cy="1230923"/>
          </a:xfrm>
          <a:prstGeom prst="rect">
            <a:avLst/>
          </a:prstGeom>
        </p:spPr>
      </p:pic>
    </p:spTree>
    <p:extLst>
      <p:ext uri="{BB962C8B-B14F-4D97-AF65-F5344CB8AC3E}">
        <p14:creationId xmlns:p14="http://schemas.microsoft.com/office/powerpoint/2010/main" val="253097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F64683-6585-453A-A042-4E6BC4526149}" type="datetime1">
              <a:rPr lang="fr-FR" smtClean="0"/>
              <a:t>06/12/2022</a:t>
            </a:fld>
            <a:endParaRPr lang="fr-FR"/>
          </a:p>
        </p:txBody>
      </p:sp>
      <p:sp>
        <p:nvSpPr>
          <p:cNvPr id="5" name="Espace réservé du pied de page 4"/>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6" name="Espace réservé du numéro de diapositive 5"/>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235080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1BD5264-4F23-4EB5-9275-D70E25AFA8A4}" type="datetime1">
              <a:rPr lang="fr-FR" smtClean="0"/>
              <a:t>06/12/2022</a:t>
            </a:fld>
            <a:endParaRPr lang="fr-FR"/>
          </a:p>
        </p:txBody>
      </p:sp>
      <p:sp>
        <p:nvSpPr>
          <p:cNvPr id="5" name="Espace réservé du pied de page 4"/>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6" name="Espace réservé du numéro de diapositive 5"/>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1479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21182D-8ECB-4168-B374-12EBF98B8775}" type="datetime1">
              <a:rPr lang="fr-FR" smtClean="0"/>
              <a:t>06/12/2022</a:t>
            </a:fld>
            <a:endParaRPr lang="fr-FR"/>
          </a:p>
        </p:txBody>
      </p:sp>
      <p:sp>
        <p:nvSpPr>
          <p:cNvPr id="6" name="Espace réservé du pied de page 5"/>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7" name="Espace réservé du numéro de diapositive 6"/>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324787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9533742-995B-4122-87F1-69C1ED184EF6}" type="datetime1">
              <a:rPr lang="fr-FR" smtClean="0"/>
              <a:t>06/12/2022</a:t>
            </a:fld>
            <a:endParaRPr lang="fr-FR"/>
          </a:p>
        </p:txBody>
      </p:sp>
      <p:sp>
        <p:nvSpPr>
          <p:cNvPr id="8" name="Espace réservé du pied de page 7"/>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9" name="Espace réservé du numéro de diapositive 8"/>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416920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B52242F-ED21-4B95-9EBE-0C2702A276F0}" type="datetime1">
              <a:rPr lang="fr-FR" smtClean="0"/>
              <a:t>06/12/2022</a:t>
            </a:fld>
            <a:endParaRPr lang="fr-FR"/>
          </a:p>
        </p:txBody>
      </p:sp>
      <p:sp>
        <p:nvSpPr>
          <p:cNvPr id="4" name="Espace réservé du pied de page 3"/>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5" name="Espace réservé du numéro de diapositive 4"/>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332466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243D3F-E30C-43C7-8170-FE399DAAB564}" type="datetime1">
              <a:rPr lang="fr-FR" smtClean="0"/>
              <a:t>06/12/2022</a:t>
            </a:fld>
            <a:endParaRPr lang="fr-FR"/>
          </a:p>
        </p:txBody>
      </p:sp>
      <p:sp>
        <p:nvSpPr>
          <p:cNvPr id="3" name="Espace réservé du pied de page 2"/>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4" name="Espace réservé du numéro de diapositive 3"/>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423345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6891FCE-0757-4D11-8BFA-57B19EAD138F}" type="datetime1">
              <a:rPr lang="fr-FR" smtClean="0"/>
              <a:t>06/12/2022</a:t>
            </a:fld>
            <a:endParaRPr lang="fr-FR"/>
          </a:p>
        </p:txBody>
      </p:sp>
      <p:sp>
        <p:nvSpPr>
          <p:cNvPr id="6" name="Espace réservé du pied de page 5"/>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7" name="Espace réservé du numéro de diapositive 6"/>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226665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6BED88F-A5D7-4497-AF18-635FD183A737}" type="datetime1">
              <a:rPr lang="fr-FR" smtClean="0"/>
              <a:t>06/12/2022</a:t>
            </a:fld>
            <a:endParaRPr lang="fr-FR"/>
          </a:p>
        </p:txBody>
      </p:sp>
      <p:sp>
        <p:nvSpPr>
          <p:cNvPr id="6" name="Espace réservé du pied de page 5"/>
          <p:cNvSpPr>
            <a:spLocks noGrp="1"/>
          </p:cNvSpPr>
          <p:nvPr>
            <p:ph type="ftr" sz="quarter" idx="11"/>
          </p:nvPr>
        </p:nvSpPr>
        <p:spPr/>
        <p:txBody>
          <a:bodyPr/>
          <a:lstStyle/>
          <a:p>
            <a:r>
              <a:rPr lang="fr-FR" smtClean="0"/>
              <a:t>Pôle Filières et Réhabilitation Psychosociale ug.pole.filieres@epsm-somme.fr </a:t>
            </a:r>
            <a:endParaRPr lang="fr-FR"/>
          </a:p>
        </p:txBody>
      </p:sp>
      <p:sp>
        <p:nvSpPr>
          <p:cNvPr id="7" name="Espace réservé du numéro de diapositive 6"/>
          <p:cNvSpPr>
            <a:spLocks noGrp="1"/>
          </p:cNvSpPr>
          <p:nvPr>
            <p:ph type="sldNum" sz="quarter" idx="12"/>
          </p:nvPr>
        </p:nvSpPr>
        <p:spPr/>
        <p:txBody>
          <a:bodyPr/>
          <a:lstStyle/>
          <a:p>
            <a:fld id="{EDF4DA8E-E17D-4F81-8A1C-09F893FB995B}" type="slidenum">
              <a:rPr lang="fr-FR" smtClean="0"/>
              <a:t>‹N°›</a:t>
            </a:fld>
            <a:endParaRPr lang="fr-FR"/>
          </a:p>
        </p:txBody>
      </p:sp>
    </p:spTree>
    <p:extLst>
      <p:ext uri="{BB962C8B-B14F-4D97-AF65-F5344CB8AC3E}">
        <p14:creationId xmlns:p14="http://schemas.microsoft.com/office/powerpoint/2010/main" val="385846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8D1AC-ED72-4D4A-B2C3-C09883284151}" type="datetime1">
              <a:rPr lang="fr-FR" smtClean="0"/>
              <a:t>06/12/2022</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Pôle Filières et Réhabilitation Psychosociale ug.pole.filieres@epsm-somme.fr </a:t>
            </a:r>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4DA8E-E17D-4F81-8A1C-09F893FB995B}" type="slidenum">
              <a:rPr lang="fr-FR" smtClean="0"/>
              <a:t>‹N°›</a:t>
            </a:fld>
            <a:endParaRPr lang="fr-FR"/>
          </a:p>
        </p:txBody>
      </p:sp>
    </p:spTree>
    <p:extLst>
      <p:ext uri="{BB962C8B-B14F-4D97-AF65-F5344CB8AC3E}">
        <p14:creationId xmlns:p14="http://schemas.microsoft.com/office/powerpoint/2010/main" val="2294497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429788"/>
            <a:ext cx="9565178" cy="4289367"/>
          </a:xfrm>
        </p:spPr>
        <p:txBody>
          <a:bodyPr>
            <a:normAutofit/>
          </a:bodyPr>
          <a:lstStyle/>
          <a:p>
            <a:r>
              <a:rPr lang="fr-FR" dirty="0"/>
              <a:t/>
            </a:r>
            <a:br>
              <a:rPr lang="fr-FR" dirty="0"/>
            </a:br>
            <a:r>
              <a:rPr lang="fr-FR" b="1" i="1" dirty="0" smtClean="0"/>
              <a:t>Présentation du centre de proximité de Réhabilitation Psychosociale 3R Mosaïque de l’EPSM de la somme</a:t>
            </a:r>
            <a:endParaRPr lang="fr-FR" b="1" i="1" dirty="0"/>
          </a:p>
        </p:txBody>
      </p:sp>
      <p:sp>
        <p:nvSpPr>
          <p:cNvPr id="3" name="ZoneTexte 2"/>
          <p:cNvSpPr txBox="1"/>
          <p:nvPr/>
        </p:nvSpPr>
        <p:spPr>
          <a:xfrm>
            <a:off x="482138" y="340822"/>
            <a:ext cx="10873047" cy="856211"/>
          </a:xfrm>
          <a:prstGeom prst="rect">
            <a:avLst/>
          </a:prstGeom>
          <a:noFill/>
        </p:spPr>
        <p:txBody>
          <a:bodyPr wrap="square" rtlCol="0">
            <a:spAutoFit/>
          </a:bodyPr>
          <a:lstStyle/>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59986608"/>
              </p:ext>
            </p:extLst>
          </p:nvPr>
        </p:nvGraphicFramePr>
        <p:xfrm>
          <a:off x="1088967" y="191539"/>
          <a:ext cx="10266218" cy="1238249"/>
        </p:xfrm>
        <a:graphic>
          <a:graphicData uri="http://schemas.openxmlformats.org/drawingml/2006/table">
            <a:tbl>
              <a:tblPr firstRow="1" firstCol="1" bandRow="1">
                <a:tableStyleId>{5C22544A-7EE6-4342-B048-85BDC9FD1C3A}</a:tableStyleId>
              </a:tblPr>
              <a:tblGrid>
                <a:gridCol w="2542639">
                  <a:extLst>
                    <a:ext uri="{9D8B030D-6E8A-4147-A177-3AD203B41FA5}">
                      <a16:colId xmlns:a16="http://schemas.microsoft.com/office/drawing/2014/main" val="1421756604"/>
                    </a:ext>
                  </a:extLst>
                </a:gridCol>
                <a:gridCol w="270346">
                  <a:extLst>
                    <a:ext uri="{9D8B030D-6E8A-4147-A177-3AD203B41FA5}">
                      <a16:colId xmlns:a16="http://schemas.microsoft.com/office/drawing/2014/main" val="1891354517"/>
                    </a:ext>
                  </a:extLst>
                </a:gridCol>
                <a:gridCol w="7453233">
                  <a:extLst>
                    <a:ext uri="{9D8B030D-6E8A-4147-A177-3AD203B41FA5}">
                      <a16:colId xmlns:a16="http://schemas.microsoft.com/office/drawing/2014/main" val="213233370"/>
                    </a:ext>
                  </a:extLst>
                </a:gridCol>
              </a:tblGrid>
              <a:tr h="1238249">
                <a:tc>
                  <a:txBody>
                    <a:bodyPr/>
                    <a:lstStyle/>
                    <a:p>
                      <a:pPr>
                        <a:spcAft>
                          <a:spcPts val="0"/>
                        </a:spcAft>
                      </a:pP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r">
                        <a:spcAft>
                          <a:spcPts val="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indent="21590" algn="r">
                        <a:spcAft>
                          <a:spcPts val="0"/>
                        </a:spcAft>
                      </a:pPr>
                      <a:r>
                        <a:rPr lang="fr-FR" sz="1800" dirty="0">
                          <a:effectLst/>
                        </a:rPr>
                        <a:t> </a:t>
                      </a:r>
                      <a:endParaRPr lang="fr-FR" sz="1100" dirty="0" smtClean="0">
                        <a:effectLst/>
                      </a:endParaRPr>
                    </a:p>
                    <a:p>
                      <a:pPr indent="21590" algn="r">
                        <a:spcAft>
                          <a:spcPts val="0"/>
                        </a:spcAft>
                      </a:pPr>
                      <a:r>
                        <a:rPr lang="fr-FR" sz="1600" dirty="0" smtClean="0">
                          <a:solidFill>
                            <a:schemeClr val="tx1"/>
                          </a:solidFill>
                          <a:effectLst/>
                        </a:rPr>
                        <a:t>Pôle </a:t>
                      </a:r>
                      <a:r>
                        <a:rPr lang="fr-FR" sz="1600" dirty="0">
                          <a:solidFill>
                            <a:schemeClr val="tx1"/>
                          </a:solidFill>
                          <a:effectLst/>
                        </a:rPr>
                        <a:t>Filières et Réhabilitation Psychosociale</a:t>
                      </a:r>
                      <a:endParaRPr lang="fr-FR" sz="1100" dirty="0">
                        <a:solidFill>
                          <a:schemeClr val="tx1"/>
                        </a:solidFill>
                        <a:effectLst/>
                      </a:endParaRPr>
                    </a:p>
                    <a:p>
                      <a:pPr algn="r">
                        <a:spcAft>
                          <a:spcPts val="0"/>
                        </a:spcAft>
                      </a:pPr>
                      <a:r>
                        <a:rPr lang="fr-FR" sz="1100" dirty="0" smtClean="0">
                          <a:effectLst/>
                        </a:rPr>
                        <a:t>.fr</a:t>
                      </a:r>
                      <a:endParaRPr lang="fr-FR" sz="1100" dirty="0">
                        <a:effectLst/>
                      </a:endParaRPr>
                    </a:p>
                    <a:p>
                      <a:pPr indent="21590" algn="r">
                        <a:spcAft>
                          <a:spcPts val="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67217439"/>
                  </a:ext>
                </a:extLst>
              </a:tr>
            </a:tbl>
          </a:graphicData>
        </a:graphic>
      </p:graphicFrame>
      <p:sp>
        <p:nvSpPr>
          <p:cNvPr id="8" name="Rectangle 7"/>
          <p:cNvSpPr/>
          <p:nvPr/>
        </p:nvSpPr>
        <p:spPr>
          <a:xfrm>
            <a:off x="7412297" y="507711"/>
            <a:ext cx="158750" cy="160338"/>
          </a:xfrm>
          <a:prstGeom prst="rect">
            <a:avLst/>
          </a:prstGeom>
          <a:solidFill>
            <a:srgbClr val="7D36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2052"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757" y="126697"/>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4046913" y="6356352"/>
            <a:ext cx="4114800" cy="365125"/>
          </a:xfrm>
        </p:spPr>
        <p:txBody>
          <a:bodyPr/>
          <a:lstStyle/>
          <a:p>
            <a:r>
              <a:rPr lang="fr-FR" dirty="0" smtClean="0"/>
              <a:t>Pôle Filières et Réhabilitation Psychosociale ug.pole.filieres@epsm-somme.fr </a:t>
            </a:r>
            <a:endParaRPr lang="fr-FR" dirty="0"/>
          </a:p>
        </p:txBody>
      </p:sp>
      <p:pic>
        <p:nvPicPr>
          <p:cNvPr id="9"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614" y="6356352"/>
            <a:ext cx="485490"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8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0517" y="1088293"/>
            <a:ext cx="4099639" cy="4572000"/>
          </a:xfrm>
        </p:spPr>
        <p:txBody>
          <a:bodyPr>
            <a:normAutofit/>
          </a:bodyPr>
          <a:lstStyle/>
          <a:p>
            <a:pPr marL="0" indent="0" algn="just">
              <a:buNone/>
            </a:pPr>
            <a:r>
              <a:rPr lang="fr-FR" sz="2200" dirty="0">
                <a:solidFill>
                  <a:schemeClr val="bg1"/>
                </a:solidFill>
              </a:rPr>
              <a:t>Depuis la fin du mois de mai, le centre de proximité de réhabilitation psychosociale 3R Mosaïque a améliorer son offre de soin grâce à la mise en place d’un «</a:t>
            </a:r>
            <a:r>
              <a:rPr lang="fr-FR" sz="2200" dirty="0" err="1">
                <a:solidFill>
                  <a:schemeClr val="bg1"/>
                </a:solidFill>
              </a:rPr>
              <a:t>Simuappart</a:t>
            </a:r>
            <a:r>
              <a:rPr lang="fr-FR" sz="2200" dirty="0">
                <a:solidFill>
                  <a:schemeClr val="bg1"/>
                </a:solidFill>
              </a:rPr>
              <a:t>».</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896" y="1026323"/>
            <a:ext cx="6887773" cy="4585116"/>
          </a:xfrm>
          <a:prstGeom prst="rect">
            <a:avLst/>
          </a:prstGeom>
        </p:spPr>
      </p:pic>
      <p:sp>
        <p:nvSpPr>
          <p:cNvPr id="12" name="Rectangle 11"/>
          <p:cNvSpPr/>
          <p:nvPr/>
        </p:nvSpPr>
        <p:spPr>
          <a:xfrm>
            <a:off x="10402278" y="0"/>
            <a:ext cx="742461" cy="1258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7"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6390" y="5660293"/>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3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969105" y="1824894"/>
            <a:ext cx="10144369" cy="941756"/>
          </a:xfrm>
        </p:spPr>
        <p:txBody>
          <a:bodyPr>
            <a:noAutofit/>
          </a:bodyPr>
          <a:lstStyle/>
          <a:p>
            <a:pPr algn="just"/>
            <a:endParaRPr lang="fr-FR" sz="3600" dirty="0">
              <a:solidFill>
                <a:schemeClr val="bg1"/>
              </a:solidFill>
            </a:endParaRPr>
          </a:p>
          <a:p>
            <a:pPr algn="just"/>
            <a:endParaRPr lang="fr-FR" sz="3600" dirty="0">
              <a:solidFill>
                <a:schemeClr val="bg1"/>
              </a:solidFill>
            </a:endParaRPr>
          </a:p>
          <a:p>
            <a:pPr algn="just"/>
            <a:r>
              <a:rPr lang="fr-FR" sz="3600" dirty="0">
                <a:solidFill>
                  <a:schemeClr val="bg1"/>
                </a:solidFill>
              </a:rPr>
              <a:t>Ce projet est le fruit de la réflexion des membres de l’équipe sur les moyens d’augmenter les chances de réussite des usagers dans leur projet de vie.</a:t>
            </a:r>
          </a:p>
          <a:p>
            <a:pPr algn="just"/>
            <a:endParaRPr lang="fr-FR" sz="3600" dirty="0">
              <a:solidFill>
                <a:schemeClr val="bg1"/>
              </a:solidFill>
            </a:endParaRPr>
          </a:p>
        </p:txBody>
      </p:sp>
      <p:sp>
        <p:nvSpPr>
          <p:cNvPr id="2" name="Rectangle 1"/>
          <p:cNvSpPr/>
          <p:nvPr/>
        </p:nvSpPr>
        <p:spPr>
          <a:xfrm>
            <a:off x="3724102" y="6084917"/>
            <a:ext cx="4364181" cy="461665"/>
          </a:xfrm>
          <a:prstGeom prst="rect">
            <a:avLst/>
          </a:prstGeom>
        </p:spPr>
        <p:txBody>
          <a:bodyPr wrap="square">
            <a:spAutoFit/>
          </a:bodyPr>
          <a:lstStyle/>
          <a:p>
            <a:pPr algn="ctr"/>
            <a:r>
              <a:rPr lang="fr-FR" sz="1200" dirty="0" smtClean="0">
                <a:solidFill>
                  <a:schemeClr val="bg2">
                    <a:lumMod val="90000"/>
                  </a:schemeClr>
                </a:solidFill>
              </a:rPr>
              <a:t>Pôle Filières et Réhabilitation Psychosociale </a:t>
            </a:r>
          </a:p>
          <a:p>
            <a:pPr algn="ctr"/>
            <a:r>
              <a:rPr lang="fr-FR" sz="1200" dirty="0" smtClean="0">
                <a:solidFill>
                  <a:schemeClr val="bg2">
                    <a:lumMod val="90000"/>
                  </a:schemeClr>
                </a:solidFill>
              </a:rPr>
              <a:t>ug.pole.filieres@epsm-somme.fr </a:t>
            </a:r>
            <a:endParaRPr lang="fr-FR" sz="1200" dirty="0">
              <a:solidFill>
                <a:schemeClr val="bg2">
                  <a:lumMod val="90000"/>
                </a:schemeClr>
              </a:solidFill>
            </a:endParaRPr>
          </a:p>
        </p:txBody>
      </p:sp>
    </p:spTree>
    <p:extLst>
      <p:ext uri="{BB962C8B-B14F-4D97-AF65-F5344CB8AC3E}">
        <p14:creationId xmlns:p14="http://schemas.microsoft.com/office/powerpoint/2010/main" val="189847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984736" y="2051538"/>
            <a:ext cx="10097477" cy="511909"/>
          </a:xfrm>
        </p:spPr>
        <p:txBody>
          <a:bodyPr>
            <a:noAutofit/>
          </a:bodyPr>
          <a:lstStyle/>
          <a:p>
            <a:pPr algn="just"/>
            <a:endParaRPr lang="fr-FR" sz="3600" dirty="0">
              <a:solidFill>
                <a:schemeClr val="bg1"/>
              </a:solidFill>
            </a:endParaRPr>
          </a:p>
          <a:p>
            <a:pPr algn="just"/>
            <a:endParaRPr lang="fr-FR" sz="3600" dirty="0">
              <a:solidFill>
                <a:schemeClr val="bg1"/>
              </a:solidFill>
            </a:endParaRPr>
          </a:p>
          <a:p>
            <a:pPr algn="just"/>
            <a:r>
              <a:rPr lang="fr-FR" sz="3600" dirty="0">
                <a:solidFill>
                  <a:schemeClr val="bg1"/>
                </a:solidFill>
              </a:rPr>
              <a:t>Il est aussi le résultat de la mobilisation et du soutien de l’établissement, de la direction, des services économiques, logistiques et techniques.</a:t>
            </a:r>
          </a:p>
          <a:p>
            <a:pPr algn="just"/>
            <a:endParaRPr lang="fr-FR" sz="3600" dirty="0">
              <a:solidFill>
                <a:schemeClr val="bg1"/>
              </a:solidFill>
            </a:endParaRPr>
          </a:p>
        </p:txBody>
      </p:sp>
      <p:sp>
        <p:nvSpPr>
          <p:cNvPr id="2" name="Rectangle 1"/>
          <p:cNvSpPr/>
          <p:nvPr/>
        </p:nvSpPr>
        <p:spPr>
          <a:xfrm>
            <a:off x="4062153" y="6106729"/>
            <a:ext cx="4192385" cy="461665"/>
          </a:xfrm>
          <a:prstGeom prst="rect">
            <a:avLst/>
          </a:prstGeom>
        </p:spPr>
        <p:txBody>
          <a:bodyPr wrap="square">
            <a:spAutoFit/>
          </a:bodyPr>
          <a:lstStyle/>
          <a:p>
            <a:pPr algn="ctr"/>
            <a:r>
              <a:rPr lang="fr-FR" sz="1200" dirty="0">
                <a:solidFill>
                  <a:schemeClr val="bg2">
                    <a:lumMod val="90000"/>
                  </a:schemeClr>
                </a:solidFill>
              </a:rPr>
              <a:t>Pôle Filières et Réhabilitation Psychosociale ug.pole.filieres@epsm-somme.fr </a:t>
            </a:r>
          </a:p>
        </p:txBody>
      </p:sp>
    </p:spTree>
    <p:extLst>
      <p:ext uri="{BB962C8B-B14F-4D97-AF65-F5344CB8AC3E}">
        <p14:creationId xmlns:p14="http://schemas.microsoft.com/office/powerpoint/2010/main" val="2353702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1782" y="1049221"/>
            <a:ext cx="4060561" cy="4572000"/>
          </a:xfrm>
        </p:spPr>
        <p:txBody>
          <a:bodyPr>
            <a:normAutofit/>
          </a:bodyPr>
          <a:lstStyle/>
          <a:p>
            <a:pPr marL="0" indent="0" algn="just">
              <a:buNone/>
            </a:pPr>
            <a:r>
              <a:rPr lang="fr-FR" sz="2000" dirty="0">
                <a:solidFill>
                  <a:schemeClr val="bg1"/>
                </a:solidFill>
              </a:rPr>
              <a:t>Il se matérialise par la mise à disposition d’un appartement, au sein de l’EPSM, permettant aux usagers d‘appréhender au mieux des situations en milieu écologique, tout en en limitant les risques, dans un premier temps.</a:t>
            </a:r>
          </a:p>
        </p:txBody>
      </p:sp>
      <p:sp>
        <p:nvSpPr>
          <p:cNvPr id="7" name="Rectangle 6"/>
          <p:cNvSpPr/>
          <p:nvPr/>
        </p:nvSpPr>
        <p:spPr>
          <a:xfrm>
            <a:off x="10402278" y="0"/>
            <a:ext cx="742461" cy="1258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9690" y="1025635"/>
            <a:ext cx="6994471" cy="4656143"/>
          </a:xfrm>
          <a:prstGeom prst="rect">
            <a:avLst/>
          </a:prstGeom>
        </p:spPr>
      </p:pic>
      <p:sp>
        <p:nvSpPr>
          <p:cNvPr id="8" name="Rectangle 7"/>
          <p:cNvSpPr/>
          <p:nvPr/>
        </p:nvSpPr>
        <p:spPr>
          <a:xfrm>
            <a:off x="10402278" y="0"/>
            <a:ext cx="742461" cy="1258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11"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5911" y="5737227"/>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58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1023817" y="1551353"/>
            <a:ext cx="10074031" cy="2059356"/>
          </a:xfrm>
        </p:spPr>
        <p:txBody>
          <a:bodyPr>
            <a:noAutofit/>
          </a:bodyPr>
          <a:lstStyle/>
          <a:p>
            <a:pPr algn="just"/>
            <a:endParaRPr lang="fr-FR" sz="3600" dirty="0">
              <a:solidFill>
                <a:schemeClr val="bg1"/>
              </a:solidFill>
            </a:endParaRPr>
          </a:p>
          <a:p>
            <a:pPr algn="just"/>
            <a:r>
              <a:rPr lang="fr-FR" sz="3600" dirty="0">
                <a:solidFill>
                  <a:schemeClr val="bg1"/>
                </a:solidFill>
              </a:rPr>
              <a:t>Le « </a:t>
            </a:r>
            <a:r>
              <a:rPr lang="fr-FR" sz="3600" dirty="0" err="1">
                <a:solidFill>
                  <a:schemeClr val="bg1"/>
                </a:solidFill>
              </a:rPr>
              <a:t>Simuappart</a:t>
            </a:r>
            <a:r>
              <a:rPr lang="fr-FR" sz="3600" dirty="0">
                <a:solidFill>
                  <a:schemeClr val="bg1"/>
                </a:solidFill>
              </a:rPr>
              <a:t> » respecte les principes fondamentaux de la réhabilitation que sont le rétablissement et l’</a:t>
            </a:r>
            <a:r>
              <a:rPr lang="fr-FR" sz="3600" dirty="0" err="1">
                <a:solidFill>
                  <a:schemeClr val="bg1"/>
                </a:solidFill>
              </a:rPr>
              <a:t>empowerment</a:t>
            </a:r>
            <a:r>
              <a:rPr lang="fr-FR" sz="3600" dirty="0">
                <a:solidFill>
                  <a:schemeClr val="bg1"/>
                </a:solidFill>
              </a:rPr>
              <a:t>.</a:t>
            </a:r>
          </a:p>
          <a:p>
            <a:pPr algn="just"/>
            <a:endParaRPr lang="fr-FR" sz="3600" dirty="0">
              <a:solidFill>
                <a:schemeClr val="bg1"/>
              </a:solidFill>
            </a:endParaRPr>
          </a:p>
        </p:txBody>
      </p:sp>
      <p:sp>
        <p:nvSpPr>
          <p:cNvPr id="2" name="Rectangle 1"/>
          <p:cNvSpPr/>
          <p:nvPr/>
        </p:nvSpPr>
        <p:spPr>
          <a:xfrm>
            <a:off x="3438699" y="6073478"/>
            <a:ext cx="6096000" cy="461665"/>
          </a:xfrm>
          <a:prstGeom prst="rect">
            <a:avLst/>
          </a:prstGeom>
        </p:spPr>
        <p:txBody>
          <a:bodyPr>
            <a:spAutoFit/>
          </a:bodyPr>
          <a:lstStyle/>
          <a:p>
            <a:pPr algn="ctr"/>
            <a:r>
              <a:rPr lang="fr-FR" sz="1200" dirty="0">
                <a:solidFill>
                  <a:schemeClr val="bg2">
                    <a:lumMod val="90000"/>
                  </a:schemeClr>
                </a:solidFill>
              </a:rPr>
              <a:t>Pôle Filières et Réhabilitation Psychosociale </a:t>
            </a:r>
            <a:endParaRPr lang="fr-FR" sz="1200" dirty="0" smtClean="0">
              <a:solidFill>
                <a:schemeClr val="bg2">
                  <a:lumMod val="90000"/>
                </a:schemeClr>
              </a:solidFill>
            </a:endParaRPr>
          </a:p>
          <a:p>
            <a:pPr algn="ctr"/>
            <a:r>
              <a:rPr lang="fr-FR" sz="1200" dirty="0" smtClean="0">
                <a:solidFill>
                  <a:schemeClr val="bg2">
                    <a:lumMod val="90000"/>
                  </a:schemeClr>
                </a:solidFill>
              </a:rPr>
              <a:t>ug.pole.filieres@epsm-somme.fr </a:t>
            </a:r>
            <a:endParaRPr lang="fr-FR" sz="1200" dirty="0">
              <a:solidFill>
                <a:schemeClr val="bg2">
                  <a:lumMod val="90000"/>
                </a:schemeClr>
              </a:solidFill>
            </a:endParaRPr>
          </a:p>
        </p:txBody>
      </p:sp>
    </p:spTree>
    <p:extLst>
      <p:ext uri="{BB962C8B-B14F-4D97-AF65-F5344CB8AC3E}">
        <p14:creationId xmlns:p14="http://schemas.microsoft.com/office/powerpoint/2010/main" val="3722832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4885" y="2143369"/>
            <a:ext cx="4248131" cy="2413000"/>
          </a:xfrm>
        </p:spPr>
        <p:txBody>
          <a:bodyPr>
            <a:noAutofit/>
          </a:bodyPr>
          <a:lstStyle/>
          <a:p>
            <a:pPr marL="0" indent="0" algn="just">
              <a:buNone/>
            </a:pPr>
            <a:r>
              <a:rPr lang="fr-FR" sz="2200" dirty="0">
                <a:solidFill>
                  <a:schemeClr val="bg1"/>
                </a:solidFill>
              </a:rPr>
              <a:t>Le « </a:t>
            </a:r>
            <a:r>
              <a:rPr lang="fr-FR" sz="2200" dirty="0" err="1">
                <a:solidFill>
                  <a:schemeClr val="bg1"/>
                </a:solidFill>
              </a:rPr>
              <a:t>Simuappart</a:t>
            </a:r>
            <a:r>
              <a:rPr lang="fr-FR" sz="2200" dirty="0">
                <a:solidFill>
                  <a:schemeClr val="bg1"/>
                </a:solidFill>
              </a:rPr>
              <a:t> » permettra d’évaluer le degré de dépendance et d’autonomie de la personne dans les actes de la vie quotidienne.</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786" y="880929"/>
            <a:ext cx="6873228" cy="4575432"/>
          </a:xfrm>
          <a:prstGeom prst="rect">
            <a:avLst/>
          </a:prstGeom>
        </p:spPr>
      </p:pic>
      <p:sp>
        <p:nvSpPr>
          <p:cNvPr id="7" name="Rectangle 6"/>
          <p:cNvSpPr/>
          <p:nvPr/>
        </p:nvSpPr>
        <p:spPr>
          <a:xfrm>
            <a:off x="10402278" y="1"/>
            <a:ext cx="742461" cy="140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8"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3508" y="561975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5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1061169" y="1863975"/>
            <a:ext cx="10060123" cy="997859"/>
          </a:xfrm>
        </p:spPr>
        <p:txBody>
          <a:bodyPr>
            <a:noAutofit/>
          </a:bodyPr>
          <a:lstStyle/>
          <a:p>
            <a:pPr algn="just"/>
            <a:endParaRPr lang="fr-FR" sz="3600" dirty="0">
              <a:solidFill>
                <a:schemeClr val="bg1"/>
              </a:solidFill>
            </a:endParaRPr>
          </a:p>
          <a:p>
            <a:pPr algn="just"/>
            <a:endParaRPr lang="fr-FR" sz="3600" dirty="0">
              <a:solidFill>
                <a:schemeClr val="bg1"/>
              </a:solidFill>
            </a:endParaRPr>
          </a:p>
          <a:p>
            <a:pPr algn="just"/>
            <a:r>
              <a:rPr lang="fr-FR" sz="3600" dirty="0">
                <a:solidFill>
                  <a:schemeClr val="bg1"/>
                </a:solidFill>
              </a:rPr>
              <a:t>Le « </a:t>
            </a:r>
            <a:r>
              <a:rPr lang="fr-FR" sz="3600" dirty="0" err="1">
                <a:solidFill>
                  <a:schemeClr val="bg1"/>
                </a:solidFill>
              </a:rPr>
              <a:t>Simuappart</a:t>
            </a:r>
            <a:r>
              <a:rPr lang="fr-FR" sz="3600" dirty="0">
                <a:solidFill>
                  <a:schemeClr val="bg1"/>
                </a:solidFill>
              </a:rPr>
              <a:t> » est un outil d’évaluation accessible à tous, quel que soit le projet de vie.</a:t>
            </a:r>
          </a:p>
          <a:p>
            <a:pPr algn="just"/>
            <a:endParaRPr lang="fr-FR" sz="3600" dirty="0">
              <a:solidFill>
                <a:schemeClr val="bg1"/>
              </a:solidFill>
            </a:endParaRPr>
          </a:p>
        </p:txBody>
      </p:sp>
      <p:sp>
        <p:nvSpPr>
          <p:cNvPr id="2" name="Rectangle 1"/>
          <p:cNvSpPr/>
          <p:nvPr/>
        </p:nvSpPr>
        <p:spPr>
          <a:xfrm>
            <a:off x="3604953" y="6211669"/>
            <a:ext cx="6096000" cy="461665"/>
          </a:xfrm>
          <a:prstGeom prst="rect">
            <a:avLst/>
          </a:prstGeom>
        </p:spPr>
        <p:txBody>
          <a:bodyPr>
            <a:spAutoFit/>
          </a:bodyPr>
          <a:lstStyle/>
          <a:p>
            <a:pPr algn="ctr"/>
            <a:r>
              <a:rPr lang="fr-FR" sz="1200" dirty="0">
                <a:solidFill>
                  <a:schemeClr val="bg2">
                    <a:lumMod val="90000"/>
                  </a:schemeClr>
                </a:solidFill>
              </a:rPr>
              <a:t>Pôle Filières et Réhabilitation Psychosociale </a:t>
            </a:r>
            <a:endParaRPr lang="fr-FR" sz="1200" dirty="0" smtClean="0">
              <a:solidFill>
                <a:schemeClr val="bg2">
                  <a:lumMod val="90000"/>
                </a:schemeClr>
              </a:solidFill>
            </a:endParaRPr>
          </a:p>
          <a:p>
            <a:pPr algn="ctr"/>
            <a:r>
              <a:rPr lang="fr-FR" sz="1200" dirty="0" smtClean="0">
                <a:solidFill>
                  <a:schemeClr val="bg2">
                    <a:lumMod val="90000"/>
                  </a:schemeClr>
                </a:solidFill>
              </a:rPr>
              <a:t>ug.pole.filieres@epsm-somme.fr </a:t>
            </a:r>
            <a:endParaRPr lang="fr-FR" sz="1200" dirty="0">
              <a:solidFill>
                <a:schemeClr val="bg2">
                  <a:lumMod val="90000"/>
                </a:schemeClr>
              </a:solidFill>
            </a:endParaRPr>
          </a:p>
        </p:txBody>
      </p:sp>
    </p:spTree>
    <p:extLst>
      <p:ext uri="{BB962C8B-B14F-4D97-AF65-F5344CB8AC3E}">
        <p14:creationId xmlns:p14="http://schemas.microsoft.com/office/powerpoint/2010/main" val="3968568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0616" y="1086337"/>
            <a:ext cx="8518771" cy="758419"/>
          </a:xfrm>
        </p:spPr>
        <p:txBody>
          <a:bodyPr>
            <a:normAutofit fontScale="90000"/>
          </a:bodyPr>
          <a:lstStyle/>
          <a:p>
            <a:r>
              <a:rPr lang="fr-FR" sz="4000" dirty="0"/>
              <a:t>Il permet d’aborder des thématiques comme :</a:t>
            </a:r>
            <a:r>
              <a:rPr lang="fr-FR" dirty="0"/>
              <a:t/>
            </a:r>
            <a:br>
              <a:rPr lang="fr-FR" dirty="0"/>
            </a:br>
            <a:endParaRPr lang="fr-FR" dirty="0"/>
          </a:p>
        </p:txBody>
      </p:sp>
      <p:sp>
        <p:nvSpPr>
          <p:cNvPr id="3" name="Espace réservé du contenu 2"/>
          <p:cNvSpPr>
            <a:spLocks noGrp="1"/>
          </p:cNvSpPr>
          <p:nvPr>
            <p:ph idx="4294967295"/>
          </p:nvPr>
        </p:nvSpPr>
        <p:spPr>
          <a:xfrm>
            <a:off x="3126155" y="1844756"/>
            <a:ext cx="8761413" cy="4032342"/>
          </a:xfrm>
        </p:spPr>
        <p:txBody>
          <a:bodyPr>
            <a:normAutofit fontScale="92500" lnSpcReduction="20000"/>
          </a:bodyPr>
          <a:lstStyle/>
          <a:p>
            <a:pPr lvl="0" algn="just"/>
            <a:r>
              <a:rPr lang="fr-FR" dirty="0"/>
              <a:t>L</a:t>
            </a:r>
            <a:r>
              <a:rPr lang="fr-FR" dirty="0" smtClean="0"/>
              <a:t>es </a:t>
            </a:r>
            <a:r>
              <a:rPr lang="fr-FR" dirty="0"/>
              <a:t>activités du quotidien (faire son lit, entretenir sa chambre, ranger une armoire, balayer</a:t>
            </a:r>
            <a:r>
              <a:rPr lang="fr-FR" dirty="0" smtClean="0"/>
              <a:t>…),</a:t>
            </a:r>
            <a:endParaRPr lang="fr-FR" dirty="0"/>
          </a:p>
          <a:p>
            <a:pPr lvl="0" algn="just"/>
            <a:r>
              <a:rPr lang="fr-FR" dirty="0"/>
              <a:t>L</a:t>
            </a:r>
            <a:r>
              <a:rPr lang="fr-FR" dirty="0" smtClean="0"/>
              <a:t>es </a:t>
            </a:r>
            <a:r>
              <a:rPr lang="fr-FR" dirty="0"/>
              <a:t>activités autour de l’hygiène et de la propreté (se laver, entretenir son linge, entretenir son environnement, faire la vaisselle</a:t>
            </a:r>
            <a:r>
              <a:rPr lang="fr-FR" dirty="0" smtClean="0"/>
              <a:t>…),</a:t>
            </a:r>
            <a:endParaRPr lang="fr-FR" dirty="0"/>
          </a:p>
          <a:p>
            <a:pPr lvl="0" algn="just"/>
            <a:r>
              <a:rPr lang="fr-FR" dirty="0"/>
              <a:t>Subvenir à ses besoins (se faire à manger, gérer son budget, ses achats, gérer ses traitements</a:t>
            </a:r>
            <a:r>
              <a:rPr lang="fr-FR" dirty="0" smtClean="0"/>
              <a:t>…),</a:t>
            </a:r>
            <a:endParaRPr lang="fr-FR" dirty="0"/>
          </a:p>
          <a:p>
            <a:pPr lvl="0" algn="just"/>
            <a:r>
              <a:rPr lang="fr-FR" dirty="0"/>
              <a:t>Appréhender son environnement (se déplacer, utiliser les ressources présentes autour de soi et les acteurs de celles-ci</a:t>
            </a:r>
            <a:r>
              <a:rPr lang="fr-FR" dirty="0" smtClean="0"/>
              <a:t>…),</a:t>
            </a:r>
            <a:endParaRPr lang="fr-FR" dirty="0"/>
          </a:p>
          <a:p>
            <a:pPr lvl="0" algn="just"/>
            <a:r>
              <a:rPr lang="fr-FR" dirty="0"/>
              <a:t>Accéder à l’autonomie </a:t>
            </a:r>
            <a:r>
              <a:rPr lang="fr-FR" dirty="0" smtClean="0"/>
              <a:t>en s’intégrant, en étant citoyen, dans la cité.</a:t>
            </a:r>
            <a:endParaRPr lang="fr-FR" dirty="0"/>
          </a:p>
          <a:p>
            <a:pPr marL="0" indent="0">
              <a:buNone/>
            </a:pP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90" y="2373947"/>
            <a:ext cx="2704679" cy="4062976"/>
          </a:xfrm>
          <a:prstGeom prst="rect">
            <a:avLst/>
          </a:prstGeom>
        </p:spPr>
      </p:pic>
      <p:sp>
        <p:nvSpPr>
          <p:cNvPr id="6" name="ZoneTexte 5"/>
          <p:cNvSpPr txBox="1"/>
          <p:nvPr/>
        </p:nvSpPr>
        <p:spPr>
          <a:xfrm>
            <a:off x="3790604" y="6325985"/>
            <a:ext cx="6184669" cy="461665"/>
          </a:xfrm>
          <a:prstGeom prst="rect">
            <a:avLst/>
          </a:prstGeom>
          <a:noFill/>
        </p:spPr>
        <p:txBody>
          <a:bodyPr wrap="square" rtlCol="0">
            <a:spAutoFit/>
          </a:bodyPr>
          <a:lstStyle/>
          <a:p>
            <a:pPr algn="ctr"/>
            <a:r>
              <a:rPr lang="fr-FR" sz="1200" dirty="0">
                <a:solidFill>
                  <a:schemeClr val="bg2">
                    <a:lumMod val="90000"/>
                  </a:schemeClr>
                </a:solidFill>
              </a:rPr>
              <a:t>Pôle Filières et Réhabilitation Psychosociale </a:t>
            </a:r>
            <a:endParaRPr lang="fr-FR" sz="1200" dirty="0" smtClean="0">
              <a:solidFill>
                <a:schemeClr val="bg2">
                  <a:lumMod val="90000"/>
                </a:schemeClr>
              </a:solidFill>
            </a:endParaRPr>
          </a:p>
          <a:p>
            <a:pPr algn="ctr"/>
            <a:r>
              <a:rPr lang="fr-FR" sz="1200" dirty="0" smtClean="0">
                <a:solidFill>
                  <a:schemeClr val="bg2">
                    <a:lumMod val="90000"/>
                  </a:schemeClr>
                </a:solidFill>
              </a:rPr>
              <a:t>ug.pole.filieres@epsm-somme.fr </a:t>
            </a:r>
            <a:endParaRPr lang="fr-FR" sz="1200" dirty="0">
              <a:solidFill>
                <a:schemeClr val="bg2">
                  <a:lumMod val="90000"/>
                </a:schemeClr>
              </a:solidFill>
            </a:endParaRPr>
          </a:p>
        </p:txBody>
      </p:sp>
    </p:spTree>
    <p:extLst>
      <p:ext uri="{BB962C8B-B14F-4D97-AF65-F5344CB8AC3E}">
        <p14:creationId xmlns:p14="http://schemas.microsoft.com/office/powerpoint/2010/main" val="277836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1221155" y="1145274"/>
          <a:ext cx="9817361" cy="4604916"/>
        </p:xfrm>
        <a:graphic>
          <a:graphicData uri="http://schemas.openxmlformats.org/drawingml/2006/table">
            <a:tbl>
              <a:tblPr firstRow="1" firstCol="1" bandRow="1">
                <a:tableStyleId>{5C22544A-7EE6-4342-B048-85BDC9FD1C3A}</a:tableStyleId>
              </a:tblPr>
              <a:tblGrid>
                <a:gridCol w="977043">
                  <a:extLst>
                    <a:ext uri="{9D8B030D-6E8A-4147-A177-3AD203B41FA5}">
                      <a16:colId xmlns:a16="http://schemas.microsoft.com/office/drawing/2014/main" val="3569591092"/>
                    </a:ext>
                  </a:extLst>
                </a:gridCol>
                <a:gridCol w="1275335">
                  <a:extLst>
                    <a:ext uri="{9D8B030D-6E8A-4147-A177-3AD203B41FA5}">
                      <a16:colId xmlns:a16="http://schemas.microsoft.com/office/drawing/2014/main" val="3773044221"/>
                    </a:ext>
                  </a:extLst>
                </a:gridCol>
                <a:gridCol w="2424843">
                  <a:extLst>
                    <a:ext uri="{9D8B030D-6E8A-4147-A177-3AD203B41FA5}">
                      <a16:colId xmlns:a16="http://schemas.microsoft.com/office/drawing/2014/main" val="2845604067"/>
                    </a:ext>
                  </a:extLst>
                </a:gridCol>
                <a:gridCol w="5140140">
                  <a:extLst>
                    <a:ext uri="{9D8B030D-6E8A-4147-A177-3AD203B41FA5}">
                      <a16:colId xmlns:a16="http://schemas.microsoft.com/office/drawing/2014/main" val="258443581"/>
                    </a:ext>
                  </a:extLst>
                </a:gridCol>
              </a:tblGrid>
              <a:tr h="391697">
                <a:tc>
                  <a:txBody>
                    <a:bodyPr/>
                    <a:lstStyle/>
                    <a:p>
                      <a:pPr algn="ctr">
                        <a:lnSpc>
                          <a:spcPct val="115000"/>
                        </a:lnSpc>
                        <a:spcAft>
                          <a:spcPts val="0"/>
                        </a:spcAft>
                      </a:pPr>
                      <a:r>
                        <a:rPr lang="fr-FR" sz="700" kern="12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tc>
                  <a:txBody>
                    <a:bodyPr/>
                    <a:lstStyle/>
                    <a:p>
                      <a:pPr algn="ctr">
                        <a:lnSpc>
                          <a:spcPct val="115000"/>
                        </a:lnSpc>
                        <a:spcAft>
                          <a:spcPts val="0"/>
                        </a:spcAft>
                      </a:pPr>
                      <a:r>
                        <a:rPr lang="fr-FR" sz="1100" kern="1200" dirty="0">
                          <a:effectLst/>
                        </a:rPr>
                        <a:t>Projet de vie de l’usager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tc>
                  <a:txBody>
                    <a:bodyPr/>
                    <a:lstStyle/>
                    <a:p>
                      <a:pPr algn="ctr">
                        <a:lnSpc>
                          <a:spcPct val="115000"/>
                        </a:lnSpc>
                        <a:spcAft>
                          <a:spcPts val="0"/>
                        </a:spcAft>
                      </a:pPr>
                      <a:r>
                        <a:rPr lang="fr-FR" sz="1100" kern="1200" dirty="0">
                          <a:effectLst/>
                        </a:rPr>
                        <a:t>Objectifs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tc>
                  <a:txBody>
                    <a:bodyPr/>
                    <a:lstStyle/>
                    <a:p>
                      <a:pPr algn="ctr">
                        <a:lnSpc>
                          <a:spcPct val="115000"/>
                        </a:lnSpc>
                        <a:spcAft>
                          <a:spcPts val="0"/>
                        </a:spcAft>
                      </a:pPr>
                      <a:r>
                        <a:rPr lang="fr-FR" sz="1100" kern="1200" dirty="0">
                          <a:effectLst/>
                        </a:rPr>
                        <a:t>Plateau technique</a:t>
                      </a:r>
                      <a:endParaRPr lang="fr-FR" sz="1100" dirty="0">
                        <a:effectLst/>
                      </a:endParaRPr>
                    </a:p>
                    <a:p>
                      <a:pPr algn="ctr">
                        <a:lnSpc>
                          <a:spcPct val="115000"/>
                        </a:lnSpc>
                        <a:spcAft>
                          <a:spcPts val="0"/>
                        </a:spcAft>
                      </a:pPr>
                      <a:r>
                        <a:rPr lang="fr-FR" sz="1100" kern="1200" dirty="0">
                          <a:effectLst/>
                        </a:rPr>
                        <a:t>Outils évaluatifs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extLst>
                  <a:ext uri="{0D108BD9-81ED-4DB2-BD59-A6C34878D82A}">
                    <a16:rowId xmlns:a16="http://schemas.microsoft.com/office/drawing/2014/main" val="1408504527"/>
                  </a:ext>
                </a:extLst>
              </a:tr>
              <a:tr h="4213219">
                <a:tc>
                  <a:txBody>
                    <a:bodyPr/>
                    <a:lstStyle/>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kern="1200" dirty="0" smtClean="0">
                        <a:effectLst/>
                      </a:endParaRPr>
                    </a:p>
                    <a:p>
                      <a:pPr algn="just">
                        <a:lnSpc>
                          <a:spcPct val="115000"/>
                        </a:lnSpc>
                        <a:spcAft>
                          <a:spcPts val="0"/>
                        </a:spcAft>
                      </a:pP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ctr">
                        <a:lnSpc>
                          <a:spcPct val="115000"/>
                        </a:lnSpc>
                        <a:spcAft>
                          <a:spcPts val="0"/>
                        </a:spcAft>
                      </a:pPr>
                      <a:r>
                        <a:rPr lang="fr-FR" sz="1100" u="none" kern="1200" dirty="0">
                          <a:effectLst/>
                        </a:rPr>
                        <a:t>SIMU APPART</a:t>
                      </a:r>
                      <a:endParaRPr lang="fr-FR" sz="1100" u="none"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endParaRPr>
                    </a:p>
                    <a:p>
                      <a:pPr algn="just">
                        <a:lnSpc>
                          <a:spcPct val="115000"/>
                        </a:lnSpc>
                        <a:spcAft>
                          <a:spcPts val="0"/>
                        </a:spcAft>
                      </a:pPr>
                      <a:r>
                        <a:rPr lang="fr-FR" sz="700" kern="12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tc>
                  <a:txBody>
                    <a:bodyPr/>
                    <a:lstStyle/>
                    <a:p>
                      <a:pPr algn="just">
                        <a:lnSpc>
                          <a:spcPct val="115000"/>
                        </a:lnSpc>
                        <a:spcAft>
                          <a:spcPts val="0"/>
                        </a:spcAft>
                      </a:pPr>
                      <a:r>
                        <a:rPr lang="fr-FR" sz="1100" b="1" u="sng" kern="1200" dirty="0">
                          <a:effectLst/>
                        </a:rPr>
                        <a:t>Niveau 1</a:t>
                      </a:r>
                      <a:r>
                        <a:rPr lang="fr-FR" sz="1100" u="none" kern="1200" dirty="0">
                          <a:effectLst/>
                        </a:rPr>
                        <a:t> :</a:t>
                      </a:r>
                      <a:endParaRPr lang="fr-FR" sz="1100" u="none" dirty="0">
                        <a:effectLst/>
                      </a:endParaRPr>
                    </a:p>
                    <a:p>
                      <a:pPr algn="just">
                        <a:lnSpc>
                          <a:spcPct val="115000"/>
                        </a:lnSpc>
                        <a:spcAft>
                          <a:spcPts val="0"/>
                        </a:spcAft>
                      </a:pPr>
                      <a:r>
                        <a:rPr lang="fr-FR" sz="1100" kern="1200" dirty="0" smtClean="0">
                          <a:solidFill>
                            <a:srgbClr val="C00000"/>
                          </a:solidFill>
                          <a:effectLst/>
                          <a:latin typeface="Arial Narrow" panose="020B0606020202030204" pitchFamily="34" charset="0"/>
                        </a:rPr>
                        <a:t>►</a:t>
                      </a:r>
                      <a:r>
                        <a:rPr lang="fr-FR" sz="1100" kern="1200" dirty="0" smtClean="0">
                          <a:effectLst/>
                        </a:rPr>
                        <a:t>Logement communautaire</a:t>
                      </a:r>
                      <a:endParaRPr lang="fr-FR" sz="1100" dirty="0">
                        <a:effectLst/>
                      </a:endParaRPr>
                    </a:p>
                    <a:p>
                      <a:pPr algn="just">
                        <a:lnSpc>
                          <a:spcPct val="115000"/>
                        </a:lnSpc>
                        <a:spcAft>
                          <a:spcPts val="0"/>
                        </a:spcAft>
                      </a:pPr>
                      <a:r>
                        <a:rPr lang="fr-FR" sz="1100" kern="1200" dirty="0" smtClean="0">
                          <a:solidFill>
                            <a:srgbClr val="C00000"/>
                          </a:solidFill>
                          <a:effectLst/>
                          <a:latin typeface="Arial Narrow" panose="020B0606020202030204" pitchFamily="34" charset="0"/>
                        </a:rPr>
                        <a:t>►</a:t>
                      </a:r>
                      <a:r>
                        <a:rPr lang="fr-FR" sz="1100" kern="1200" dirty="0" smtClean="0">
                          <a:effectLst/>
                        </a:rPr>
                        <a:t>Famille </a:t>
                      </a:r>
                      <a:r>
                        <a:rPr lang="fr-FR" sz="1100" kern="1200" dirty="0">
                          <a:effectLst/>
                        </a:rPr>
                        <a:t>gouvernante</a:t>
                      </a:r>
                      <a:endParaRPr lang="fr-FR" sz="1100" dirty="0">
                        <a:effectLst/>
                      </a:endParaRPr>
                    </a:p>
                    <a:p>
                      <a:pPr algn="just">
                        <a:lnSpc>
                          <a:spcPct val="115000"/>
                        </a:lnSpc>
                        <a:spcAft>
                          <a:spcPts val="0"/>
                        </a:spcAft>
                      </a:pPr>
                      <a:r>
                        <a:rPr lang="fr-FR" sz="1100" kern="1200" dirty="0" smtClean="0">
                          <a:solidFill>
                            <a:srgbClr val="C00000"/>
                          </a:solidFill>
                          <a:effectLst/>
                          <a:latin typeface="Arial Narrow" panose="020B0606020202030204" pitchFamily="34" charset="0"/>
                        </a:rPr>
                        <a:t>►</a:t>
                      </a:r>
                      <a:r>
                        <a:rPr lang="fr-FR" sz="1100" kern="1200" dirty="0" smtClean="0">
                          <a:effectLst/>
                        </a:rPr>
                        <a:t>Foyer </a:t>
                      </a:r>
                      <a:r>
                        <a:rPr lang="fr-FR" sz="1100" kern="1200" dirty="0">
                          <a:effectLst/>
                        </a:rPr>
                        <a:t>de vie</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ctr">
                        <a:lnSpc>
                          <a:spcPct val="115000"/>
                        </a:lnSpc>
                        <a:spcAft>
                          <a:spcPts val="0"/>
                        </a:spcAft>
                      </a:pPr>
                      <a:r>
                        <a:rPr lang="fr-FR" sz="1100" kern="1200" dirty="0" smtClean="0">
                          <a:effectLst/>
                        </a:rPr>
                        <a:t>---------------------</a:t>
                      </a:r>
                      <a:endParaRPr lang="fr-FR" sz="1100" dirty="0">
                        <a:effectLst/>
                      </a:endParaRPr>
                    </a:p>
                    <a:p>
                      <a:pPr algn="just">
                        <a:lnSpc>
                          <a:spcPct val="115000"/>
                        </a:lnSpc>
                        <a:spcAft>
                          <a:spcPts val="0"/>
                        </a:spcAft>
                      </a:pPr>
                      <a:r>
                        <a:rPr lang="fr-FR" sz="1100" b="1" u="sng" kern="1200" dirty="0">
                          <a:effectLst/>
                        </a:rPr>
                        <a:t>Niveau 2</a:t>
                      </a:r>
                      <a:r>
                        <a:rPr lang="fr-FR" sz="1100" u="none" kern="1200" dirty="0">
                          <a:effectLst/>
                        </a:rPr>
                        <a:t> :</a:t>
                      </a:r>
                      <a:endParaRPr lang="fr-FR" sz="1100" u="none" dirty="0">
                        <a:effectLst/>
                      </a:endParaRPr>
                    </a:p>
                    <a:p>
                      <a:pPr algn="just">
                        <a:lnSpc>
                          <a:spcPct val="115000"/>
                        </a:lnSpc>
                        <a:spcAft>
                          <a:spcPts val="0"/>
                        </a:spcAft>
                      </a:pPr>
                      <a:r>
                        <a:rPr lang="fr-FR" sz="1100" kern="1200" dirty="0" smtClean="0">
                          <a:solidFill>
                            <a:srgbClr val="C00000"/>
                          </a:solidFill>
                          <a:effectLst/>
                          <a:latin typeface="Arial Narrow" panose="020B0606020202030204" pitchFamily="34" charset="0"/>
                        </a:rPr>
                        <a:t>►</a:t>
                      </a:r>
                      <a:r>
                        <a:rPr lang="fr-FR" sz="1100" kern="1200" dirty="0" smtClean="0">
                          <a:effectLst/>
                        </a:rPr>
                        <a:t>Logement </a:t>
                      </a:r>
                      <a:r>
                        <a:rPr lang="fr-FR" sz="1100" kern="1200" dirty="0">
                          <a:effectLst/>
                        </a:rPr>
                        <a:t>inclusif</a:t>
                      </a:r>
                      <a:endParaRPr lang="fr-FR" sz="1100" dirty="0">
                        <a:effectLst/>
                      </a:endParaRPr>
                    </a:p>
                    <a:p>
                      <a:pPr algn="just">
                        <a:lnSpc>
                          <a:spcPct val="115000"/>
                        </a:lnSpc>
                        <a:spcAft>
                          <a:spcPts val="0"/>
                        </a:spcAft>
                      </a:pPr>
                      <a:r>
                        <a:rPr lang="fr-FR" sz="1100" kern="1200" dirty="0" smtClean="0">
                          <a:solidFill>
                            <a:srgbClr val="C00000"/>
                          </a:solidFill>
                          <a:effectLst/>
                          <a:latin typeface="Arial Narrow" panose="020B0606020202030204" pitchFamily="34" charset="0"/>
                        </a:rPr>
                        <a:t>►</a:t>
                      </a:r>
                      <a:r>
                        <a:rPr lang="fr-FR" sz="1100" kern="1200" dirty="0" smtClean="0">
                          <a:effectLst/>
                        </a:rPr>
                        <a:t>Logement </a:t>
                      </a:r>
                      <a:r>
                        <a:rPr lang="fr-FR" sz="1100" kern="1200" dirty="0">
                          <a:effectLst/>
                        </a:rPr>
                        <a:t>individuel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tc>
                  <a:txBody>
                    <a:bodyPr/>
                    <a:lstStyle/>
                    <a:p>
                      <a:pPr>
                        <a:lnSpc>
                          <a:spcPct val="115000"/>
                        </a:lnSpc>
                        <a:spcAft>
                          <a:spcPts val="0"/>
                        </a:spcAft>
                      </a:pPr>
                      <a:r>
                        <a:rPr lang="fr-FR" sz="1100" kern="1200" dirty="0" smtClean="0">
                          <a:solidFill>
                            <a:srgbClr val="C00000"/>
                          </a:solidFill>
                          <a:effectLst/>
                          <a:latin typeface="Arial Narrow" panose="020B0606020202030204" pitchFamily="34" charset="0"/>
                        </a:rPr>
                        <a:t>►</a:t>
                      </a:r>
                      <a:r>
                        <a:rPr lang="fr-FR" sz="700" kern="1200" dirty="0" smtClean="0">
                          <a:effectLst/>
                        </a:rPr>
                        <a:t> </a:t>
                      </a:r>
                      <a:r>
                        <a:rPr lang="fr-FR" sz="1100" kern="1200" dirty="0" smtClean="0">
                          <a:effectLst/>
                        </a:rPr>
                        <a:t>Accompagner </a:t>
                      </a:r>
                      <a:r>
                        <a:rPr lang="fr-FR" sz="1100" kern="1200" dirty="0">
                          <a:effectLst/>
                        </a:rPr>
                        <a:t>l’usager dans une autoévaluation de ses capacités réelles.</a:t>
                      </a:r>
                      <a:endParaRPr lang="fr-FR" sz="1100" dirty="0">
                        <a:effectLst/>
                      </a:endParaRPr>
                    </a:p>
                    <a:p>
                      <a:pPr>
                        <a:lnSpc>
                          <a:spcPct val="115000"/>
                        </a:lnSpc>
                        <a:spcAft>
                          <a:spcPts val="0"/>
                        </a:spcAft>
                      </a:pPr>
                      <a:r>
                        <a:rPr lang="fr-FR" sz="1100" kern="1200" dirty="0">
                          <a:effectLst/>
                        </a:rPr>
                        <a:t> </a:t>
                      </a:r>
                      <a:endParaRPr lang="fr-FR" sz="1100" dirty="0">
                        <a:effectLst/>
                      </a:endParaRPr>
                    </a:p>
                    <a:p>
                      <a:pPr>
                        <a:lnSpc>
                          <a:spcPct val="115000"/>
                        </a:lnSpc>
                        <a:spcAft>
                          <a:spcPts val="0"/>
                        </a:spcAft>
                      </a:pPr>
                      <a:r>
                        <a:rPr lang="fr-FR" sz="1100" kern="1200" dirty="0" smtClean="0">
                          <a:solidFill>
                            <a:srgbClr val="C00000"/>
                          </a:solidFill>
                          <a:effectLst/>
                          <a:latin typeface="Arial Narrow" panose="020B0606020202030204" pitchFamily="34" charset="0"/>
                        </a:rPr>
                        <a:t>►</a:t>
                      </a:r>
                      <a:r>
                        <a:rPr lang="fr-FR" sz="1100" kern="1200" dirty="0" smtClean="0">
                          <a:effectLst/>
                        </a:rPr>
                        <a:t> Réaliser </a:t>
                      </a:r>
                      <a:r>
                        <a:rPr lang="fr-FR" sz="1100" kern="1200" dirty="0">
                          <a:effectLst/>
                        </a:rPr>
                        <a:t>des évaluations qualitatives des capacités cognitives, comportementales, de prise d’initiatives, de prise de conscience des difficultés et de détection des situations de handicaps invisibles tels que l’entretien du logement, la gestion d’un budget, les courses…</a:t>
                      </a:r>
                      <a:endParaRPr lang="fr-FR" sz="1100" dirty="0">
                        <a:effectLst/>
                      </a:endParaRPr>
                    </a:p>
                    <a:p>
                      <a:pPr>
                        <a:lnSpc>
                          <a:spcPct val="115000"/>
                        </a:lnSpc>
                        <a:spcAft>
                          <a:spcPts val="0"/>
                        </a:spcAft>
                      </a:pPr>
                      <a:r>
                        <a:rPr lang="fr-FR" sz="1100" kern="1200" dirty="0">
                          <a:effectLst/>
                        </a:rPr>
                        <a:t> </a:t>
                      </a:r>
                      <a:endParaRPr lang="fr-FR" sz="1100" dirty="0">
                        <a:effectLst/>
                      </a:endParaRPr>
                    </a:p>
                    <a:p>
                      <a:pPr>
                        <a:lnSpc>
                          <a:spcPct val="115000"/>
                        </a:lnSpc>
                        <a:spcAft>
                          <a:spcPts val="0"/>
                        </a:spcAft>
                      </a:pPr>
                      <a:r>
                        <a:rPr lang="fr-FR" sz="1100" kern="1200" dirty="0">
                          <a:effectLst/>
                        </a:rPr>
                        <a:t> </a:t>
                      </a:r>
                      <a:endParaRPr lang="fr-FR" sz="1100" dirty="0">
                        <a:effectLst/>
                      </a:endParaRPr>
                    </a:p>
                    <a:p>
                      <a:pPr>
                        <a:lnSpc>
                          <a:spcPct val="115000"/>
                        </a:lnSpc>
                        <a:spcAft>
                          <a:spcPts val="0"/>
                        </a:spcAft>
                      </a:pPr>
                      <a:r>
                        <a:rPr lang="fr-FR" sz="1100" kern="1200" dirty="0" smtClean="0">
                          <a:solidFill>
                            <a:srgbClr val="C00000"/>
                          </a:solidFill>
                          <a:effectLst/>
                          <a:latin typeface="Arial Narrow" panose="020B0606020202030204" pitchFamily="34" charset="0"/>
                        </a:rPr>
                        <a:t>► </a:t>
                      </a:r>
                      <a:r>
                        <a:rPr lang="fr-FR" sz="1100" kern="1200" dirty="0" smtClean="0">
                          <a:effectLst/>
                        </a:rPr>
                        <a:t>Evaluer </a:t>
                      </a:r>
                      <a:r>
                        <a:rPr lang="fr-FR" sz="1100" kern="1200" dirty="0">
                          <a:effectLst/>
                        </a:rPr>
                        <a:t>le transfert des acquis de la rééducation, à ce stade d’évaluation.</a:t>
                      </a:r>
                      <a:endParaRPr lang="fr-FR" sz="1100" dirty="0">
                        <a:effectLst/>
                      </a:endParaRPr>
                    </a:p>
                    <a:p>
                      <a:pPr>
                        <a:lnSpc>
                          <a:spcPct val="115000"/>
                        </a:lnSpc>
                        <a:spcAft>
                          <a:spcPts val="0"/>
                        </a:spcAft>
                      </a:pPr>
                      <a:r>
                        <a:rPr lang="fr-FR" sz="1100" kern="1200" dirty="0">
                          <a:effectLst/>
                        </a:rPr>
                        <a:t> </a:t>
                      </a:r>
                      <a:endParaRPr lang="fr-FR" sz="1100" dirty="0">
                        <a:effectLst/>
                      </a:endParaRPr>
                    </a:p>
                    <a:p>
                      <a:pPr>
                        <a:lnSpc>
                          <a:spcPct val="115000"/>
                        </a:lnSpc>
                        <a:spcAft>
                          <a:spcPts val="0"/>
                        </a:spcAft>
                      </a:pPr>
                      <a:r>
                        <a:rPr lang="fr-FR" sz="1100" kern="1200" dirty="0" smtClean="0">
                          <a:solidFill>
                            <a:srgbClr val="C00000"/>
                          </a:solidFill>
                          <a:effectLst/>
                          <a:latin typeface="Arial Narrow" panose="020B0606020202030204" pitchFamily="34" charset="0"/>
                        </a:rPr>
                        <a:t>► </a:t>
                      </a:r>
                      <a:r>
                        <a:rPr lang="fr-FR" sz="1100" kern="1200" dirty="0" smtClean="0">
                          <a:effectLst/>
                        </a:rPr>
                        <a:t>Optimiser </a:t>
                      </a:r>
                      <a:r>
                        <a:rPr lang="fr-FR" sz="1100" kern="1200" dirty="0">
                          <a:effectLst/>
                        </a:rPr>
                        <a:t>la projection de l’usager dans son futur lieu de vie.</a:t>
                      </a:r>
                      <a:endParaRPr lang="fr-FR" sz="1100" dirty="0">
                        <a:effectLst/>
                      </a:endParaRPr>
                    </a:p>
                    <a:p>
                      <a:pPr>
                        <a:lnSpc>
                          <a:spcPct val="115000"/>
                        </a:lnSpc>
                        <a:spcAft>
                          <a:spcPts val="0"/>
                        </a:spcAft>
                      </a:pPr>
                      <a:r>
                        <a:rPr lang="fr-FR" sz="700" kern="12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tc>
                  <a:txBody>
                    <a:bodyPr/>
                    <a:lstStyle/>
                    <a:p>
                      <a:pPr algn="just">
                        <a:lnSpc>
                          <a:spcPct val="115000"/>
                        </a:lnSpc>
                        <a:spcAft>
                          <a:spcPts val="0"/>
                        </a:spcAft>
                      </a:pPr>
                      <a:r>
                        <a:rPr lang="fr-FR" sz="1100" b="1" u="sng" kern="1200" dirty="0">
                          <a:effectLst/>
                        </a:rPr>
                        <a:t>Moyens humains</a:t>
                      </a:r>
                      <a:r>
                        <a:rPr lang="fr-FR" sz="1100" u="none" kern="1200" dirty="0">
                          <a:effectLst/>
                        </a:rPr>
                        <a:t> :</a:t>
                      </a:r>
                      <a:endParaRPr lang="fr-FR" sz="1100" u="none" dirty="0">
                        <a:effectLst/>
                      </a:endParaRPr>
                    </a:p>
                    <a:p>
                      <a:pPr algn="just">
                        <a:lnSpc>
                          <a:spcPct val="115000"/>
                        </a:lnSpc>
                        <a:spcAft>
                          <a:spcPts val="0"/>
                        </a:spcAft>
                      </a:pPr>
                      <a:r>
                        <a:rPr lang="fr-FR" sz="1100" kern="1200" dirty="0">
                          <a:effectLst/>
                        </a:rPr>
                        <a:t>Equipe </a:t>
                      </a:r>
                      <a:r>
                        <a:rPr lang="fr-FR" sz="1100" kern="1200" dirty="0" smtClean="0">
                          <a:effectLst/>
                        </a:rPr>
                        <a:t>pluri professionnelle du</a:t>
                      </a:r>
                      <a:r>
                        <a:rPr lang="fr-FR" sz="1100" kern="1200" baseline="0" dirty="0" smtClean="0">
                          <a:effectLst/>
                        </a:rPr>
                        <a:t> centre de proximité de réhabilitation psychosociale  </a:t>
                      </a:r>
                      <a:r>
                        <a:rPr lang="fr-FR" sz="1100" kern="1200" dirty="0" smtClean="0">
                          <a:effectLst/>
                        </a:rPr>
                        <a:t>3R </a:t>
                      </a:r>
                      <a:r>
                        <a:rPr lang="fr-FR" sz="1100" kern="1200" dirty="0">
                          <a:effectLst/>
                        </a:rPr>
                        <a:t>Mosaïque</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nSpc>
                          <a:spcPct val="115000"/>
                        </a:lnSpc>
                        <a:spcAft>
                          <a:spcPts val="0"/>
                        </a:spcAft>
                      </a:pPr>
                      <a:r>
                        <a:rPr lang="fr-FR" sz="1100" b="1" u="sng" kern="1200" dirty="0">
                          <a:effectLst/>
                        </a:rPr>
                        <a:t>Bilans et évaluations</a:t>
                      </a:r>
                      <a:r>
                        <a:rPr lang="fr-FR" sz="1100" u="none" kern="1200" dirty="0">
                          <a:effectLst/>
                        </a:rPr>
                        <a:t> :</a:t>
                      </a:r>
                      <a:endParaRPr lang="fr-FR" sz="1100" u="none" dirty="0">
                        <a:effectLst/>
                      </a:endParaRPr>
                    </a:p>
                    <a:p>
                      <a:pPr algn="just">
                        <a:lnSpc>
                          <a:spcPct val="115000"/>
                        </a:lnSpc>
                        <a:spcAft>
                          <a:spcPts val="0"/>
                        </a:spcAft>
                      </a:pPr>
                      <a:r>
                        <a:rPr lang="fr-FR" sz="1100" kern="1200" dirty="0">
                          <a:effectLst/>
                        </a:rPr>
                        <a:t>(à adapter en fonction des besoins et des capacités de la personne)</a:t>
                      </a:r>
                      <a:endParaRPr lang="fr-FR" sz="1100" dirty="0">
                        <a:effectLst/>
                      </a:endParaRPr>
                    </a:p>
                    <a:p>
                      <a:pPr algn="just">
                        <a:lnSpc>
                          <a:spcPct val="115000"/>
                        </a:lnSpc>
                        <a:spcAft>
                          <a:spcPts val="0"/>
                        </a:spcAft>
                      </a:pPr>
                      <a:r>
                        <a:rPr lang="fr-FR" sz="1100" kern="1200" dirty="0">
                          <a:effectLst/>
                        </a:rPr>
                        <a:t>-neuropsychologique</a:t>
                      </a:r>
                      <a:endParaRPr lang="fr-FR" sz="1100" dirty="0">
                        <a:effectLst/>
                      </a:endParaRPr>
                    </a:p>
                    <a:p>
                      <a:pPr algn="just">
                        <a:lnSpc>
                          <a:spcPct val="115000"/>
                        </a:lnSpc>
                        <a:spcAft>
                          <a:spcPts val="0"/>
                        </a:spcAft>
                      </a:pPr>
                      <a:r>
                        <a:rPr lang="fr-FR" sz="1100" kern="1200" dirty="0">
                          <a:effectLst/>
                        </a:rPr>
                        <a:t>-</a:t>
                      </a:r>
                      <a:r>
                        <a:rPr lang="fr-FR" sz="1100" kern="1200" dirty="0" smtClean="0">
                          <a:effectLst/>
                        </a:rPr>
                        <a:t>ergothérapie</a:t>
                      </a:r>
                      <a:endParaRPr lang="fr-FR" sz="1100" dirty="0" smtClean="0">
                        <a:effectLst/>
                      </a:endParaRPr>
                    </a:p>
                    <a:p>
                      <a:pPr algn="just">
                        <a:lnSpc>
                          <a:spcPct val="115000"/>
                        </a:lnSpc>
                        <a:spcAft>
                          <a:spcPts val="0"/>
                        </a:spcAft>
                      </a:pPr>
                      <a:r>
                        <a:rPr lang="fr-FR" sz="1100" kern="1200" dirty="0" smtClean="0">
                          <a:effectLst/>
                        </a:rPr>
                        <a:t>-infirmier</a:t>
                      </a:r>
                      <a:endParaRPr lang="fr-FR" sz="1100" dirty="0" smtClean="0">
                        <a:effectLst/>
                      </a:endParaRPr>
                    </a:p>
                    <a:p>
                      <a:pPr>
                        <a:lnSpc>
                          <a:spcPct val="115000"/>
                        </a:lnSpc>
                        <a:spcAft>
                          <a:spcPts val="0"/>
                        </a:spcAft>
                      </a:pPr>
                      <a:r>
                        <a:rPr lang="fr-FR" sz="1100" kern="1200" dirty="0" smtClean="0">
                          <a:effectLst/>
                        </a:rPr>
                        <a:t>(Entretien motivationnel-évaluation neurocognitive-grille AVQ-MCRO…)</a:t>
                      </a:r>
                    </a:p>
                    <a:p>
                      <a:pPr>
                        <a:lnSpc>
                          <a:spcPct val="115000"/>
                        </a:lnSpc>
                        <a:spcAft>
                          <a:spcPts val="0"/>
                        </a:spcAft>
                      </a:pPr>
                      <a:endParaRPr lang="fr-FR" sz="1100" kern="1200" dirty="0" smtClean="0">
                        <a:effectLst/>
                      </a:endParaRPr>
                    </a:p>
                    <a:p>
                      <a:pPr>
                        <a:lnSpc>
                          <a:spcPct val="115000"/>
                        </a:lnSpc>
                        <a:spcAft>
                          <a:spcPts val="0"/>
                        </a:spcAft>
                      </a:pPr>
                      <a:endParaRPr lang="fr-FR" sz="1100" kern="1200" dirty="0" smtClean="0">
                        <a:effectLst/>
                      </a:endParaRPr>
                    </a:p>
                    <a:p>
                      <a:pPr>
                        <a:lnSpc>
                          <a:spcPct val="115000"/>
                        </a:lnSpc>
                        <a:spcAft>
                          <a:spcPts val="0"/>
                        </a:spcAft>
                      </a:pPr>
                      <a:endParaRPr lang="fr-FR" sz="1100" dirty="0" smtClean="0">
                        <a:effectLst/>
                      </a:endParaRPr>
                    </a:p>
                    <a:p>
                      <a:pPr>
                        <a:lnSpc>
                          <a:spcPct val="115000"/>
                        </a:lnSpc>
                        <a:spcAft>
                          <a:spcPts val="0"/>
                        </a:spcAft>
                      </a:pPr>
                      <a:endParaRPr lang="fr-FR" sz="1100" dirty="0" smtClean="0">
                        <a:effectLst/>
                      </a:endParaRPr>
                    </a:p>
                    <a:p>
                      <a:pPr>
                        <a:lnSpc>
                          <a:spcPct val="115000"/>
                        </a:lnSpc>
                        <a:spcAft>
                          <a:spcPts val="0"/>
                        </a:spcAft>
                      </a:pPr>
                      <a:endParaRPr lang="fr-FR" sz="1100" dirty="0">
                        <a:effectLst/>
                      </a:endParaRPr>
                    </a:p>
                    <a:p>
                      <a:pPr algn="just">
                        <a:lnSpc>
                          <a:spcPct val="115000"/>
                        </a:lnSpc>
                        <a:spcAft>
                          <a:spcPts val="0"/>
                        </a:spcAft>
                      </a:pPr>
                      <a:r>
                        <a:rPr lang="fr-FR" sz="1100" b="1" u="sng" kern="1200" dirty="0">
                          <a:effectLst/>
                        </a:rPr>
                        <a:t>Niveau 2</a:t>
                      </a:r>
                      <a:r>
                        <a:rPr lang="fr-FR" sz="1100" u="none" kern="1200" dirty="0">
                          <a:effectLst/>
                        </a:rPr>
                        <a:t> :</a:t>
                      </a:r>
                      <a:endParaRPr lang="fr-FR" sz="1100" u="none" dirty="0">
                        <a:effectLst/>
                      </a:endParaRPr>
                    </a:p>
                    <a:p>
                      <a:pPr algn="just">
                        <a:lnSpc>
                          <a:spcPct val="115000"/>
                        </a:lnSpc>
                        <a:spcAft>
                          <a:spcPts val="0"/>
                        </a:spcAft>
                      </a:pPr>
                      <a:r>
                        <a:rPr lang="fr-FR" sz="1100" kern="1200" dirty="0">
                          <a:effectLst/>
                        </a:rPr>
                        <a:t>Idem niveau 1 + test des errances multiples, EF2E, test des commissions, MCRO…</a:t>
                      </a:r>
                      <a:endParaRPr lang="fr-FR" sz="1100" dirty="0">
                        <a:effectLst/>
                      </a:endParaRPr>
                    </a:p>
                    <a:p>
                      <a:pPr algn="just">
                        <a:lnSpc>
                          <a:spcPct val="115000"/>
                        </a:lnSpc>
                        <a:spcAft>
                          <a:spcPts val="0"/>
                        </a:spcAft>
                      </a:pPr>
                      <a:r>
                        <a:rPr lang="fr-FR" sz="1100" kern="1200" dirty="0">
                          <a:effectLst/>
                        </a:rPr>
                        <a:t> </a:t>
                      </a:r>
                      <a:endParaRPr lang="fr-FR" sz="1100" dirty="0">
                        <a:effectLst/>
                      </a:endParaRPr>
                    </a:p>
                    <a:p>
                      <a:pPr algn="just">
                        <a:lnSpc>
                          <a:spcPct val="115000"/>
                        </a:lnSpc>
                        <a:spcAft>
                          <a:spcPts val="0"/>
                        </a:spcAft>
                      </a:pPr>
                      <a:r>
                        <a:rPr lang="fr-FR" sz="1100" kern="1200" dirty="0">
                          <a:effectLst/>
                        </a:rPr>
                        <a:t>L’ensemble des évaluations est modélisé.</a:t>
                      </a:r>
                      <a:endParaRPr lang="fr-FR" sz="1100" dirty="0">
                        <a:effectLst/>
                      </a:endParaRPr>
                    </a:p>
                    <a:p>
                      <a:pPr>
                        <a:lnSpc>
                          <a:spcPct val="115000"/>
                        </a:lnSpc>
                        <a:spcAft>
                          <a:spcPts val="0"/>
                        </a:spcAft>
                      </a:pPr>
                      <a:r>
                        <a:rPr lang="fr-FR" sz="1100" kern="1200" dirty="0">
                          <a:effectLst/>
                        </a:rPr>
                        <a:t>Il s’agit d’AVQ réelles dans un environnement contrôlé par le thérapeute.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827" marR="20827" marT="6125" marB="0"/>
                </a:tc>
                <a:extLst>
                  <a:ext uri="{0D108BD9-81ED-4DB2-BD59-A6C34878D82A}">
                    <a16:rowId xmlns:a16="http://schemas.microsoft.com/office/drawing/2014/main" val="1051714278"/>
                  </a:ext>
                </a:extLst>
              </a:tr>
            </a:tbl>
          </a:graphicData>
        </a:graphic>
      </p:graphicFrame>
      <p:sp>
        <p:nvSpPr>
          <p:cNvPr id="3" name="Espace réservé du pied de page 2"/>
          <p:cNvSpPr>
            <a:spLocks noGrp="1"/>
          </p:cNvSpPr>
          <p:nvPr>
            <p:ph type="ftr" sz="quarter" idx="11"/>
          </p:nvPr>
        </p:nvSpPr>
        <p:spPr/>
        <p:txBody>
          <a:bodyPr/>
          <a:lstStyle/>
          <a:p>
            <a:r>
              <a:rPr lang="fr-FR" smtClean="0"/>
              <a:t>Pôle Filières et Réhabilitation Psychosociale ug.pole.filieres@epsm-somme.fr </a:t>
            </a:r>
            <a:endParaRPr lang="fr-FR"/>
          </a:p>
        </p:txBody>
      </p:sp>
      <p:pic>
        <p:nvPicPr>
          <p:cNvPr id="4"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3139" y="5737227"/>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44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37725" y="1365087"/>
            <a:ext cx="10318031" cy="2677648"/>
          </a:xfrm>
        </p:spPr>
        <p:txBody>
          <a:bodyPr/>
          <a:lstStyle/>
          <a:p>
            <a:r>
              <a:rPr lang="fr-FR" sz="4800" dirty="0"/>
              <a:t>Merci à tous pour votre </a:t>
            </a:r>
            <a:r>
              <a:rPr lang="fr-FR" sz="4800" dirty="0" smtClean="0"/>
              <a:t>attention</a:t>
            </a:r>
            <a:endParaRPr lang="fr-FR" sz="4800" dirty="0"/>
          </a:p>
        </p:txBody>
      </p:sp>
      <p:sp>
        <p:nvSpPr>
          <p:cNvPr id="2" name="Espace réservé du pied de page 1"/>
          <p:cNvSpPr>
            <a:spLocks noGrp="1"/>
          </p:cNvSpPr>
          <p:nvPr>
            <p:ph type="ftr" sz="quarter" idx="11"/>
          </p:nvPr>
        </p:nvSpPr>
        <p:spPr/>
        <p:txBody>
          <a:bodyPr/>
          <a:lstStyle/>
          <a:p>
            <a:r>
              <a:rPr lang="fr-FR" smtClean="0"/>
              <a:t>Pôle Filières et Réhabilitation Psychosociale ug.pole.filieres@epsm-somme.fr </a:t>
            </a:r>
            <a:endParaRPr lang="fr-FR"/>
          </a:p>
        </p:txBody>
      </p:sp>
      <p:pic>
        <p:nvPicPr>
          <p:cNvPr id="5"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6637" y="5546595"/>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80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48146"/>
            <a:ext cx="10515600" cy="1346662"/>
          </a:xfrm>
        </p:spPr>
        <p:txBody>
          <a:bodyPr>
            <a:normAutofit/>
          </a:bodyPr>
          <a:lstStyle/>
          <a:p>
            <a:pPr algn="ctr"/>
            <a:r>
              <a:rPr lang="fr-FR" sz="2800" b="1" i="1" dirty="0" smtClean="0"/>
              <a:t/>
            </a:r>
            <a:br>
              <a:rPr lang="fr-FR" sz="2800" b="1" i="1" dirty="0" smtClean="0"/>
            </a:br>
            <a:r>
              <a:rPr lang="fr-FR" sz="2800" b="1" i="1" dirty="0" smtClean="0"/>
              <a:t>De la première rencontre… au </a:t>
            </a:r>
            <a:r>
              <a:rPr lang="fr-FR" sz="2800" b="1" i="1" dirty="0" err="1" smtClean="0"/>
              <a:t>Simu</a:t>
            </a:r>
            <a:r>
              <a:rPr lang="fr-FR" sz="2800" b="1" i="1" dirty="0" smtClean="0"/>
              <a:t> Appart</a:t>
            </a:r>
            <a:endParaRPr lang="fr-FR" sz="2800" b="1" i="1" dirty="0"/>
          </a:p>
        </p:txBody>
      </p:sp>
      <p:sp>
        <p:nvSpPr>
          <p:cNvPr id="3" name="Espace réservé du contenu 2"/>
          <p:cNvSpPr>
            <a:spLocks noGrp="1"/>
          </p:cNvSpPr>
          <p:nvPr>
            <p:ph idx="1"/>
          </p:nvPr>
        </p:nvSpPr>
        <p:spPr>
          <a:xfrm>
            <a:off x="838200" y="2867891"/>
            <a:ext cx="10515600" cy="3309071"/>
          </a:xfrm>
        </p:spPr>
        <p:txBody>
          <a:bodyPr>
            <a:normAutofit/>
          </a:bodyPr>
          <a:lstStyle/>
          <a:p>
            <a:pPr algn="ctr"/>
            <a:r>
              <a:rPr lang="fr-FR" sz="2400" b="1" i="1" dirty="0"/>
              <a:t>Un parcours pour </a:t>
            </a:r>
            <a:r>
              <a:rPr lang="fr-FR" sz="2400" b="1" i="1" dirty="0" smtClean="0"/>
              <a:t>chacun</a:t>
            </a:r>
            <a:endParaRPr lang="fr-FR" sz="2400" b="1" i="1" dirty="0"/>
          </a:p>
          <a:p>
            <a:pPr marL="0" indent="0" algn="ctr">
              <a:buNone/>
            </a:pPr>
            <a:endParaRPr lang="fr-FR" sz="2400" b="1" i="1" dirty="0"/>
          </a:p>
          <a:p>
            <a:pPr algn="ctr"/>
            <a:r>
              <a:rPr lang="fr-FR" sz="2400" b="1" i="1" dirty="0"/>
              <a:t>Un projet de vie </a:t>
            </a:r>
            <a:r>
              <a:rPr lang="fr-FR" sz="2400" b="1" i="1" dirty="0" smtClean="0"/>
              <a:t>souhaité</a:t>
            </a:r>
            <a:endParaRPr lang="fr-FR" sz="2400" b="1" i="1" dirty="0"/>
          </a:p>
          <a:p>
            <a:pPr marL="0" indent="0" algn="ctr">
              <a:buNone/>
            </a:pPr>
            <a:endParaRPr lang="fr-FR" sz="2400" b="1" i="1" dirty="0"/>
          </a:p>
          <a:p>
            <a:pPr algn="ctr"/>
            <a:r>
              <a:rPr lang="fr-FR" sz="2400" b="1" i="1" dirty="0"/>
              <a:t>Une offre de soin </a:t>
            </a:r>
            <a:r>
              <a:rPr lang="fr-FR" sz="2400" b="1" i="1" dirty="0" smtClean="0"/>
              <a:t>adaptée</a:t>
            </a:r>
            <a:endParaRPr lang="fr-FR" sz="2400" b="1" i="1" dirty="0"/>
          </a:p>
        </p:txBody>
      </p:sp>
      <p:sp>
        <p:nvSpPr>
          <p:cNvPr id="4" name="Espace réservé du pied de page 3"/>
          <p:cNvSpPr>
            <a:spLocks noGrp="1"/>
          </p:cNvSpPr>
          <p:nvPr>
            <p:ph type="ftr" sz="quarter" idx="11"/>
          </p:nvPr>
        </p:nvSpPr>
        <p:spPr>
          <a:xfrm>
            <a:off x="448887" y="5934703"/>
            <a:ext cx="11197244" cy="681044"/>
          </a:xfrm>
        </p:spPr>
        <p:txBody>
          <a:bodyPr/>
          <a:lstStyle/>
          <a:p>
            <a:r>
              <a:rPr lang="fr-FR" dirty="0"/>
              <a:t>Pôle Filières et Réhabilitation Psychosociale </a:t>
            </a:r>
            <a:endParaRPr lang="fr-FR" dirty="0" smtClean="0"/>
          </a:p>
          <a:p>
            <a:r>
              <a:rPr lang="fr-FR" dirty="0" smtClean="0"/>
              <a:t>ug.pole.filieres@epsm-somme.fr </a:t>
            </a:r>
            <a:endParaRPr lang="fr-FR" dirty="0"/>
          </a:p>
        </p:txBody>
      </p:sp>
      <p:pic>
        <p:nvPicPr>
          <p:cNvPr id="12"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047" y="561975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2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40081"/>
            <a:ext cx="10515600" cy="872836"/>
          </a:xfrm>
        </p:spPr>
        <p:txBody>
          <a:bodyPr>
            <a:normAutofit/>
          </a:bodyPr>
          <a:lstStyle/>
          <a:p>
            <a:r>
              <a:rPr lang="fr-FR" sz="2400" b="1" i="1" dirty="0"/>
              <a:t>Une </a:t>
            </a:r>
            <a:r>
              <a:rPr lang="fr-FR" sz="2400" b="1" i="1" dirty="0" smtClean="0"/>
              <a:t>philosophie :</a:t>
            </a:r>
            <a:endParaRPr lang="fr-FR" sz="2400" b="1" i="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15680" y="1313411"/>
            <a:ext cx="5978195" cy="485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a:xfrm>
            <a:off x="1189933" y="6334297"/>
            <a:ext cx="9667702" cy="457201"/>
          </a:xfrm>
        </p:spPr>
        <p:txBody>
          <a:bodyPr/>
          <a:lstStyle/>
          <a:p>
            <a:r>
              <a:rPr lang="fr-FR" dirty="0"/>
              <a:t>Pôle Filières et Réhabilitation Psychosociale </a:t>
            </a:r>
            <a:endParaRPr lang="fr-FR" dirty="0" smtClean="0"/>
          </a:p>
          <a:p>
            <a:r>
              <a:rPr lang="fr-FR" dirty="0" smtClean="0"/>
              <a:t>ug.pole.filieres@epsm-somme.fr </a:t>
            </a:r>
            <a:endParaRPr lang="fr-FR" dirty="0"/>
          </a:p>
          <a:p>
            <a:endParaRPr lang="fr-FR" dirty="0"/>
          </a:p>
        </p:txBody>
      </p:sp>
      <p:pic>
        <p:nvPicPr>
          <p:cNvPr id="9"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9347" y="5413591"/>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0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22713" y="274321"/>
            <a:ext cx="9709266" cy="6018414"/>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766883369"/>
              </p:ext>
            </p:extLst>
          </p:nvPr>
        </p:nvGraphicFramePr>
        <p:xfrm>
          <a:off x="5704939" y="452504"/>
          <a:ext cx="795229" cy="220828"/>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202591010"/>
                    </a:ext>
                  </a:extLst>
                </a:gridCol>
                <a:gridCol w="162560">
                  <a:extLst>
                    <a:ext uri="{9D8B030D-6E8A-4147-A177-3AD203B41FA5}">
                      <a16:colId xmlns:a16="http://schemas.microsoft.com/office/drawing/2014/main" val="3712071111"/>
                    </a:ext>
                  </a:extLst>
                </a:gridCol>
                <a:gridCol w="470109">
                  <a:extLst>
                    <a:ext uri="{9D8B030D-6E8A-4147-A177-3AD203B41FA5}">
                      <a16:colId xmlns:a16="http://schemas.microsoft.com/office/drawing/2014/main" val="2342970853"/>
                    </a:ext>
                  </a:extLst>
                </a:gridCol>
              </a:tblGrid>
              <a:tr h="220828">
                <a:tc>
                  <a:txBody>
                    <a:bodyPr/>
                    <a:lstStyle/>
                    <a:p>
                      <a:pPr>
                        <a:spcAft>
                          <a:spcPts val="0"/>
                        </a:spcAft>
                      </a:pP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r">
                        <a:spcAft>
                          <a:spcPts val="0"/>
                        </a:spcAft>
                      </a:pP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indent="21590" algn="r">
                        <a:spcAft>
                          <a:spcPts val="0"/>
                        </a:spcAft>
                      </a:pP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90649014"/>
                  </a:ext>
                </a:extLst>
              </a:tr>
            </a:tbl>
          </a:graphicData>
        </a:graphic>
      </p:graphicFrame>
      <p:sp>
        <p:nvSpPr>
          <p:cNvPr id="3" name="Espace réservé du pied de page 2"/>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8"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768" y="5483227"/>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3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20240" y="806335"/>
            <a:ext cx="8445731" cy="5515619"/>
          </a:xfrm>
          <a:prstGeom prst="rect">
            <a:avLst/>
          </a:prstGeom>
        </p:spPr>
      </p:pic>
      <p:sp>
        <p:nvSpPr>
          <p:cNvPr id="3" name="Espace réservé du pied de page 2"/>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6"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4455" y="5483227"/>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395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30779" y="83129"/>
            <a:ext cx="10548850" cy="6134792"/>
          </a:xfrm>
          <a:prstGeom prst="rect">
            <a:avLst/>
          </a:prstGeom>
        </p:spPr>
      </p:pic>
      <p:sp>
        <p:nvSpPr>
          <p:cNvPr id="3" name="Espace réservé du pied de page 2"/>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5"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768" y="561975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17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000" b="1" i="1" u="sng" dirty="0" smtClean="0"/>
              <a:t>L’équipe du centre de réhabilitation psychosociale: </a:t>
            </a:r>
            <a:endParaRPr lang="fr-FR" sz="2000" b="1" i="1" u="sng"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20698600"/>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16951477"/>
                    </a:ext>
                  </a:extLst>
                </a:gridCol>
                <a:gridCol w="5257800">
                  <a:extLst>
                    <a:ext uri="{9D8B030D-6E8A-4147-A177-3AD203B41FA5}">
                      <a16:colId xmlns:a16="http://schemas.microsoft.com/office/drawing/2014/main" val="3934940497"/>
                    </a:ext>
                  </a:extLst>
                </a:gridCol>
              </a:tblGrid>
              <a:tr h="370840">
                <a:tc>
                  <a:txBody>
                    <a:bodyPr/>
                    <a:lstStyle/>
                    <a:p>
                      <a:pPr algn="ctr"/>
                      <a:r>
                        <a:rPr lang="fr-FR" dirty="0" smtClean="0"/>
                        <a:t>Catégorie socio-professionnelle:</a:t>
                      </a:r>
                      <a:endParaRPr lang="fr-FR" dirty="0"/>
                    </a:p>
                  </a:txBody>
                  <a:tcPr/>
                </a:tc>
                <a:tc>
                  <a:txBody>
                    <a:bodyPr/>
                    <a:lstStyle/>
                    <a:p>
                      <a:pPr algn="ctr"/>
                      <a:r>
                        <a:rPr lang="fr-FR" dirty="0" smtClean="0"/>
                        <a:t>Equivalent temps plein:</a:t>
                      </a:r>
                      <a:endParaRPr lang="fr-FR" dirty="0"/>
                    </a:p>
                  </a:txBody>
                  <a:tcPr/>
                </a:tc>
                <a:extLst>
                  <a:ext uri="{0D108BD9-81ED-4DB2-BD59-A6C34878D82A}">
                    <a16:rowId xmlns:a16="http://schemas.microsoft.com/office/drawing/2014/main" val="90177996"/>
                  </a:ext>
                </a:extLst>
              </a:tr>
              <a:tr h="370840">
                <a:tc>
                  <a:txBody>
                    <a:bodyPr/>
                    <a:lstStyle/>
                    <a:p>
                      <a:pPr algn="ctr"/>
                      <a:r>
                        <a:rPr lang="fr-FR" dirty="0" smtClean="0"/>
                        <a:t>Psychiatre</a:t>
                      </a:r>
                      <a:r>
                        <a:rPr lang="fr-FR" baseline="0" dirty="0" smtClean="0"/>
                        <a:t> </a:t>
                      </a:r>
                      <a:endParaRPr lang="fr-FR" dirty="0"/>
                    </a:p>
                  </a:txBody>
                  <a:tcPr/>
                </a:tc>
                <a:tc>
                  <a:txBody>
                    <a:bodyPr/>
                    <a:lstStyle/>
                    <a:p>
                      <a:pPr algn="ctr"/>
                      <a:r>
                        <a:rPr lang="fr-FR" dirty="0" smtClean="0"/>
                        <a:t>0,4</a:t>
                      </a:r>
                      <a:endParaRPr lang="fr-FR" dirty="0"/>
                    </a:p>
                  </a:txBody>
                  <a:tcPr/>
                </a:tc>
                <a:extLst>
                  <a:ext uri="{0D108BD9-81ED-4DB2-BD59-A6C34878D82A}">
                    <a16:rowId xmlns:a16="http://schemas.microsoft.com/office/drawing/2014/main" val="620964895"/>
                  </a:ext>
                </a:extLst>
              </a:tr>
              <a:tr h="370840">
                <a:tc>
                  <a:txBody>
                    <a:bodyPr/>
                    <a:lstStyle/>
                    <a:p>
                      <a:pPr algn="ctr"/>
                      <a:r>
                        <a:rPr lang="fr-FR" dirty="0" smtClean="0"/>
                        <a:t>Cadre de santé</a:t>
                      </a:r>
                      <a:endParaRPr lang="fr-FR" dirty="0"/>
                    </a:p>
                  </a:txBody>
                  <a:tcPr/>
                </a:tc>
                <a:tc>
                  <a:txBody>
                    <a:bodyPr/>
                    <a:lstStyle/>
                    <a:p>
                      <a:pPr algn="ctr"/>
                      <a:r>
                        <a:rPr lang="fr-FR" dirty="0" smtClean="0"/>
                        <a:t>1</a:t>
                      </a:r>
                      <a:endParaRPr lang="fr-FR" dirty="0"/>
                    </a:p>
                  </a:txBody>
                  <a:tcPr/>
                </a:tc>
                <a:extLst>
                  <a:ext uri="{0D108BD9-81ED-4DB2-BD59-A6C34878D82A}">
                    <a16:rowId xmlns:a16="http://schemas.microsoft.com/office/drawing/2014/main" val="412906114"/>
                  </a:ext>
                </a:extLst>
              </a:tr>
              <a:tr h="370840">
                <a:tc>
                  <a:txBody>
                    <a:bodyPr/>
                    <a:lstStyle/>
                    <a:p>
                      <a:pPr algn="ctr"/>
                      <a:r>
                        <a:rPr lang="fr-FR" dirty="0" smtClean="0"/>
                        <a:t>Neuropsychologue</a:t>
                      </a:r>
                      <a:endParaRPr lang="fr-FR" dirty="0"/>
                    </a:p>
                  </a:txBody>
                  <a:tcPr/>
                </a:tc>
                <a:tc>
                  <a:txBody>
                    <a:bodyPr/>
                    <a:lstStyle/>
                    <a:p>
                      <a:pPr algn="ctr"/>
                      <a:r>
                        <a:rPr lang="fr-FR" dirty="0" smtClean="0"/>
                        <a:t>1</a:t>
                      </a:r>
                      <a:endParaRPr lang="fr-FR" dirty="0"/>
                    </a:p>
                  </a:txBody>
                  <a:tcPr/>
                </a:tc>
                <a:extLst>
                  <a:ext uri="{0D108BD9-81ED-4DB2-BD59-A6C34878D82A}">
                    <a16:rowId xmlns:a16="http://schemas.microsoft.com/office/drawing/2014/main" val="408748753"/>
                  </a:ext>
                </a:extLst>
              </a:tr>
              <a:tr h="370840">
                <a:tc>
                  <a:txBody>
                    <a:bodyPr/>
                    <a:lstStyle/>
                    <a:p>
                      <a:pPr algn="ctr"/>
                      <a:r>
                        <a:rPr lang="fr-FR" dirty="0" smtClean="0"/>
                        <a:t>Ergothérapeutes</a:t>
                      </a:r>
                      <a:endParaRPr lang="fr-FR" dirty="0"/>
                    </a:p>
                  </a:txBody>
                  <a:tcPr/>
                </a:tc>
                <a:tc>
                  <a:txBody>
                    <a:bodyPr/>
                    <a:lstStyle/>
                    <a:p>
                      <a:pPr algn="ctr"/>
                      <a:r>
                        <a:rPr lang="fr-FR" dirty="0" smtClean="0"/>
                        <a:t>4</a:t>
                      </a:r>
                      <a:endParaRPr lang="fr-FR" dirty="0"/>
                    </a:p>
                  </a:txBody>
                  <a:tcPr/>
                </a:tc>
                <a:extLst>
                  <a:ext uri="{0D108BD9-81ED-4DB2-BD59-A6C34878D82A}">
                    <a16:rowId xmlns:a16="http://schemas.microsoft.com/office/drawing/2014/main" val="2091535688"/>
                  </a:ext>
                </a:extLst>
              </a:tr>
              <a:tr h="370840">
                <a:tc>
                  <a:txBody>
                    <a:bodyPr/>
                    <a:lstStyle/>
                    <a:p>
                      <a:pPr algn="ctr"/>
                      <a:r>
                        <a:rPr lang="fr-FR" dirty="0" smtClean="0"/>
                        <a:t>Infirmiers</a:t>
                      </a:r>
                      <a:endParaRPr lang="fr-FR" dirty="0"/>
                    </a:p>
                  </a:txBody>
                  <a:tcPr/>
                </a:tc>
                <a:tc>
                  <a:txBody>
                    <a:bodyPr/>
                    <a:lstStyle/>
                    <a:p>
                      <a:pPr algn="ctr"/>
                      <a:r>
                        <a:rPr lang="fr-FR" dirty="0" smtClean="0"/>
                        <a:t>12</a:t>
                      </a:r>
                      <a:endParaRPr lang="fr-FR" dirty="0"/>
                    </a:p>
                  </a:txBody>
                  <a:tcPr/>
                </a:tc>
                <a:extLst>
                  <a:ext uri="{0D108BD9-81ED-4DB2-BD59-A6C34878D82A}">
                    <a16:rowId xmlns:a16="http://schemas.microsoft.com/office/drawing/2014/main" val="2378525780"/>
                  </a:ext>
                </a:extLst>
              </a:tr>
              <a:tr h="370840">
                <a:tc>
                  <a:txBody>
                    <a:bodyPr/>
                    <a:lstStyle/>
                    <a:p>
                      <a:pPr algn="ctr"/>
                      <a:r>
                        <a:rPr lang="fr-FR" dirty="0" smtClean="0"/>
                        <a:t>Conseiller en APA</a:t>
                      </a:r>
                      <a:endParaRPr lang="fr-FR" dirty="0"/>
                    </a:p>
                  </a:txBody>
                  <a:tcPr/>
                </a:tc>
                <a:tc>
                  <a:txBody>
                    <a:bodyPr/>
                    <a:lstStyle/>
                    <a:p>
                      <a:pPr algn="ctr"/>
                      <a:r>
                        <a:rPr lang="fr-FR" dirty="0" smtClean="0"/>
                        <a:t>1</a:t>
                      </a:r>
                      <a:endParaRPr lang="fr-FR" dirty="0"/>
                    </a:p>
                  </a:txBody>
                  <a:tcPr/>
                </a:tc>
                <a:extLst>
                  <a:ext uri="{0D108BD9-81ED-4DB2-BD59-A6C34878D82A}">
                    <a16:rowId xmlns:a16="http://schemas.microsoft.com/office/drawing/2014/main" val="3041259735"/>
                  </a:ext>
                </a:extLst>
              </a:tr>
              <a:tr h="370840">
                <a:tc>
                  <a:txBody>
                    <a:bodyPr/>
                    <a:lstStyle/>
                    <a:p>
                      <a:pPr algn="ctr"/>
                      <a:r>
                        <a:rPr lang="fr-FR" dirty="0" err="1" smtClean="0"/>
                        <a:t>Ash</a:t>
                      </a:r>
                      <a:endParaRPr lang="fr-FR" dirty="0"/>
                    </a:p>
                  </a:txBody>
                  <a:tcPr/>
                </a:tc>
                <a:tc>
                  <a:txBody>
                    <a:bodyPr/>
                    <a:lstStyle/>
                    <a:p>
                      <a:pPr algn="ctr"/>
                      <a:r>
                        <a:rPr lang="fr-FR" dirty="0" smtClean="0"/>
                        <a:t>4+ 3 (</a:t>
                      </a:r>
                      <a:r>
                        <a:rPr lang="fr-FR" dirty="0" err="1" smtClean="0"/>
                        <a:t>cafet</a:t>
                      </a:r>
                      <a:r>
                        <a:rPr lang="fr-FR" dirty="0" smtClean="0"/>
                        <a:t>)</a:t>
                      </a:r>
                      <a:endParaRPr lang="fr-FR" dirty="0"/>
                    </a:p>
                  </a:txBody>
                  <a:tcPr/>
                </a:tc>
                <a:extLst>
                  <a:ext uri="{0D108BD9-81ED-4DB2-BD59-A6C34878D82A}">
                    <a16:rowId xmlns:a16="http://schemas.microsoft.com/office/drawing/2014/main" val="3328817497"/>
                  </a:ext>
                </a:extLst>
              </a:tr>
              <a:tr h="370840">
                <a:tc>
                  <a:txBody>
                    <a:bodyPr/>
                    <a:lstStyle/>
                    <a:p>
                      <a:pPr algn="ctr"/>
                      <a:r>
                        <a:rPr lang="fr-FR" dirty="0" smtClean="0"/>
                        <a:t>Coiffeuse</a:t>
                      </a:r>
                      <a:endParaRPr lang="fr-FR" dirty="0"/>
                    </a:p>
                  </a:txBody>
                  <a:tcPr/>
                </a:tc>
                <a:tc>
                  <a:txBody>
                    <a:bodyPr/>
                    <a:lstStyle/>
                    <a:p>
                      <a:pPr algn="ctr"/>
                      <a:r>
                        <a:rPr lang="fr-FR" dirty="0" smtClean="0"/>
                        <a:t>1</a:t>
                      </a:r>
                      <a:endParaRPr lang="fr-FR" dirty="0"/>
                    </a:p>
                  </a:txBody>
                  <a:tcPr/>
                </a:tc>
                <a:extLst>
                  <a:ext uri="{0D108BD9-81ED-4DB2-BD59-A6C34878D82A}">
                    <a16:rowId xmlns:a16="http://schemas.microsoft.com/office/drawing/2014/main" val="3864186004"/>
                  </a:ext>
                </a:extLst>
              </a:tr>
            </a:tbl>
          </a:graphicData>
        </a:graphic>
      </p:graphicFrame>
      <p:sp>
        <p:nvSpPr>
          <p:cNvPr id="4" name="Espace réservé du pied de page 3"/>
          <p:cNvSpPr>
            <a:spLocks noGrp="1"/>
          </p:cNvSpPr>
          <p:nvPr>
            <p:ph type="ftr" sz="quarter" idx="11"/>
          </p:nvPr>
        </p:nvSpPr>
        <p:spPr/>
        <p:txBody>
          <a:bodyPr/>
          <a:lstStyle/>
          <a:p>
            <a:r>
              <a:rPr lang="fr-FR" smtClean="0"/>
              <a:t>Pôle Filières et Réhabilitation Psychosociale ug.pole.filieres@epsm-somme.fr </a:t>
            </a:r>
            <a:endParaRPr lang="fr-FR"/>
          </a:p>
        </p:txBody>
      </p:sp>
    </p:spTree>
    <p:extLst>
      <p:ext uri="{BB962C8B-B14F-4D97-AF65-F5344CB8AC3E}">
        <p14:creationId xmlns:p14="http://schemas.microsoft.com/office/powerpoint/2010/main" val="3609391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963348310"/>
              </p:ext>
            </p:extLst>
          </p:nvPr>
        </p:nvGraphicFramePr>
        <p:xfrm>
          <a:off x="1080657" y="182881"/>
          <a:ext cx="9800704" cy="6114301"/>
        </p:xfrm>
        <a:graphic>
          <a:graphicData uri="http://schemas.openxmlformats.org/drawingml/2006/table">
            <a:tbl>
              <a:tblPr firstRow="1" firstCol="1" bandRow="1">
                <a:tableStyleId>{5C22544A-7EE6-4342-B048-85BDC9FD1C3A}</a:tableStyleId>
              </a:tblPr>
              <a:tblGrid>
                <a:gridCol w="2307944">
                  <a:extLst>
                    <a:ext uri="{9D8B030D-6E8A-4147-A177-3AD203B41FA5}">
                      <a16:colId xmlns:a16="http://schemas.microsoft.com/office/drawing/2014/main" val="2469217584"/>
                    </a:ext>
                  </a:extLst>
                </a:gridCol>
                <a:gridCol w="7492760">
                  <a:extLst>
                    <a:ext uri="{9D8B030D-6E8A-4147-A177-3AD203B41FA5}">
                      <a16:colId xmlns:a16="http://schemas.microsoft.com/office/drawing/2014/main" val="313676418"/>
                    </a:ext>
                  </a:extLst>
                </a:gridCol>
              </a:tblGrid>
              <a:tr h="236632">
                <a:tc>
                  <a:txBody>
                    <a:bodyPr/>
                    <a:lstStyle/>
                    <a:p>
                      <a:pPr>
                        <a:spcAft>
                          <a:spcPts val="0"/>
                        </a:spcAft>
                      </a:pPr>
                      <a:r>
                        <a:rPr lang="fr-FR" sz="800">
                          <a:effectLst/>
                        </a:rPr>
                        <a:t> </a:t>
                      </a:r>
                      <a:endParaRPr lang="fr-FR" sz="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tc>
                  <a:txBody>
                    <a:bodyPr/>
                    <a:lstStyle/>
                    <a:p>
                      <a:pPr algn="ctr">
                        <a:spcAft>
                          <a:spcPts val="0"/>
                        </a:spcAft>
                      </a:pPr>
                      <a:r>
                        <a:rPr lang="fr-FR" sz="800" u="sng" dirty="0">
                          <a:effectLst/>
                        </a:rPr>
                        <a:t>Offre de soins en 2022 :</a:t>
                      </a:r>
                      <a:endParaRPr lang="fr-FR" sz="800" dirty="0">
                        <a:effectLst/>
                      </a:endParaRPr>
                    </a:p>
                    <a:p>
                      <a:pPr algn="ctr">
                        <a:spcAft>
                          <a:spcPts val="0"/>
                        </a:spcAft>
                      </a:pPr>
                      <a:r>
                        <a:rPr lang="fr-FR" sz="800" u="none" strike="noStrike" dirty="0">
                          <a:effectLst/>
                        </a:rPr>
                        <a:t> </a:t>
                      </a:r>
                      <a:endParaRPr lang="fr-FR" sz="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extLst>
                  <a:ext uri="{0D108BD9-81ED-4DB2-BD59-A6C34878D82A}">
                    <a16:rowId xmlns:a16="http://schemas.microsoft.com/office/drawing/2014/main" val="1967979184"/>
                  </a:ext>
                </a:extLst>
              </a:tr>
              <a:tr h="379720">
                <a:tc>
                  <a:txBody>
                    <a:bodyPr/>
                    <a:lstStyle/>
                    <a:p>
                      <a:pPr>
                        <a:spcAft>
                          <a:spcPts val="0"/>
                        </a:spcAft>
                      </a:pPr>
                      <a:r>
                        <a:rPr lang="fr-FR" sz="800" u="sng">
                          <a:effectLst/>
                        </a:rPr>
                        <a:t>Profamille :</a:t>
                      </a:r>
                      <a:endParaRPr lang="fr-FR" sz="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tc>
                  <a:txBody>
                    <a:bodyPr/>
                    <a:lstStyle/>
                    <a:p>
                      <a:pPr marL="342900" lvl="0" indent="-342900">
                        <a:lnSpc>
                          <a:spcPct val="107000"/>
                        </a:lnSpc>
                        <a:spcAft>
                          <a:spcPts val="0"/>
                        </a:spcAft>
                        <a:buFont typeface="Calibri" panose="020F0502020204030204" pitchFamily="34" charset="0"/>
                        <a:buChar char="-"/>
                      </a:pPr>
                      <a:r>
                        <a:rPr lang="fr-FR" sz="800">
                          <a:effectLst/>
                        </a:rPr>
                        <a:t>Profamille schizophrénie.</a:t>
                      </a:r>
                    </a:p>
                    <a:p>
                      <a:pPr marL="342900" lvl="0" indent="-342900">
                        <a:lnSpc>
                          <a:spcPct val="107000"/>
                        </a:lnSpc>
                        <a:spcAft>
                          <a:spcPts val="0"/>
                        </a:spcAft>
                        <a:buFont typeface="Calibri" panose="020F0502020204030204" pitchFamily="34" charset="0"/>
                        <a:buChar char="-"/>
                      </a:pPr>
                      <a:r>
                        <a:rPr lang="fr-FR" sz="800">
                          <a:effectLst/>
                        </a:rPr>
                        <a:t>Profamille Bi polaire.</a:t>
                      </a:r>
                    </a:p>
                    <a:p>
                      <a:pPr marL="457200">
                        <a:lnSpc>
                          <a:spcPct val="107000"/>
                        </a:lnSpc>
                        <a:spcAft>
                          <a:spcPts val="0"/>
                        </a:spcAft>
                      </a:pPr>
                      <a:r>
                        <a:rPr lang="fr-FR" sz="800">
                          <a:effectLst/>
                        </a:rPr>
                        <a:t> </a:t>
                      </a:r>
                      <a:endParaRPr lang="fr-FR" sz="800">
                        <a:effectLst/>
                        <a:latin typeface="Century Gothic" panose="020B0502020202020204" pitchFamily="34" charset="0"/>
                        <a:ea typeface="Century Gothic" panose="020B0502020202020204" pitchFamily="34" charset="0"/>
                        <a:cs typeface="Arial" panose="020B0604020202020204" pitchFamily="34" charset="0"/>
                      </a:endParaRPr>
                    </a:p>
                  </a:txBody>
                  <a:tcPr marL="35975" marR="35975" marT="0" marB="0"/>
                </a:tc>
                <a:extLst>
                  <a:ext uri="{0D108BD9-81ED-4DB2-BD59-A6C34878D82A}">
                    <a16:rowId xmlns:a16="http://schemas.microsoft.com/office/drawing/2014/main" val="4015399107"/>
                  </a:ext>
                </a:extLst>
              </a:tr>
              <a:tr h="253147">
                <a:tc>
                  <a:txBody>
                    <a:bodyPr/>
                    <a:lstStyle/>
                    <a:p>
                      <a:pPr>
                        <a:spcAft>
                          <a:spcPts val="0"/>
                        </a:spcAft>
                      </a:pPr>
                      <a:r>
                        <a:rPr lang="fr-FR" sz="800" u="sng">
                          <a:effectLst/>
                        </a:rPr>
                        <a:t>Education Thérapeutique du patient :</a:t>
                      </a:r>
                      <a:endParaRPr lang="fr-FR" sz="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tc>
                  <a:txBody>
                    <a:bodyPr/>
                    <a:lstStyle/>
                    <a:p>
                      <a:pPr marL="342900" lvl="0" indent="-342900">
                        <a:lnSpc>
                          <a:spcPct val="107000"/>
                        </a:lnSpc>
                        <a:spcAft>
                          <a:spcPts val="0"/>
                        </a:spcAft>
                        <a:buFont typeface="Calibri" panose="020F0502020204030204" pitchFamily="34" charset="0"/>
                        <a:buChar char="-"/>
                      </a:pPr>
                      <a:r>
                        <a:rPr lang="fr-FR" sz="800">
                          <a:effectLst/>
                        </a:rPr>
                        <a:t>ETP « mieux vivre avec sa schizophrénie »</a:t>
                      </a:r>
                    </a:p>
                    <a:p>
                      <a:pPr marL="342900" lvl="0" indent="-342900">
                        <a:lnSpc>
                          <a:spcPct val="107000"/>
                        </a:lnSpc>
                        <a:spcAft>
                          <a:spcPts val="0"/>
                        </a:spcAft>
                        <a:buFont typeface="Calibri" panose="020F0502020204030204" pitchFamily="34" charset="0"/>
                        <a:buChar char="-"/>
                      </a:pPr>
                      <a:r>
                        <a:rPr lang="fr-FR" sz="800">
                          <a:effectLst/>
                        </a:rPr>
                        <a:t>ETP « Bonne humeur » sur les troubles Bi polaires.</a:t>
                      </a:r>
                      <a:endParaRPr lang="fr-FR" sz="800">
                        <a:effectLst/>
                        <a:latin typeface="Century Gothic" panose="020B0502020202020204" pitchFamily="34" charset="0"/>
                        <a:ea typeface="Century Gothic" panose="020B0502020202020204" pitchFamily="34" charset="0"/>
                        <a:cs typeface="Arial" panose="020B0604020202020204" pitchFamily="34" charset="0"/>
                      </a:endParaRPr>
                    </a:p>
                  </a:txBody>
                  <a:tcPr marL="35975" marR="35975" marT="0" marB="0"/>
                </a:tc>
                <a:extLst>
                  <a:ext uri="{0D108BD9-81ED-4DB2-BD59-A6C34878D82A}">
                    <a16:rowId xmlns:a16="http://schemas.microsoft.com/office/drawing/2014/main" val="3664489799"/>
                  </a:ext>
                </a:extLst>
              </a:tr>
              <a:tr h="1392307">
                <a:tc>
                  <a:txBody>
                    <a:bodyPr/>
                    <a:lstStyle/>
                    <a:p>
                      <a:pPr>
                        <a:spcAft>
                          <a:spcPts val="0"/>
                        </a:spcAft>
                      </a:pPr>
                      <a:r>
                        <a:rPr lang="fr-FR" sz="800" u="sng" dirty="0">
                          <a:effectLst/>
                        </a:rPr>
                        <a:t>Remédiation cognitive :</a:t>
                      </a:r>
                      <a:endParaRPr lang="fr-FR" sz="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tc>
                  <a:txBody>
                    <a:bodyPr/>
                    <a:lstStyle/>
                    <a:p>
                      <a:pPr marL="342900" lvl="0" indent="-342900">
                        <a:lnSpc>
                          <a:spcPct val="107000"/>
                        </a:lnSpc>
                        <a:spcAft>
                          <a:spcPts val="0"/>
                        </a:spcAft>
                        <a:buFont typeface="Calibri" panose="020F0502020204030204" pitchFamily="34" charset="0"/>
                        <a:buChar char="-"/>
                      </a:pPr>
                      <a:r>
                        <a:rPr lang="fr-FR" sz="800">
                          <a:effectLst/>
                        </a:rPr>
                        <a:t>CRT </a:t>
                      </a:r>
                    </a:p>
                    <a:p>
                      <a:pPr marL="342900" lvl="0" indent="-342900">
                        <a:lnSpc>
                          <a:spcPct val="107000"/>
                        </a:lnSpc>
                        <a:spcAft>
                          <a:spcPts val="0"/>
                        </a:spcAft>
                        <a:buFont typeface="Calibri" panose="020F0502020204030204" pitchFamily="34" charset="0"/>
                        <a:buChar char="-"/>
                      </a:pPr>
                      <a:r>
                        <a:rPr lang="fr-FR" sz="800">
                          <a:effectLst/>
                        </a:rPr>
                        <a:t>IPT</a:t>
                      </a:r>
                    </a:p>
                    <a:p>
                      <a:pPr marL="342900" lvl="0" indent="-342900">
                        <a:lnSpc>
                          <a:spcPct val="107000"/>
                        </a:lnSpc>
                        <a:spcAft>
                          <a:spcPts val="0"/>
                        </a:spcAft>
                        <a:buFont typeface="Calibri" panose="020F0502020204030204" pitchFamily="34" charset="0"/>
                        <a:buChar char="-"/>
                      </a:pPr>
                      <a:r>
                        <a:rPr lang="fr-FR" sz="800">
                          <a:effectLst/>
                        </a:rPr>
                        <a:t>PEPS</a:t>
                      </a:r>
                    </a:p>
                    <a:p>
                      <a:pPr marL="342900" lvl="0" indent="-342900">
                        <a:lnSpc>
                          <a:spcPct val="107000"/>
                        </a:lnSpc>
                        <a:spcAft>
                          <a:spcPts val="0"/>
                        </a:spcAft>
                        <a:buFont typeface="Calibri" panose="020F0502020204030204" pitchFamily="34" charset="0"/>
                        <a:buChar char="-"/>
                      </a:pPr>
                      <a:r>
                        <a:rPr lang="fr-FR" sz="800">
                          <a:effectLst/>
                        </a:rPr>
                        <a:t>Bilan neuropsychologiques</a:t>
                      </a:r>
                    </a:p>
                    <a:p>
                      <a:pPr marL="342900" lvl="0" indent="-342900">
                        <a:lnSpc>
                          <a:spcPct val="107000"/>
                        </a:lnSpc>
                        <a:spcAft>
                          <a:spcPts val="0"/>
                        </a:spcAft>
                        <a:buFont typeface="Calibri" panose="020F0502020204030204" pitchFamily="34" charset="0"/>
                        <a:buChar char="-"/>
                      </a:pPr>
                      <a:r>
                        <a:rPr lang="fr-FR" sz="800">
                          <a:effectLst/>
                        </a:rPr>
                        <a:t>Affirmation de soi.</a:t>
                      </a:r>
                    </a:p>
                    <a:p>
                      <a:pPr marL="342900" lvl="0" indent="-342900">
                        <a:lnSpc>
                          <a:spcPct val="107000"/>
                        </a:lnSpc>
                        <a:spcAft>
                          <a:spcPts val="0"/>
                        </a:spcAft>
                        <a:buFont typeface="Calibri" panose="020F0502020204030204" pitchFamily="34" charset="0"/>
                        <a:buChar char="-"/>
                      </a:pPr>
                      <a:r>
                        <a:rPr lang="fr-FR" sz="800">
                          <a:effectLst/>
                        </a:rPr>
                        <a:t>MCT</a:t>
                      </a:r>
                    </a:p>
                    <a:p>
                      <a:pPr marL="342900" lvl="0" indent="-342900">
                        <a:lnSpc>
                          <a:spcPct val="107000"/>
                        </a:lnSpc>
                        <a:spcAft>
                          <a:spcPts val="0"/>
                        </a:spcAft>
                        <a:buFont typeface="Calibri" panose="020F0502020204030204" pitchFamily="34" charset="0"/>
                        <a:buChar char="-"/>
                      </a:pPr>
                      <a:r>
                        <a:rPr lang="fr-FR" sz="800">
                          <a:effectLst/>
                        </a:rPr>
                        <a:t>SCIT</a:t>
                      </a:r>
                    </a:p>
                    <a:p>
                      <a:pPr marL="342900" lvl="0" indent="-342900">
                        <a:lnSpc>
                          <a:spcPct val="107000"/>
                        </a:lnSpc>
                        <a:spcAft>
                          <a:spcPts val="0"/>
                        </a:spcAft>
                        <a:buFont typeface="Calibri" panose="020F0502020204030204" pitchFamily="34" charset="0"/>
                        <a:buChar char="-"/>
                      </a:pPr>
                      <a:r>
                        <a:rPr lang="fr-FR" sz="800">
                          <a:effectLst/>
                        </a:rPr>
                        <a:t>NEAR</a:t>
                      </a:r>
                    </a:p>
                    <a:p>
                      <a:pPr marL="342900" lvl="0" indent="-342900">
                        <a:lnSpc>
                          <a:spcPct val="107000"/>
                        </a:lnSpc>
                        <a:spcAft>
                          <a:spcPts val="0"/>
                        </a:spcAft>
                        <a:buFont typeface="Calibri" panose="020F0502020204030204" pitchFamily="34" charset="0"/>
                        <a:buChar char="-"/>
                      </a:pPr>
                      <a:r>
                        <a:rPr lang="fr-FR" sz="800">
                          <a:effectLst/>
                        </a:rPr>
                        <a:t>Photo langage.</a:t>
                      </a:r>
                    </a:p>
                    <a:p>
                      <a:pPr marL="342900" lvl="0" indent="-342900">
                        <a:lnSpc>
                          <a:spcPct val="107000"/>
                        </a:lnSpc>
                        <a:spcAft>
                          <a:spcPts val="0"/>
                        </a:spcAft>
                        <a:buFont typeface="Calibri" panose="020F0502020204030204" pitchFamily="34" charset="0"/>
                        <a:buChar char="-"/>
                      </a:pPr>
                      <a:r>
                        <a:rPr lang="fr-FR" sz="800">
                          <a:effectLst/>
                        </a:rPr>
                        <a:t>PEPS </a:t>
                      </a:r>
                    </a:p>
                    <a:p>
                      <a:pPr marL="457200">
                        <a:lnSpc>
                          <a:spcPct val="107000"/>
                        </a:lnSpc>
                        <a:spcAft>
                          <a:spcPts val="0"/>
                        </a:spcAft>
                      </a:pPr>
                      <a:r>
                        <a:rPr lang="fr-FR" sz="800">
                          <a:effectLst/>
                        </a:rPr>
                        <a:t> </a:t>
                      </a:r>
                      <a:endParaRPr lang="fr-FR" sz="800">
                        <a:effectLst/>
                        <a:latin typeface="Century Gothic" panose="020B0502020202020204" pitchFamily="34" charset="0"/>
                        <a:ea typeface="Century Gothic" panose="020B0502020202020204" pitchFamily="34" charset="0"/>
                        <a:cs typeface="Arial" panose="020B0604020202020204" pitchFamily="34" charset="0"/>
                      </a:endParaRPr>
                    </a:p>
                  </a:txBody>
                  <a:tcPr marL="35975" marR="35975" marT="0" marB="0"/>
                </a:tc>
                <a:extLst>
                  <a:ext uri="{0D108BD9-81ED-4DB2-BD59-A6C34878D82A}">
                    <a16:rowId xmlns:a16="http://schemas.microsoft.com/office/drawing/2014/main" val="3602931515"/>
                  </a:ext>
                </a:extLst>
              </a:tr>
              <a:tr h="886014">
                <a:tc>
                  <a:txBody>
                    <a:bodyPr/>
                    <a:lstStyle/>
                    <a:p>
                      <a:pPr>
                        <a:spcAft>
                          <a:spcPts val="0"/>
                        </a:spcAft>
                      </a:pPr>
                      <a:r>
                        <a:rPr lang="fr-FR" sz="800" u="sng">
                          <a:effectLst/>
                        </a:rPr>
                        <a:t>Evaluations en milieu écologique :</a:t>
                      </a:r>
                      <a:endParaRPr lang="fr-FR" sz="8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tc>
                  <a:txBody>
                    <a:bodyPr/>
                    <a:lstStyle/>
                    <a:p>
                      <a:pPr marL="342900" lvl="0" indent="-342900">
                        <a:lnSpc>
                          <a:spcPct val="107000"/>
                        </a:lnSpc>
                        <a:spcAft>
                          <a:spcPts val="0"/>
                        </a:spcAft>
                        <a:buFont typeface="Calibri" panose="020F0502020204030204" pitchFamily="34" charset="0"/>
                        <a:buChar char="-"/>
                      </a:pPr>
                      <a:r>
                        <a:rPr lang="fr-FR" sz="800" dirty="0">
                          <a:effectLst/>
                        </a:rPr>
                        <a:t>Test des errances multiples.</a:t>
                      </a:r>
                    </a:p>
                    <a:p>
                      <a:pPr marL="342900" lvl="0" indent="-342900">
                        <a:lnSpc>
                          <a:spcPct val="107000"/>
                        </a:lnSpc>
                        <a:spcAft>
                          <a:spcPts val="0"/>
                        </a:spcAft>
                        <a:buFont typeface="Calibri" panose="020F0502020204030204" pitchFamily="34" charset="0"/>
                        <a:buChar char="-"/>
                      </a:pPr>
                      <a:r>
                        <a:rPr lang="fr-FR" sz="800" dirty="0" err="1">
                          <a:effectLst/>
                        </a:rPr>
                        <a:t>Kitchen</a:t>
                      </a:r>
                      <a:r>
                        <a:rPr lang="fr-FR" sz="800" dirty="0">
                          <a:effectLst/>
                        </a:rPr>
                        <a:t> test 1</a:t>
                      </a:r>
                    </a:p>
                    <a:p>
                      <a:pPr marL="342900" lvl="0" indent="-342900">
                        <a:lnSpc>
                          <a:spcPct val="107000"/>
                        </a:lnSpc>
                        <a:spcAft>
                          <a:spcPts val="0"/>
                        </a:spcAft>
                        <a:buFont typeface="Calibri" panose="020F0502020204030204" pitchFamily="34" charset="0"/>
                        <a:buChar char="-"/>
                      </a:pPr>
                      <a:r>
                        <a:rPr lang="fr-FR" sz="800" dirty="0" err="1">
                          <a:effectLst/>
                        </a:rPr>
                        <a:t>Kitchen</a:t>
                      </a:r>
                      <a:r>
                        <a:rPr lang="fr-FR" sz="800" dirty="0">
                          <a:effectLst/>
                        </a:rPr>
                        <a:t> test 2</a:t>
                      </a:r>
                    </a:p>
                    <a:p>
                      <a:pPr marL="342900" lvl="0" indent="-342900">
                        <a:lnSpc>
                          <a:spcPct val="107000"/>
                        </a:lnSpc>
                        <a:spcAft>
                          <a:spcPts val="0"/>
                        </a:spcAft>
                        <a:buFont typeface="Calibri" panose="020F0502020204030204" pitchFamily="34" charset="0"/>
                        <a:buChar char="-"/>
                      </a:pPr>
                      <a:r>
                        <a:rPr lang="fr-FR" sz="800" dirty="0">
                          <a:effectLst/>
                        </a:rPr>
                        <a:t>Test du « fondant au chocolat »</a:t>
                      </a:r>
                    </a:p>
                    <a:p>
                      <a:pPr marL="342900" lvl="0" indent="-342900">
                        <a:lnSpc>
                          <a:spcPct val="107000"/>
                        </a:lnSpc>
                        <a:spcAft>
                          <a:spcPts val="0"/>
                        </a:spcAft>
                        <a:buFont typeface="Calibri" panose="020F0502020204030204" pitchFamily="34" charset="0"/>
                        <a:buChar char="-"/>
                      </a:pPr>
                      <a:r>
                        <a:rPr lang="fr-FR" sz="800" dirty="0">
                          <a:effectLst/>
                        </a:rPr>
                        <a:t>Test de repérage des réseaux pour déplacement dans la cité.</a:t>
                      </a:r>
                    </a:p>
                    <a:p>
                      <a:pPr marL="342900" lvl="0" indent="-342900">
                        <a:lnSpc>
                          <a:spcPct val="107000"/>
                        </a:lnSpc>
                        <a:spcAft>
                          <a:spcPts val="0"/>
                        </a:spcAft>
                        <a:buFont typeface="Calibri" panose="020F0502020204030204" pitchFamily="34" charset="0"/>
                        <a:buChar char="-"/>
                      </a:pPr>
                      <a:r>
                        <a:rPr lang="fr-FR" sz="800" dirty="0" err="1">
                          <a:effectLst/>
                        </a:rPr>
                        <a:t>SIMUAppart</a:t>
                      </a:r>
                      <a:r>
                        <a:rPr lang="fr-FR" sz="800" dirty="0">
                          <a:effectLst/>
                        </a:rPr>
                        <a:t>.</a:t>
                      </a:r>
                    </a:p>
                    <a:p>
                      <a:pPr marL="457200">
                        <a:lnSpc>
                          <a:spcPct val="107000"/>
                        </a:lnSpc>
                        <a:spcAft>
                          <a:spcPts val="0"/>
                        </a:spcAft>
                      </a:pPr>
                      <a:r>
                        <a:rPr lang="fr-FR" sz="800" dirty="0">
                          <a:effectLst/>
                        </a:rPr>
                        <a:t> </a:t>
                      </a:r>
                      <a:endParaRPr lang="fr-FR" sz="800" dirty="0">
                        <a:effectLst/>
                        <a:latin typeface="Century Gothic" panose="020B0502020202020204" pitchFamily="34" charset="0"/>
                        <a:ea typeface="Century Gothic" panose="020B0502020202020204" pitchFamily="34" charset="0"/>
                        <a:cs typeface="Arial" panose="020B0604020202020204" pitchFamily="34" charset="0"/>
                      </a:endParaRPr>
                    </a:p>
                  </a:txBody>
                  <a:tcPr marL="35975" marR="35975" marT="0" marB="0"/>
                </a:tc>
                <a:extLst>
                  <a:ext uri="{0D108BD9-81ED-4DB2-BD59-A6C34878D82A}">
                    <a16:rowId xmlns:a16="http://schemas.microsoft.com/office/drawing/2014/main" val="2683827439"/>
                  </a:ext>
                </a:extLst>
              </a:tr>
              <a:tr h="2870594">
                <a:tc>
                  <a:txBody>
                    <a:bodyPr/>
                    <a:lstStyle/>
                    <a:p>
                      <a:pPr>
                        <a:spcAft>
                          <a:spcPts val="0"/>
                        </a:spcAft>
                      </a:pPr>
                      <a:r>
                        <a:rPr lang="fr-FR" sz="800" u="sng" dirty="0">
                          <a:effectLst/>
                        </a:rPr>
                        <a:t>Ateliers thérapeutiques de rééducation et de réadaptation :</a:t>
                      </a:r>
                      <a:endParaRPr lang="fr-FR" sz="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5975" marR="35975" marT="0" marB="0"/>
                </a:tc>
                <a:tc>
                  <a:txBody>
                    <a:bodyPr/>
                    <a:lstStyle/>
                    <a:p>
                      <a:pPr marL="342900" lvl="0" indent="-342900">
                        <a:lnSpc>
                          <a:spcPct val="107000"/>
                        </a:lnSpc>
                        <a:spcAft>
                          <a:spcPts val="0"/>
                        </a:spcAft>
                        <a:buFont typeface="Calibri" panose="020F0502020204030204" pitchFamily="34" charset="0"/>
                        <a:buChar char="-"/>
                      </a:pPr>
                      <a:r>
                        <a:rPr lang="fr-FR" sz="800" dirty="0">
                          <a:effectLst/>
                        </a:rPr>
                        <a:t>AT Rééducation </a:t>
                      </a:r>
                      <a:r>
                        <a:rPr lang="fr-FR" sz="800" dirty="0" smtClean="0">
                          <a:effectLst/>
                        </a:rPr>
                        <a:t>cognitive.                                                                                                               -AT </a:t>
                      </a:r>
                      <a:r>
                        <a:rPr lang="fr-FR" sz="800" dirty="0">
                          <a:effectLst/>
                        </a:rPr>
                        <a:t>Habiletés sociales.</a:t>
                      </a:r>
                    </a:p>
                    <a:p>
                      <a:pPr marL="342900" lvl="0" indent="-342900">
                        <a:lnSpc>
                          <a:spcPct val="107000"/>
                        </a:lnSpc>
                        <a:spcAft>
                          <a:spcPts val="0"/>
                        </a:spcAft>
                        <a:buFont typeface="Calibri" panose="020F0502020204030204" pitchFamily="34" charset="0"/>
                        <a:buChar char="-"/>
                      </a:pPr>
                      <a:r>
                        <a:rPr lang="fr-FR" sz="800" dirty="0">
                          <a:effectLst/>
                        </a:rPr>
                        <a:t>AT </a:t>
                      </a:r>
                      <a:r>
                        <a:rPr lang="fr-FR" sz="800" dirty="0" smtClean="0">
                          <a:effectLst/>
                        </a:rPr>
                        <a:t>Emotions.                                                                                                                                       -AT </a:t>
                      </a:r>
                      <a:r>
                        <a:rPr lang="fr-FR" sz="800" dirty="0">
                          <a:effectLst/>
                        </a:rPr>
                        <a:t>de Rééducation (menuiserie- ergothérapie…).</a:t>
                      </a:r>
                    </a:p>
                    <a:p>
                      <a:pPr marL="342900" lvl="0" indent="-342900">
                        <a:lnSpc>
                          <a:spcPct val="107000"/>
                        </a:lnSpc>
                        <a:spcAft>
                          <a:spcPts val="0"/>
                        </a:spcAft>
                        <a:buFont typeface="Calibri" panose="020F0502020204030204" pitchFamily="34" charset="0"/>
                        <a:buChar char="-"/>
                      </a:pPr>
                      <a:r>
                        <a:rPr lang="fr-FR" sz="800" dirty="0">
                          <a:effectLst/>
                        </a:rPr>
                        <a:t>AT ateliers expressifs (médiations artistiques, travaux manuels</a:t>
                      </a:r>
                      <a:r>
                        <a:rPr lang="fr-FR" sz="800" dirty="0" smtClean="0">
                          <a:effectLst/>
                        </a:rPr>
                        <a:t>…)                                       -AT </a:t>
                      </a:r>
                      <a:r>
                        <a:rPr lang="fr-FR" sz="800" dirty="0">
                          <a:effectLst/>
                        </a:rPr>
                        <a:t>soins esthétiques.</a:t>
                      </a:r>
                    </a:p>
                    <a:p>
                      <a:pPr marL="342900" lvl="0" indent="-342900">
                        <a:lnSpc>
                          <a:spcPct val="107000"/>
                        </a:lnSpc>
                        <a:spcAft>
                          <a:spcPts val="0"/>
                        </a:spcAft>
                        <a:buFont typeface="Calibri" panose="020F0502020204030204" pitchFamily="34" charset="0"/>
                        <a:buChar char="-"/>
                      </a:pPr>
                      <a:r>
                        <a:rPr lang="fr-FR" sz="800" dirty="0">
                          <a:effectLst/>
                        </a:rPr>
                        <a:t>AT </a:t>
                      </a:r>
                      <a:r>
                        <a:rPr lang="fr-FR" sz="800" dirty="0" err="1" smtClean="0">
                          <a:effectLst/>
                        </a:rPr>
                        <a:t>Bibliothérapie</a:t>
                      </a:r>
                      <a:r>
                        <a:rPr lang="fr-FR" sz="800" dirty="0" smtClean="0">
                          <a:effectLst/>
                        </a:rPr>
                        <a:t>.                                                                                                                              -AT </a:t>
                      </a:r>
                      <a:r>
                        <a:rPr lang="fr-FR" sz="800" dirty="0">
                          <a:effectLst/>
                        </a:rPr>
                        <a:t>Citoyenneté.</a:t>
                      </a:r>
                    </a:p>
                    <a:p>
                      <a:pPr marL="342900" lvl="0" indent="-342900">
                        <a:lnSpc>
                          <a:spcPct val="107000"/>
                        </a:lnSpc>
                        <a:spcAft>
                          <a:spcPts val="0"/>
                        </a:spcAft>
                        <a:buFont typeface="Calibri" panose="020F0502020204030204" pitchFamily="34" charset="0"/>
                        <a:buChar char="-"/>
                      </a:pPr>
                      <a:r>
                        <a:rPr lang="fr-FR" sz="800" dirty="0">
                          <a:effectLst/>
                        </a:rPr>
                        <a:t>Evaluation de </a:t>
                      </a:r>
                      <a:r>
                        <a:rPr lang="fr-FR" sz="800" dirty="0" smtClean="0">
                          <a:effectLst/>
                        </a:rPr>
                        <a:t>l’autonomie.                                                                                                             -AT </a:t>
                      </a:r>
                      <a:r>
                        <a:rPr lang="fr-FR" sz="800" dirty="0">
                          <a:effectLst/>
                        </a:rPr>
                        <a:t>« Aide à la communauté </a:t>
                      </a:r>
                      <a:r>
                        <a:rPr lang="fr-FR" sz="800" dirty="0" smtClean="0">
                          <a:effectLst/>
                        </a:rPr>
                        <a:t>».</a:t>
                      </a:r>
                    </a:p>
                    <a:p>
                      <a:pPr marL="342900" lvl="0" indent="-342900">
                        <a:lnSpc>
                          <a:spcPct val="107000"/>
                        </a:lnSpc>
                        <a:spcAft>
                          <a:spcPts val="0"/>
                        </a:spcAft>
                        <a:buFont typeface="Calibri" panose="020F0502020204030204" pitchFamily="34" charset="0"/>
                        <a:buChar char="-"/>
                      </a:pPr>
                      <a:r>
                        <a:rPr lang="fr-FR" sz="800" dirty="0">
                          <a:effectLst/>
                        </a:rPr>
                        <a:t>AT Activité Physique Adaptée :</a:t>
                      </a:r>
                    </a:p>
                    <a:p>
                      <a:pPr marL="457200">
                        <a:lnSpc>
                          <a:spcPct val="107000"/>
                        </a:lnSpc>
                        <a:spcAft>
                          <a:spcPts val="0"/>
                        </a:spcAft>
                      </a:pPr>
                      <a:r>
                        <a:rPr lang="fr-FR" sz="800" dirty="0" smtClean="0">
                          <a:effectLst/>
                        </a:rPr>
                        <a:t>-</a:t>
                      </a:r>
                      <a:r>
                        <a:rPr lang="fr-FR" sz="800" dirty="0">
                          <a:effectLst/>
                        </a:rPr>
                        <a:t>Ateliers psychocorporels.</a:t>
                      </a:r>
                    </a:p>
                    <a:p>
                      <a:pPr marL="457200">
                        <a:lnSpc>
                          <a:spcPct val="107000"/>
                        </a:lnSpc>
                        <a:spcAft>
                          <a:spcPts val="0"/>
                        </a:spcAft>
                      </a:pPr>
                      <a:r>
                        <a:rPr lang="fr-FR" sz="800" dirty="0">
                          <a:effectLst/>
                        </a:rPr>
                        <a:t>-Ateliers « Motricité ».</a:t>
                      </a:r>
                    </a:p>
                    <a:p>
                      <a:pPr marL="457200">
                        <a:lnSpc>
                          <a:spcPct val="107000"/>
                        </a:lnSpc>
                        <a:spcAft>
                          <a:spcPts val="0"/>
                        </a:spcAft>
                      </a:pPr>
                      <a:r>
                        <a:rPr lang="fr-FR" sz="800" dirty="0">
                          <a:effectLst/>
                        </a:rPr>
                        <a:t>-Ateliers « Coaching à domicile ».</a:t>
                      </a:r>
                    </a:p>
                    <a:p>
                      <a:pPr marL="457200">
                        <a:lnSpc>
                          <a:spcPct val="107000"/>
                        </a:lnSpc>
                        <a:spcAft>
                          <a:spcPts val="0"/>
                        </a:spcAft>
                      </a:pPr>
                      <a:r>
                        <a:rPr lang="fr-FR" sz="800" dirty="0">
                          <a:effectLst/>
                        </a:rPr>
                        <a:t>-Ateliers de sports collectifs (Football, Basket </a:t>
                      </a:r>
                      <a:r>
                        <a:rPr lang="fr-FR" sz="800" dirty="0" err="1">
                          <a:effectLst/>
                        </a:rPr>
                        <a:t>ball</a:t>
                      </a:r>
                      <a:r>
                        <a:rPr lang="fr-FR" sz="800" dirty="0">
                          <a:effectLst/>
                        </a:rPr>
                        <a:t>…).</a:t>
                      </a:r>
                    </a:p>
                    <a:p>
                      <a:pPr marL="457200">
                        <a:lnSpc>
                          <a:spcPct val="107000"/>
                        </a:lnSpc>
                        <a:spcAft>
                          <a:spcPts val="0"/>
                        </a:spcAft>
                      </a:pPr>
                      <a:r>
                        <a:rPr lang="fr-FR" sz="800" dirty="0">
                          <a:effectLst/>
                        </a:rPr>
                        <a:t>-Atelier « course à pied ».</a:t>
                      </a:r>
                    </a:p>
                    <a:p>
                      <a:pPr marL="457200">
                        <a:lnSpc>
                          <a:spcPct val="107000"/>
                        </a:lnSpc>
                        <a:spcAft>
                          <a:spcPts val="0"/>
                        </a:spcAft>
                      </a:pPr>
                      <a:r>
                        <a:rPr lang="fr-FR" sz="800" dirty="0">
                          <a:effectLst/>
                        </a:rPr>
                        <a:t>-Atelier « Marche »</a:t>
                      </a:r>
                    </a:p>
                    <a:p>
                      <a:pPr marL="457200">
                        <a:lnSpc>
                          <a:spcPct val="107000"/>
                        </a:lnSpc>
                        <a:spcAft>
                          <a:spcPts val="0"/>
                        </a:spcAft>
                      </a:pPr>
                      <a:r>
                        <a:rPr lang="fr-FR" sz="800" dirty="0">
                          <a:effectLst/>
                        </a:rPr>
                        <a:t>-Ateliers de renforcement musculaire.</a:t>
                      </a:r>
                    </a:p>
                    <a:p>
                      <a:pPr marL="457200">
                        <a:lnSpc>
                          <a:spcPct val="107000"/>
                        </a:lnSpc>
                        <a:spcAft>
                          <a:spcPts val="0"/>
                        </a:spcAft>
                      </a:pPr>
                      <a:r>
                        <a:rPr lang="fr-FR" sz="800" dirty="0">
                          <a:effectLst/>
                        </a:rPr>
                        <a:t>-Atelier « </a:t>
                      </a:r>
                      <a:r>
                        <a:rPr lang="fr-FR" sz="800" dirty="0" err="1">
                          <a:effectLst/>
                        </a:rPr>
                        <a:t>cardiotraining</a:t>
                      </a:r>
                      <a:r>
                        <a:rPr lang="fr-FR" sz="800" dirty="0">
                          <a:effectLst/>
                        </a:rPr>
                        <a:t> »</a:t>
                      </a:r>
                    </a:p>
                    <a:p>
                      <a:pPr marL="457200">
                        <a:lnSpc>
                          <a:spcPct val="107000"/>
                        </a:lnSpc>
                        <a:spcAft>
                          <a:spcPts val="0"/>
                        </a:spcAft>
                      </a:pPr>
                      <a:r>
                        <a:rPr lang="fr-FR" sz="800" dirty="0">
                          <a:effectLst/>
                        </a:rPr>
                        <a:t>-Relaxation.</a:t>
                      </a:r>
                    </a:p>
                    <a:p>
                      <a:pPr marL="457200">
                        <a:lnSpc>
                          <a:spcPct val="107000"/>
                        </a:lnSpc>
                        <a:spcAft>
                          <a:spcPts val="0"/>
                        </a:spcAft>
                      </a:pPr>
                      <a:r>
                        <a:rPr lang="fr-FR" sz="800" dirty="0">
                          <a:effectLst/>
                        </a:rPr>
                        <a:t>-Initiation à la sophrologie.</a:t>
                      </a:r>
                    </a:p>
                    <a:p>
                      <a:pPr marL="457200">
                        <a:lnSpc>
                          <a:spcPct val="107000"/>
                        </a:lnSpc>
                        <a:spcAft>
                          <a:spcPts val="0"/>
                        </a:spcAft>
                      </a:pPr>
                      <a:r>
                        <a:rPr lang="fr-FR" sz="800" dirty="0">
                          <a:effectLst/>
                        </a:rPr>
                        <a:t>-Gym douce</a:t>
                      </a:r>
                    </a:p>
                    <a:p>
                      <a:pPr marL="342900" lvl="0" indent="-342900">
                        <a:lnSpc>
                          <a:spcPct val="107000"/>
                        </a:lnSpc>
                        <a:spcAft>
                          <a:spcPts val="0"/>
                        </a:spcAft>
                        <a:buFont typeface="Calibri" panose="020F0502020204030204" pitchFamily="34" charset="0"/>
                        <a:buChar char="-"/>
                      </a:pPr>
                      <a:r>
                        <a:rPr lang="fr-FR" sz="800" dirty="0">
                          <a:effectLst/>
                        </a:rPr>
                        <a:t>AT Activité Physique Adaptée en addictologie avec le SESAME.</a:t>
                      </a:r>
                    </a:p>
                    <a:p>
                      <a:pPr marL="342900" lvl="0" indent="-342900">
                        <a:lnSpc>
                          <a:spcPct val="107000"/>
                        </a:lnSpc>
                        <a:spcAft>
                          <a:spcPts val="0"/>
                        </a:spcAft>
                        <a:buFont typeface="Calibri" panose="020F0502020204030204" pitchFamily="34" charset="0"/>
                        <a:buChar char="-"/>
                      </a:pPr>
                      <a:r>
                        <a:rPr lang="fr-FR" sz="800" dirty="0">
                          <a:effectLst/>
                        </a:rPr>
                        <a:t>AT Activité Physique Adaptée en psychogériatrie.</a:t>
                      </a:r>
                    </a:p>
                    <a:p>
                      <a:pPr marL="342900" lvl="0" indent="-342900">
                        <a:lnSpc>
                          <a:spcPct val="107000"/>
                        </a:lnSpc>
                        <a:spcAft>
                          <a:spcPts val="0"/>
                        </a:spcAft>
                        <a:buFont typeface="Calibri" panose="020F0502020204030204" pitchFamily="34" charset="0"/>
                        <a:buChar char="-"/>
                      </a:pPr>
                      <a:r>
                        <a:rPr lang="fr-FR" sz="800" dirty="0">
                          <a:effectLst/>
                        </a:rPr>
                        <a:t>AT de rééducation avec la pédopsychiatrie.</a:t>
                      </a:r>
                    </a:p>
                    <a:p>
                      <a:pPr marL="342900" lvl="0" indent="-342900">
                        <a:lnSpc>
                          <a:spcPct val="107000"/>
                        </a:lnSpc>
                        <a:spcAft>
                          <a:spcPts val="0"/>
                        </a:spcAft>
                        <a:buFont typeface="Calibri" panose="020F0502020204030204" pitchFamily="34" charset="0"/>
                        <a:buChar char="-"/>
                      </a:pPr>
                      <a:r>
                        <a:rPr lang="fr-FR" sz="800" dirty="0">
                          <a:effectLst/>
                        </a:rPr>
                        <a:t>AT Transferts des acquis.</a:t>
                      </a:r>
                      <a:endParaRPr lang="fr-FR" sz="800" dirty="0">
                        <a:effectLst/>
                        <a:latin typeface="Century Gothic" panose="020B0502020202020204" pitchFamily="34" charset="0"/>
                        <a:ea typeface="Century Gothic" panose="020B0502020202020204" pitchFamily="34" charset="0"/>
                        <a:cs typeface="Arial" panose="020B0604020202020204" pitchFamily="34" charset="0"/>
                      </a:endParaRPr>
                    </a:p>
                  </a:txBody>
                  <a:tcPr marL="35975" marR="35975" marT="0" marB="0"/>
                </a:tc>
                <a:extLst>
                  <a:ext uri="{0D108BD9-81ED-4DB2-BD59-A6C34878D82A}">
                    <a16:rowId xmlns:a16="http://schemas.microsoft.com/office/drawing/2014/main" val="2567408401"/>
                  </a:ext>
                </a:extLst>
              </a:tr>
            </a:tbl>
          </a:graphicData>
        </a:graphic>
      </p:graphicFrame>
      <p:sp>
        <p:nvSpPr>
          <p:cNvPr id="3" name="Espace réservé du pied de page 2"/>
          <p:cNvSpPr>
            <a:spLocks noGrp="1"/>
          </p:cNvSpPr>
          <p:nvPr>
            <p:ph type="ftr" sz="quarter" idx="11"/>
          </p:nvPr>
        </p:nvSpPr>
        <p:spPr/>
        <p:txBody>
          <a:bodyPr/>
          <a:lstStyle/>
          <a:p>
            <a:r>
              <a:rPr lang="fr-FR" smtClean="0"/>
              <a:t>Pôle Filières et Réhabilitation Psychosociale ug.pole.filieres@epsm-somme.fr </a:t>
            </a:r>
            <a:endParaRPr lang="fr-FR"/>
          </a:p>
        </p:txBody>
      </p:sp>
      <p:pic>
        <p:nvPicPr>
          <p:cNvPr id="5"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9517" y="561975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7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7033" y="980902"/>
            <a:ext cx="9659389" cy="3915583"/>
          </a:xfrm>
        </p:spPr>
        <p:txBody>
          <a:bodyPr>
            <a:normAutofit fontScale="90000"/>
          </a:bodyPr>
          <a:lstStyle/>
          <a:p>
            <a:r>
              <a:rPr lang="fr-FR" dirty="0" smtClean="0"/>
              <a:t/>
            </a:r>
            <a:br>
              <a:rPr lang="fr-FR" dirty="0" smtClean="0"/>
            </a:br>
            <a:r>
              <a:rPr lang="fr-FR" dirty="0"/>
              <a:t/>
            </a:r>
            <a:br>
              <a:rPr lang="fr-FR" dirty="0"/>
            </a:br>
            <a:r>
              <a:rPr lang="fr-FR" b="1" i="1" dirty="0" smtClean="0"/>
              <a:t>Focus sur</a:t>
            </a:r>
            <a:br>
              <a:rPr lang="fr-FR" b="1" i="1" dirty="0" smtClean="0"/>
            </a:br>
            <a:r>
              <a:rPr lang="fr-FR" sz="6700" dirty="0" smtClean="0"/>
              <a:t>Le </a:t>
            </a:r>
            <a:r>
              <a:rPr lang="fr-FR" sz="6700" b="1" i="1" dirty="0" err="1"/>
              <a:t>SimuAppart</a:t>
            </a:r>
            <a:r>
              <a:rPr lang="fr-FR" dirty="0" smtClean="0"/>
              <a:t/>
            </a:r>
            <a:br>
              <a:rPr lang="fr-FR" dirty="0" smtClean="0"/>
            </a:br>
            <a:r>
              <a:rPr lang="fr-FR" sz="4000" dirty="0"/>
              <a:t>du </a:t>
            </a:r>
            <a:r>
              <a:rPr lang="fr-FR" sz="4000" dirty="0" smtClean="0"/>
              <a:t>Centre </a:t>
            </a:r>
            <a:r>
              <a:rPr lang="fr-FR" sz="4000" dirty="0"/>
              <a:t>de </a:t>
            </a:r>
            <a:r>
              <a:rPr lang="fr-FR" sz="4000" dirty="0" smtClean="0"/>
              <a:t>Proximité </a:t>
            </a:r>
            <a:r>
              <a:rPr lang="fr-FR" sz="4000" dirty="0"/>
              <a:t>de </a:t>
            </a:r>
            <a:r>
              <a:rPr lang="fr-FR" sz="4000" dirty="0" smtClean="0"/>
              <a:t>Réhabilitation Psychosociale </a:t>
            </a:r>
            <a:r>
              <a:rPr lang="fr-FR" sz="4000" dirty="0"/>
              <a:t>3R Mosaïque</a:t>
            </a:r>
            <a:br>
              <a:rPr lang="fr-FR" sz="4000" dirty="0"/>
            </a:br>
            <a:r>
              <a:rPr lang="fr-FR" sz="4000" dirty="0"/>
              <a:t>de l’EPSM de la Somme</a:t>
            </a:r>
          </a:p>
        </p:txBody>
      </p:sp>
      <p:sp>
        <p:nvSpPr>
          <p:cNvPr id="3" name="Espace réservé du pied de page 2"/>
          <p:cNvSpPr>
            <a:spLocks noGrp="1"/>
          </p:cNvSpPr>
          <p:nvPr>
            <p:ph type="ftr" sz="quarter" idx="11"/>
          </p:nvPr>
        </p:nvSpPr>
        <p:spPr/>
        <p:txBody>
          <a:bodyPr/>
          <a:lstStyle/>
          <a:p>
            <a:r>
              <a:rPr lang="fr-FR" dirty="0" smtClean="0"/>
              <a:t>Pôle Filières et Réhabilitation Psychosociale ug.pole.filieres@epsm-somme.fr </a:t>
            </a:r>
            <a:endParaRPr lang="fr-FR" dirty="0"/>
          </a:p>
        </p:txBody>
      </p:sp>
      <p:pic>
        <p:nvPicPr>
          <p:cNvPr id="5"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6422" y="561975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2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1051</Words>
  <Application>Microsoft Office PowerPoint</Application>
  <PresentationFormat>Grand écran</PresentationFormat>
  <Paragraphs>209</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Arial Narrow</vt:lpstr>
      <vt:lpstr>Calibri</vt:lpstr>
      <vt:lpstr>Calibri Light</vt:lpstr>
      <vt:lpstr>Century Gothic</vt:lpstr>
      <vt:lpstr>Times New Roman</vt:lpstr>
      <vt:lpstr>Thème Office</vt:lpstr>
      <vt:lpstr> Présentation du centre de proximité de Réhabilitation Psychosociale 3R Mosaïque de l’EPSM de la somme</vt:lpstr>
      <vt:lpstr> De la première rencontre… au Simu Appart</vt:lpstr>
      <vt:lpstr>Une philosophie :</vt:lpstr>
      <vt:lpstr>Présentation PowerPoint</vt:lpstr>
      <vt:lpstr>Présentation PowerPoint</vt:lpstr>
      <vt:lpstr>Présentation PowerPoint</vt:lpstr>
      <vt:lpstr>L’équipe du centre de réhabilitation psychosociale: </vt:lpstr>
      <vt:lpstr>Présentation PowerPoint</vt:lpstr>
      <vt:lpstr>  Focus sur Le SimuAppart du Centre de Proximité de Réhabilitation Psychosociale 3R Mosaïque de l’EPSM de la Somme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Il permet d’aborder des thématiques comme : </vt:lpstr>
      <vt:lpstr>Présentation PowerPoint</vt:lpstr>
      <vt:lpstr>Merci à tous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centre de proximité de réhabilitation psychosociale 3R Mosaïque de l’EPSM de la somme.</dc:title>
  <dc:creator>Administrateur</dc:creator>
  <cp:lastModifiedBy>Administrateur</cp:lastModifiedBy>
  <cp:revision>26</cp:revision>
  <dcterms:created xsi:type="dcterms:W3CDTF">2022-11-23T09:44:02Z</dcterms:created>
  <dcterms:modified xsi:type="dcterms:W3CDTF">2022-12-06T09:13:20Z</dcterms:modified>
</cp:coreProperties>
</file>