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60" r:id="rId7"/>
    <p:sldId id="266" r:id="rId8"/>
    <p:sldId id="267" r:id="rId9"/>
    <p:sldId id="262" r:id="rId10"/>
    <p:sldId id="259" r:id="rId11"/>
    <p:sldId id="264" r:id="rId12"/>
    <p:sldId id="265" r:id="rId13"/>
    <p:sldId id="268" r:id="rId14"/>
    <p:sldId id="261" r:id="rId15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B6B7"/>
    <a:srgbClr val="EC5C56"/>
    <a:srgbClr val="9E9F9E"/>
    <a:srgbClr val="636462"/>
    <a:srgbClr val="DE4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74"/>
  </p:normalViewPr>
  <p:slideViewPr>
    <p:cSldViewPr snapToGrid="0" snapToObjects="1">
      <p:cViewPr varScale="1">
        <p:scale>
          <a:sx n="105" d="100"/>
          <a:sy n="105" d="100"/>
        </p:scale>
        <p:origin x="9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0A7D6-1C51-483B-8D5E-CDA3062B7D03}" type="datetimeFigureOut">
              <a:rPr lang="fr-FR" smtClean="0"/>
              <a:t>08/12/2022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A4872-0C5B-4278-91E5-721609E2AB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04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PPRP = Projet Personnalisé de Réhabilitation Psychosociale</a:t>
            </a:r>
          </a:p>
          <a:p>
            <a:r>
              <a:rPr lang="fr-FR" dirty="0"/>
              <a:t>BEP = Bilan Educatif Partagé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A4872-0C5B-4278-91E5-721609E2AB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382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7D8C-487B-2D48-94A1-90BC3E9F559E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042E-7ABD-B44C-974D-D72A1662C3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8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EA60-8A9C-9E4E-892D-427EAD20AB59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DB146-D054-4844-BD71-A95D2CDF0E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8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6523-9F93-ED46-B254-05F161EB82B2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4578-6B1A-004E-86D9-8004BE0C01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9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53F1-DF64-CA47-9290-4534B2066105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A38D-A103-9549-95D3-5B496DEEE2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05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69A0B-1E07-6D46-8908-772847963366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373A0-5600-1D4B-921A-9D7A497E5F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0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E1469-7B57-E84E-A73E-4F678F0CB414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78ADB-5E35-1F47-B9F8-B6FD694808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4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CF73-FF3B-174A-95AF-3592F326E4D6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F8B8-54B6-6646-AD7E-2D63420884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466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601B-557D-4E4E-9525-5CD8980B84AA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7BD7D-DAE4-2148-9357-B196BE4C85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83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1569-9B63-4C47-B710-058240B484D9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22AF-FE24-A641-80E8-55DDC0BE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7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2B32-5BD6-0B4C-A6E6-7691B236E69F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87665-B201-9B4A-BEEC-7EA07FC897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34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D37D-E152-5246-8D6D-8C903C116A02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4B88-9107-6B47-B046-67EF370B46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1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964770-1029-084D-9A32-D7D2BCFF3717}" type="datetimeFigureOut">
              <a:rPr lang="fr-FR"/>
              <a:pPr>
                <a:defRPr/>
              </a:pPr>
              <a:t>08/12/2022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F5ABF7-2345-FF48-A660-46869CCA16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1B5E510-6776-6742-A2F1-DF5A16C91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467"/>
            <a:ext cx="9144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5173309" y="690563"/>
            <a:ext cx="3751262" cy="4827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475482" y="447059"/>
            <a:ext cx="5089729" cy="728662"/>
          </a:xfrm>
        </p:spPr>
        <p:txBody>
          <a:bodyPr/>
          <a:lstStyle/>
          <a:p>
            <a:pPr eaLnBrk="1" hangingPunct="1"/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En bref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3276146-62F3-424C-8F21-D25C5920057D}"/>
              </a:ext>
            </a:extLst>
          </p:cNvPr>
          <p:cNvSpPr txBox="1">
            <a:spLocks/>
          </p:cNvSpPr>
          <p:nvPr/>
        </p:nvSpPr>
        <p:spPr bwMode="auto">
          <a:xfrm>
            <a:off x="448529" y="1853346"/>
            <a:ext cx="8297538" cy="433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/>
              <a:t>Un dispositif intégré dans la cité : proximité – mobilité – disponibilité</a:t>
            </a:r>
          </a:p>
          <a:p>
            <a:pPr marL="0" indent="0">
              <a:buNone/>
            </a:pPr>
            <a:endParaRPr lang="fr-FR" sz="100" dirty="0"/>
          </a:p>
          <a:p>
            <a:pPr marL="0" indent="0">
              <a:spcAft>
                <a:spcPts val="600"/>
              </a:spcAft>
              <a:buNone/>
            </a:pPr>
            <a:r>
              <a:rPr lang="fr-FR" sz="2400" b="1" dirty="0"/>
              <a:t>Projets/objectifs 2023 :</a:t>
            </a:r>
            <a:endParaRPr lang="fr-FR" sz="2000" b="1" dirty="0"/>
          </a:p>
          <a:p>
            <a:r>
              <a:rPr lang="fr-FR" sz="2000" dirty="0"/>
              <a:t>Faciliter le transfert dans le milieu de vie -intervention au domicile et dans le milieu professionnel protégé ou non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Développer les programmes d’ETP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Favoriser l’inclusion rapide des personnes concernées par un PEP dans le parcours de réhabilitation psychosociale et développer un parcours de soin adapté, transversal au sein du pôle – démarche détection intervention précoce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811600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256333F-6408-9148-A9F4-3594B34D4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D931E97-3613-2A4A-A353-E81CCDB7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82" y="3199203"/>
            <a:ext cx="7886700" cy="1418618"/>
          </a:xfrm>
        </p:spPr>
        <p:txBody>
          <a:bodyPr>
            <a:normAutofit/>
          </a:bodyPr>
          <a:lstStyle/>
          <a:p>
            <a:r>
              <a:rPr lang="fr-FR" altLang="fr-FR" sz="3600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81362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90A0CF1-1AB6-3848-BAA4-80AEBD07F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95568" y="2245560"/>
            <a:ext cx="7886700" cy="1418618"/>
          </a:xfrm>
        </p:spPr>
        <p:txBody>
          <a:bodyPr/>
          <a:lstStyle/>
          <a:p>
            <a:r>
              <a:rPr lang="fr-FR" altLang="fr-FR" sz="4000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Dispositif mobile de réhabilitation psychosociale – Equipe PHENIX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98EAC25-D7D9-8C4E-A917-2276DEBCF44B}"/>
              </a:ext>
            </a:extLst>
          </p:cNvPr>
          <p:cNvSpPr txBox="1">
            <a:spLocks/>
          </p:cNvSpPr>
          <p:nvPr/>
        </p:nvSpPr>
        <p:spPr bwMode="auto">
          <a:xfrm>
            <a:off x="495568" y="5147736"/>
            <a:ext cx="7886700" cy="8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eaLnBrk="1" hangingPunct="1"/>
            <a:r>
              <a:rPr lang="fr-FR" altLang="fr-FR" sz="2000" dirty="0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Nicolas </a:t>
            </a:r>
            <a:r>
              <a:rPr lang="fr-FR" altLang="fr-FR" sz="2000" dirty="0" err="1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Daumerie</a:t>
            </a:r>
            <a:r>
              <a:rPr lang="fr-FR" altLang="fr-FR" sz="2000" dirty="0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 – psychologue clinicien</a:t>
            </a:r>
          </a:p>
          <a:p>
            <a:pPr eaLnBrk="1" hangingPunct="1"/>
            <a:r>
              <a:rPr lang="fr-FR" altLang="fr-FR" sz="2000" dirty="0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Sylviane </a:t>
            </a:r>
            <a:r>
              <a:rPr lang="fr-FR" altLang="fr-FR" sz="2000" dirty="0" err="1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Deflandre</a:t>
            </a:r>
            <a:r>
              <a:rPr lang="fr-FR" altLang="fr-FR" sz="2000" dirty="0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 – ergothérapeute</a:t>
            </a:r>
          </a:p>
          <a:p>
            <a:pPr eaLnBrk="1" hangingPunct="1"/>
            <a:r>
              <a:rPr lang="fr-FR" altLang="fr-FR" sz="2000" dirty="0" err="1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Gretel</a:t>
            </a:r>
            <a:r>
              <a:rPr lang="fr-FR" altLang="fr-FR" sz="2000" dirty="0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 </a:t>
            </a:r>
            <a:r>
              <a:rPr lang="fr-FR" altLang="fr-FR" sz="2000" dirty="0" err="1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Dutriaux</a:t>
            </a:r>
            <a:r>
              <a:rPr lang="fr-FR" altLang="fr-FR" sz="2000" dirty="0">
                <a:solidFill>
                  <a:srgbClr val="27B6B7"/>
                </a:solidFill>
                <a:latin typeface="Montserrat Medium" pitchFamily="2" charset="77"/>
                <a:ea typeface="Dax-Bold" charset="0"/>
                <a:cs typeface="Dax-Bold" charset="0"/>
              </a:rPr>
              <a:t> – psychologue spécialisée en neuropsychologie</a:t>
            </a:r>
            <a:endParaRPr lang="fr-FR" altLang="fr-FR" sz="2000" dirty="0">
              <a:solidFill>
                <a:srgbClr val="27B6B7"/>
              </a:solidFill>
              <a:latin typeface="Montserrat Light" pitchFamily="2" charset="77"/>
              <a:ea typeface="Dax-Bold" charset="0"/>
              <a:cs typeface="Dax-Bold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537899" y="3871163"/>
            <a:ext cx="7886700" cy="107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 eaLnBrk="1" hangingPunct="1"/>
            <a:r>
              <a:rPr lang="fr-FR" altLang="fr-FR" sz="1800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Pôle </a:t>
            </a:r>
            <a:r>
              <a:rPr lang="fr-FR" altLang="fr-FR" sz="180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59G21 </a:t>
            </a:r>
            <a:endParaRPr lang="fr-FR" altLang="fr-FR" sz="1800">
              <a:solidFill>
                <a:srgbClr val="636462"/>
              </a:solidFill>
              <a:latin typeface="Montserrat" pitchFamily="2" charset="77"/>
              <a:ea typeface="Dax-Bold" charset="0"/>
              <a:cs typeface="Dax-Bold" charset="0"/>
            </a:endParaRPr>
          </a:p>
          <a:p>
            <a:pPr algn="ctr" eaLnBrk="1" hangingPunct="1"/>
            <a:r>
              <a:rPr lang="fr-FR" altLang="fr-FR" sz="1800" smtClean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Villes </a:t>
            </a:r>
            <a:r>
              <a:rPr lang="fr-FR" altLang="fr-FR" sz="1800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de Ronchin, Faches-Thumesnil, Lesquin, </a:t>
            </a:r>
            <a:r>
              <a:rPr lang="fr-FR" altLang="fr-FR" sz="1800" dirty="0" err="1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Lezennes</a:t>
            </a:r>
            <a:r>
              <a:rPr lang="fr-FR" altLang="fr-FR" sz="1800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, </a:t>
            </a:r>
            <a:r>
              <a:rPr lang="fr-FR" altLang="fr-FR" sz="1800" dirty="0" err="1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Hellemmes</a:t>
            </a:r>
            <a:r>
              <a:rPr lang="fr-FR" altLang="fr-FR" sz="1800" dirty="0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, Mons en </a:t>
            </a:r>
            <a:r>
              <a:rPr lang="fr-FR" altLang="fr-FR" sz="1800" dirty="0" err="1">
                <a:solidFill>
                  <a:srgbClr val="636462"/>
                </a:solidFill>
                <a:latin typeface="Montserrat" pitchFamily="2" charset="77"/>
                <a:ea typeface="Dax-Bold" charset="0"/>
                <a:cs typeface="Dax-Bold" charset="0"/>
              </a:rPr>
              <a:t>Baroeul</a:t>
            </a:r>
            <a:endParaRPr lang="fr-FR" altLang="fr-FR" sz="1800" dirty="0">
              <a:solidFill>
                <a:srgbClr val="636462"/>
              </a:solidFill>
              <a:latin typeface="Montserrat" pitchFamily="2" charset="77"/>
              <a:ea typeface="Dax-Bold" charset="0"/>
              <a:cs typeface="Dax-Bold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475482" y="447059"/>
            <a:ext cx="5089729" cy="728662"/>
          </a:xfrm>
        </p:spPr>
        <p:txBody>
          <a:bodyPr/>
          <a:lstStyle/>
          <a:p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Le territoire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0" y="1689996"/>
            <a:ext cx="4131000" cy="36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_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88139" y="4193811"/>
            <a:ext cx="2951999" cy="155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36229" y="5182231"/>
            <a:ext cx="2490238" cy="16455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3276146-62F3-424C-8F21-D25C5920057D}"/>
              </a:ext>
            </a:extLst>
          </p:cNvPr>
          <p:cNvSpPr txBox="1">
            <a:spLocks/>
          </p:cNvSpPr>
          <p:nvPr/>
        </p:nvSpPr>
        <p:spPr bwMode="auto">
          <a:xfrm>
            <a:off x="3559128" y="1872744"/>
            <a:ext cx="5393150" cy="213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3600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344600" algn="l"/>
                <a:tab pos="1792440" algn="l"/>
                <a:tab pos="2241359" algn="l"/>
                <a:tab pos="2690640" algn="l"/>
                <a:tab pos="3139920" algn="l"/>
                <a:tab pos="3589200" algn="l"/>
                <a:tab pos="4038480" algn="l"/>
                <a:tab pos="4487759" algn="l"/>
                <a:tab pos="4937040" algn="l"/>
                <a:tab pos="5386319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79" algn="l"/>
                <a:tab pos="8980560" algn="l"/>
                <a:tab pos="9429840" algn="l"/>
                <a:tab pos="9879120" algn="l"/>
                <a:tab pos="10328400" algn="l"/>
              </a:tabLst>
            </a:pPr>
            <a:r>
              <a:rPr lang="fr-FR" sz="1600" dirty="0">
                <a:latin typeface="Arial" pitchFamily="34"/>
                <a:ea typeface="Microsoft YaHei" pitchFamily="34"/>
                <a:cs typeface="Lucida Sans" pitchFamily="2"/>
              </a:rPr>
              <a:t>6 communes, Banlieue de Lille, 26 km²</a:t>
            </a:r>
          </a:p>
          <a:p>
            <a:pPr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344600" algn="l"/>
                <a:tab pos="1792440" algn="l"/>
                <a:tab pos="2241359" algn="l"/>
                <a:tab pos="2690640" algn="l"/>
                <a:tab pos="3139920" algn="l"/>
                <a:tab pos="3589200" algn="l"/>
                <a:tab pos="4038480" algn="l"/>
                <a:tab pos="4487759" algn="l"/>
                <a:tab pos="4937040" algn="l"/>
                <a:tab pos="5386319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79" algn="l"/>
                <a:tab pos="8980560" algn="l"/>
                <a:tab pos="9429840" algn="l"/>
                <a:tab pos="9879120" algn="l"/>
                <a:tab pos="10328400" algn="l"/>
              </a:tabLst>
            </a:pPr>
            <a:r>
              <a:rPr lang="fr-FR" sz="1600" dirty="0">
                <a:latin typeface="Arial" pitchFamily="34"/>
                <a:ea typeface="Microsoft YaHei" pitchFamily="34"/>
                <a:cs typeface="Lucida Sans" pitchFamily="2"/>
              </a:rPr>
              <a:t>Environ 88 000 habitants vivant en zone urbaine</a:t>
            </a:r>
          </a:p>
          <a:p>
            <a:pPr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344600" algn="l"/>
                <a:tab pos="1792440" algn="l"/>
                <a:tab pos="2241359" algn="l"/>
                <a:tab pos="2690640" algn="l"/>
                <a:tab pos="3139920" algn="l"/>
                <a:tab pos="3589200" algn="l"/>
                <a:tab pos="4038480" algn="l"/>
                <a:tab pos="4487759" algn="l"/>
                <a:tab pos="4937040" algn="l"/>
                <a:tab pos="5386319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79" algn="l"/>
                <a:tab pos="8980560" algn="l"/>
                <a:tab pos="9429840" algn="l"/>
                <a:tab pos="9879120" algn="l"/>
                <a:tab pos="10328400" algn="l"/>
              </a:tabLst>
            </a:pPr>
            <a:r>
              <a:rPr lang="fr-FR" sz="1600" dirty="0">
                <a:latin typeface="Arial" pitchFamily="34"/>
                <a:ea typeface="Microsoft YaHei" pitchFamily="34"/>
                <a:cs typeface="Lucida Sans" pitchFamily="2"/>
              </a:rPr>
              <a:t>File active 2021 : 3243 personnes</a:t>
            </a:r>
          </a:p>
          <a:p>
            <a:pPr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344600" algn="l"/>
                <a:tab pos="1792440" algn="l"/>
                <a:tab pos="2241359" algn="l"/>
                <a:tab pos="2690640" algn="l"/>
                <a:tab pos="3139920" algn="l"/>
                <a:tab pos="3589200" algn="l"/>
                <a:tab pos="4038480" algn="l"/>
                <a:tab pos="4487759" algn="l"/>
                <a:tab pos="4937040" algn="l"/>
                <a:tab pos="5386319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79" algn="l"/>
                <a:tab pos="8980560" algn="l"/>
                <a:tab pos="9429840" algn="l"/>
                <a:tab pos="9879120" algn="l"/>
                <a:tab pos="10328400" algn="l"/>
              </a:tabLst>
            </a:pPr>
            <a:r>
              <a:rPr lang="fr-FR" sz="1600" dirty="0">
                <a:latin typeface="Arial" pitchFamily="34"/>
                <a:ea typeface="Microsoft YaHei" pitchFamily="34"/>
                <a:cs typeface="Lucida Sans" pitchFamily="2"/>
              </a:rPr>
              <a:t>Nouvelles demandes 2021: 1280 personnes</a:t>
            </a:r>
          </a:p>
          <a:p>
            <a:pPr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344600" algn="l"/>
                <a:tab pos="1792440" algn="l"/>
                <a:tab pos="2241359" algn="l"/>
                <a:tab pos="2690640" algn="l"/>
                <a:tab pos="3139920" algn="l"/>
                <a:tab pos="3589200" algn="l"/>
                <a:tab pos="4038480" algn="l"/>
                <a:tab pos="4487759" algn="l"/>
                <a:tab pos="4937040" algn="l"/>
                <a:tab pos="5386319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79" algn="l"/>
                <a:tab pos="8980560" algn="l"/>
                <a:tab pos="9429840" algn="l"/>
                <a:tab pos="9879120" algn="l"/>
                <a:tab pos="10328400" algn="l"/>
              </a:tabLst>
            </a:pPr>
            <a:r>
              <a:rPr lang="fr-FR" sz="1600" dirty="0">
                <a:latin typeface="Arial" pitchFamily="34"/>
                <a:ea typeface="Microsoft YaHei" pitchFamily="34"/>
                <a:cs typeface="Lucida Sans" pitchFamily="2"/>
              </a:rPr>
              <a:t>Nouvelle demande ambulatoire : courrier du médecin généraliste - dans les 48 h entretien d’accueil et d’évaluation</a:t>
            </a:r>
          </a:p>
          <a:p>
            <a:pPr algn="just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1344600" algn="l"/>
                <a:tab pos="1792440" algn="l"/>
                <a:tab pos="2241359" algn="l"/>
                <a:tab pos="2690640" algn="l"/>
                <a:tab pos="3139920" algn="l"/>
                <a:tab pos="3589200" algn="l"/>
                <a:tab pos="4038480" algn="l"/>
                <a:tab pos="4487759" algn="l"/>
                <a:tab pos="4937040" algn="l"/>
                <a:tab pos="5386319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79" algn="l"/>
                <a:tab pos="8980560" algn="l"/>
                <a:tab pos="9429840" algn="l"/>
                <a:tab pos="9879120" algn="l"/>
                <a:tab pos="10328400" algn="l"/>
              </a:tabLst>
            </a:pPr>
            <a:r>
              <a:rPr lang="fr-FR" sz="1600" dirty="0">
                <a:latin typeface="Arial" pitchFamily="34"/>
                <a:ea typeface="Microsoft YaHei" pitchFamily="34"/>
                <a:cs typeface="Lucida Sans" pitchFamily="2"/>
              </a:rPr>
              <a:t>76 % des professionnels dans la communauté</a:t>
            </a:r>
          </a:p>
          <a:p>
            <a:pPr marL="1344600" lvl="0" indent="0" algn="r" hangingPunct="1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None/>
              <a:tabLst>
                <a:tab pos="1344600" algn="l"/>
                <a:tab pos="1792440" algn="l"/>
                <a:tab pos="2241359" algn="l"/>
                <a:tab pos="2690640" algn="l"/>
                <a:tab pos="3139920" algn="l"/>
                <a:tab pos="3589200" algn="l"/>
                <a:tab pos="4038480" algn="l"/>
                <a:tab pos="4487759" algn="l"/>
                <a:tab pos="4937040" algn="l"/>
                <a:tab pos="5386319" algn="l"/>
                <a:tab pos="5835600" algn="l"/>
                <a:tab pos="6284880" algn="l"/>
                <a:tab pos="6734160" algn="l"/>
                <a:tab pos="7183440" algn="l"/>
                <a:tab pos="7632720" algn="l"/>
                <a:tab pos="8082000" algn="l"/>
                <a:tab pos="8531279" algn="l"/>
                <a:tab pos="8980560" algn="l"/>
                <a:tab pos="9429840" algn="l"/>
                <a:tab pos="9879120" algn="l"/>
                <a:tab pos="10328400" algn="l"/>
              </a:tabLst>
            </a:pPr>
            <a:endParaRPr lang="fr-FR" sz="2000" dirty="0">
              <a:solidFill>
                <a:srgbClr val="40458C"/>
              </a:solidFill>
              <a:latin typeface="Arial" pitchFamily="34"/>
              <a:ea typeface="Microsoft YaHei" pitchFamily="34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7315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475482" y="447059"/>
            <a:ext cx="5089729" cy="728662"/>
          </a:xfrm>
        </p:spPr>
        <p:txBody>
          <a:bodyPr/>
          <a:lstStyle/>
          <a:p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L’organisation du pôle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2_1"/>
          <p:cNvSpPr/>
          <p:nvPr/>
        </p:nvSpPr>
        <p:spPr>
          <a:xfrm>
            <a:off x="-127330" y="2968600"/>
            <a:ext cx="2685600" cy="18572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DAE02A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endParaRPr lang="en-GB" sz="1400" b="1" i="0" u="none" strike="noStrike" kern="1200" spc="0" baseline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Dispositif mobile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d’accès aux activités 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Loisirs, culture,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sportives, formations,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professionnelles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0" i="0" u="sng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Frontière</a:t>
            </a:r>
            <a:r>
              <a:rPr lang="en-GB" sz="1400" b="0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$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endParaRPr lang="en-GB" sz="1400" b="0" i="0" u="none" strike="noStrike" kern="1200" spc="0" baseline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</p:txBody>
      </p:sp>
      <p:sp>
        <p:nvSpPr>
          <p:cNvPr id="13" name="Oval 3_1"/>
          <p:cNvSpPr/>
          <p:nvPr/>
        </p:nvSpPr>
        <p:spPr>
          <a:xfrm>
            <a:off x="-200" y="5128600"/>
            <a:ext cx="9216000" cy="1440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E3C491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2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Démocratie sanitaire, Prévention, Entraide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0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Conseil local de santé mentale, associations d'usagers et d'aidants,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0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portes parole élus des usagers</a:t>
            </a:r>
          </a:p>
        </p:txBody>
      </p:sp>
      <p:sp>
        <p:nvSpPr>
          <p:cNvPr id="14" name="Oval 1_0"/>
          <p:cNvSpPr/>
          <p:nvPr/>
        </p:nvSpPr>
        <p:spPr>
          <a:xfrm>
            <a:off x="1393200" y="4264600"/>
            <a:ext cx="6696000" cy="8823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E0C2CD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22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Santé primaire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médecins généralistes,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infirmiers libéraux, pharmacies</a:t>
            </a:r>
          </a:p>
        </p:txBody>
      </p:sp>
      <p:sp>
        <p:nvSpPr>
          <p:cNvPr id="16" name="Oval 6_1"/>
          <p:cNvSpPr/>
          <p:nvPr/>
        </p:nvSpPr>
        <p:spPr>
          <a:xfrm>
            <a:off x="4578398" y="1277610"/>
            <a:ext cx="3324959" cy="1440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E3C491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Lits hospitaliers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Aïgus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500" b="1" i="0" u="sng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Clinique Jérôme Bosch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500" b="0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10 lits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500" b="0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DMS : 8 jours</a:t>
            </a:r>
          </a:p>
        </p:txBody>
      </p:sp>
      <p:sp>
        <p:nvSpPr>
          <p:cNvPr id="17" name="Oval 7_1"/>
          <p:cNvSpPr/>
          <p:nvPr/>
        </p:nvSpPr>
        <p:spPr>
          <a:xfrm>
            <a:off x="2206467" y="2392599"/>
            <a:ext cx="4006799" cy="1872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A0C470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Dispositif mobile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de Santé Mentale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Communautaire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Ambulatoire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0" i="0" u="sng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Service médico psychologique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0" i="0" u="sng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de proximité</a:t>
            </a:r>
          </a:p>
        </p:txBody>
      </p:sp>
      <p:sp>
        <p:nvSpPr>
          <p:cNvPr id="18" name="Oval 9_1"/>
          <p:cNvSpPr/>
          <p:nvPr/>
        </p:nvSpPr>
        <p:spPr>
          <a:xfrm>
            <a:off x="25003" y="1194090"/>
            <a:ext cx="4095000" cy="16675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FFCC00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en-GB" sz="1000" b="1" i="0" u="none" strike="noStrike" kern="1200" spc="0" baseline="0" dirty="0">
              <a:ln>
                <a:noFill/>
              </a:ln>
              <a:solidFill>
                <a:srgbClr val="000099"/>
              </a:solidFill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Equipe</a:t>
            </a: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mobile type ACT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Assertive Community Treatment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+ </a:t>
            </a: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offre</a:t>
            </a: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</a:t>
            </a: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résidentielle</a:t>
            </a:r>
            <a:endParaRPr lang="en-GB" sz="1800" b="1" i="0" u="none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sng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Habicité</a:t>
            </a:r>
            <a:endParaRPr lang="en-GB" sz="1800" b="1" i="0" u="sng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uFillTx/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80 </a:t>
            </a: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personnes</a:t>
            </a:r>
            <a:endParaRPr lang="en-GB" sz="1800" b="1" i="0" u="none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Oval 5_1"/>
          <p:cNvSpPr/>
          <p:nvPr/>
        </p:nvSpPr>
        <p:spPr>
          <a:xfrm>
            <a:off x="5560795" y="2549079"/>
            <a:ext cx="3528000" cy="1728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FF99CC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Equipe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mobile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d'hospitalisation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à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domicile et d</a:t>
            </a:r>
            <a:r>
              <a:rPr lang="fr-FR" sz="14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’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urgence</a:t>
            </a:r>
            <a:endParaRPr lang="en-GB" sz="1400" b="1" i="0" u="none" strike="noStrike" kern="1200" spc="0" baseline="0" dirty="0">
              <a:ln>
                <a:noFill/>
              </a:ln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1" i="0" u="sng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SIIC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10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adultes</a:t>
            </a:r>
            <a:endParaRPr lang="en-GB" sz="1400" b="0" i="0" u="none" strike="noStrike" kern="1200" spc="0" baseline="0" dirty="0">
              <a:ln>
                <a:noFill/>
              </a:ln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5 adolescent(e)s de 12 à 21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ans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(59I06)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DMS : 15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jours</a:t>
            </a:r>
            <a:endParaRPr lang="en-GB" sz="1400" b="0" i="0" u="none" strike="noStrike" kern="1200" spc="0" baseline="0" dirty="0">
              <a:ln>
                <a:noFill/>
              </a:ln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7383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475482" y="447059"/>
            <a:ext cx="5089729" cy="728662"/>
          </a:xfrm>
        </p:spPr>
        <p:txBody>
          <a:bodyPr/>
          <a:lstStyle/>
          <a:p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La </a:t>
            </a:r>
            <a:r>
              <a:rPr lang="fr-FR" altLang="fr-FR" sz="3000" dirty="0" err="1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Rehab</a:t>
            </a:r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 dans le pôle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Oval 2_1"/>
          <p:cNvSpPr/>
          <p:nvPr/>
        </p:nvSpPr>
        <p:spPr>
          <a:xfrm>
            <a:off x="-127330" y="2968600"/>
            <a:ext cx="2685600" cy="185724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DAE02A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endParaRPr lang="en-GB" sz="1400" b="1" i="0" u="none" strike="noStrike" kern="1200" spc="0" baseline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Dispositif mobile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d’accès aux activités 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Loisirs, culture,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sportives, formations,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professionnelles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400" b="0" i="0" u="sng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Frontière</a:t>
            </a:r>
            <a:r>
              <a:rPr lang="en-GB" sz="1400" b="0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$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endParaRPr lang="en-GB" sz="1400" b="0" i="0" u="none" strike="noStrike" kern="1200" spc="0" baseline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</p:txBody>
      </p:sp>
      <p:sp>
        <p:nvSpPr>
          <p:cNvPr id="13" name="Oval 3_1"/>
          <p:cNvSpPr/>
          <p:nvPr/>
        </p:nvSpPr>
        <p:spPr>
          <a:xfrm>
            <a:off x="-200" y="5128600"/>
            <a:ext cx="9216000" cy="1440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E3C491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24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Démocratie sanitaire, Prévention, Entraide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0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Conseil local de santé mentale, associations d'usagers et d'aidants,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0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portes parole élus des usagers</a:t>
            </a:r>
          </a:p>
        </p:txBody>
      </p:sp>
      <p:sp>
        <p:nvSpPr>
          <p:cNvPr id="14" name="Oval 1_0"/>
          <p:cNvSpPr/>
          <p:nvPr/>
        </p:nvSpPr>
        <p:spPr>
          <a:xfrm>
            <a:off x="1393200" y="4264600"/>
            <a:ext cx="6696000" cy="8823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E0C2CD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22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Santé primaire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médecins généralistes,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infirmiers libéraux, pharmacies</a:t>
            </a:r>
          </a:p>
        </p:txBody>
      </p:sp>
      <p:sp>
        <p:nvSpPr>
          <p:cNvPr id="16" name="Oval 6_1"/>
          <p:cNvSpPr/>
          <p:nvPr/>
        </p:nvSpPr>
        <p:spPr>
          <a:xfrm>
            <a:off x="4807002" y="1209876"/>
            <a:ext cx="3324959" cy="1440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E3C491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Lits</a:t>
            </a: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</a:t>
            </a: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hospitaliers</a:t>
            </a:r>
            <a:endParaRPr lang="en-GB" sz="1800" b="1" i="0" u="none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</a:t>
            </a: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Aïgus</a:t>
            </a:r>
            <a:endParaRPr lang="en-GB" sz="1800" b="1" i="0" u="none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500" b="1" i="0" u="sng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Clinique </a:t>
            </a:r>
            <a:r>
              <a:rPr lang="en-GB" sz="1500" b="1" i="0" u="sng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Jérôme</a:t>
            </a:r>
            <a:r>
              <a:rPr lang="en-GB" sz="1500" b="1" i="0" u="sng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 Bosch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500" b="0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10 </a:t>
            </a:r>
            <a:r>
              <a:rPr lang="en-GB" sz="1500" b="0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lits</a:t>
            </a:r>
            <a:endParaRPr lang="en-GB" sz="1500" b="0" i="0" u="none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500" b="0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DMS : 8 </a:t>
            </a:r>
            <a:r>
              <a:rPr lang="en-GB" sz="1500" b="0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jours</a:t>
            </a:r>
            <a:endParaRPr lang="en-GB" sz="1500" b="0" i="0" u="none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</p:txBody>
      </p:sp>
      <p:sp>
        <p:nvSpPr>
          <p:cNvPr id="17" name="Oval 7_1"/>
          <p:cNvSpPr/>
          <p:nvPr/>
        </p:nvSpPr>
        <p:spPr>
          <a:xfrm>
            <a:off x="2206467" y="2392599"/>
            <a:ext cx="4006799" cy="1872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A0C470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Dispositif mobile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de Santé Mentale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Communautaire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1" i="0" u="none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Ambulatoire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0" i="0" u="sng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Service médico psychologique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400"/>
            </a:pPr>
            <a:r>
              <a:rPr lang="en-GB" sz="1600" b="0" i="0" u="sng" strike="noStrike" kern="1200" spc="0" baseline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de proximité</a:t>
            </a:r>
          </a:p>
        </p:txBody>
      </p:sp>
      <p:sp>
        <p:nvSpPr>
          <p:cNvPr id="18" name="Oval 9_1"/>
          <p:cNvSpPr/>
          <p:nvPr/>
        </p:nvSpPr>
        <p:spPr>
          <a:xfrm>
            <a:off x="25003" y="1194090"/>
            <a:ext cx="4095000" cy="16675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FFCC00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en-GB" sz="1000" b="1" i="0" u="none" strike="noStrike" kern="1200" spc="0" baseline="0" dirty="0">
              <a:ln>
                <a:noFill/>
              </a:ln>
              <a:solidFill>
                <a:srgbClr val="000099"/>
              </a:solidFill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Equipe</a:t>
            </a: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mobile type ACT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Assertive Community Treatment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+ </a:t>
            </a: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offre</a:t>
            </a: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</a:t>
            </a: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résidentielle</a:t>
            </a:r>
            <a:endParaRPr lang="en-GB" sz="1800" b="1" i="0" u="none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sng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Habicité</a:t>
            </a:r>
            <a:endParaRPr lang="en-GB" sz="1800" b="1" i="0" u="sng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uFillTx/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800" b="1" i="0" u="none" strike="noStrike" kern="1200" spc="0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80 </a:t>
            </a:r>
            <a:r>
              <a:rPr lang="en-GB" sz="1800" b="1" i="0" u="none" strike="noStrike" kern="1200" spc="0" baseline="0" dirty="0" err="1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personnes</a:t>
            </a:r>
            <a:endParaRPr lang="en-GB" sz="1800" b="1" i="0" u="none" strike="noStrike" kern="1200" spc="0" baseline="0" dirty="0">
              <a:ln>
                <a:noFill/>
              </a:ln>
              <a:solidFill>
                <a:srgbClr val="000099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fr-FR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Oval 5_1"/>
          <p:cNvSpPr/>
          <p:nvPr/>
        </p:nvSpPr>
        <p:spPr>
          <a:xfrm>
            <a:off x="5560795" y="2549079"/>
            <a:ext cx="3528000" cy="172800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0"/>
              <a:gd name="f10" fmla="abs f4"/>
              <a:gd name="f11" fmla="abs f5"/>
              <a:gd name="f12" fmla="abs f6"/>
              <a:gd name="f13" fmla="val f7"/>
              <a:gd name="f14" fmla="+- 2700000 f2 0"/>
              <a:gd name="f15" fmla="*/ f9 f1 1"/>
              <a:gd name="f16" fmla="?: f10 f4 1"/>
              <a:gd name="f17" fmla="?: f11 f5 1"/>
              <a:gd name="f18" fmla="?: f12 f6 1"/>
              <a:gd name="f19" fmla="*/ f14 f8 1"/>
              <a:gd name="f20" fmla="*/ f15 1 f3"/>
              <a:gd name="f21" fmla="*/ f16 1 21600"/>
              <a:gd name="f22" fmla="*/ f17 1 21600"/>
              <a:gd name="f23" fmla="*/ 21600 f16 1"/>
              <a:gd name="f24" fmla="*/ 21600 f17 1"/>
              <a:gd name="f25" fmla="*/ f19 1 f1"/>
              <a:gd name="f26" fmla="+- f20 0 f2"/>
              <a:gd name="f27" fmla="min f22 f21"/>
              <a:gd name="f28" fmla="*/ f23 1 f18"/>
              <a:gd name="f29" fmla="*/ f24 1 f18"/>
              <a:gd name="f30" fmla="+- 0 0 f25"/>
              <a:gd name="f31" fmla="val f28"/>
              <a:gd name="f32" fmla="val f29"/>
              <a:gd name="f33" fmla="+- 0 0 f30"/>
              <a:gd name="f34" fmla="*/ f13 f27 1"/>
              <a:gd name="f35" fmla="+- f32 0 f13"/>
              <a:gd name="f36" fmla="+- f31 0 f13"/>
              <a:gd name="f37" fmla="*/ f33 f1 1"/>
              <a:gd name="f38" fmla="*/ f35 1 2"/>
              <a:gd name="f39" fmla="*/ f36 1 2"/>
              <a:gd name="f40" fmla="*/ f37 1 f8"/>
              <a:gd name="f41" fmla="+- f13 f38 0"/>
              <a:gd name="f42" fmla="+- f13 f39 0"/>
              <a:gd name="f43" fmla="+- f40 0 f2"/>
              <a:gd name="f44" fmla="*/ f39 f27 1"/>
              <a:gd name="f45" fmla="*/ f38 f27 1"/>
              <a:gd name="f46" fmla="cos 1 f43"/>
              <a:gd name="f47" fmla="sin 1 f43"/>
              <a:gd name="f48" fmla="*/ f41 f27 1"/>
              <a:gd name="f49" fmla="+- 0 0 f46"/>
              <a:gd name="f50" fmla="+- 0 0 f47"/>
              <a:gd name="f51" fmla="+- 0 0 f49"/>
              <a:gd name="f52" fmla="+- 0 0 f50"/>
              <a:gd name="f53" fmla="*/ f51 f39 1"/>
              <a:gd name="f54" fmla="*/ f52 f38 1"/>
              <a:gd name="f55" fmla="+- f42 0 f53"/>
              <a:gd name="f56" fmla="+- f42 f53 0"/>
              <a:gd name="f57" fmla="+- f41 0 f54"/>
              <a:gd name="f58" fmla="+- f41 f54 0"/>
              <a:gd name="f59" fmla="*/ f55 f27 1"/>
              <a:gd name="f60" fmla="*/ f57 f27 1"/>
              <a:gd name="f61" fmla="*/ f56 f27 1"/>
              <a:gd name="f62" fmla="*/ f58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59" y="f60"/>
              </a:cxn>
              <a:cxn ang="f26">
                <a:pos x="f59" y="f62"/>
              </a:cxn>
              <a:cxn ang="f26">
                <a:pos x="f61" y="f62"/>
              </a:cxn>
              <a:cxn ang="f26">
                <a:pos x="f61" y="f60"/>
              </a:cxn>
            </a:cxnLst>
            <a:rect l="f59" t="f60" r="f61" b="f62"/>
            <a:pathLst>
              <a:path>
                <a:moveTo>
                  <a:pt x="f34" y="f48"/>
                </a:moveTo>
                <a:arcTo wR="f44" hR="f45" stAng="f1" swAng="f0"/>
                <a:close/>
              </a:path>
            </a:pathLst>
          </a:custGeom>
          <a:solidFill>
            <a:srgbClr val="FF99CC"/>
          </a:solidFill>
          <a:ln w="9360" cap="sq">
            <a:solidFill>
              <a:srgbClr val="000000"/>
            </a:solidFill>
            <a:prstDash val="solid"/>
            <a:miter/>
          </a:ln>
          <a:effectLst>
            <a:outerShdw dist="107933" dir="2700000" algn="tl">
              <a:srgbClr val="000408">
                <a:alpha val="50000"/>
              </a:srgbClr>
            </a:outerShdw>
          </a:effectLst>
        </p:spPr>
        <p:txBody>
          <a:bodyPr vert="horz" wrap="none" lIns="90000" tIns="46800" rIns="90000" bIns="46800" anchor="ctr" anchorCtr="1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Equipe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mobile 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d'hospitalisation</a:t>
            </a: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à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domicile et d</a:t>
            </a:r>
            <a:r>
              <a:rPr lang="fr-FR" sz="1400" b="1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’</a:t>
            </a:r>
            <a:r>
              <a:rPr lang="en-GB" sz="1400" b="1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urgence</a:t>
            </a:r>
            <a:endParaRPr lang="en-GB" sz="1400" b="1" i="0" u="none" strike="noStrike" kern="1200" spc="0" baseline="0" dirty="0">
              <a:ln>
                <a:noFill/>
              </a:ln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1" i="0" u="sng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34"/>
                <a:ea typeface="ＭＳ Ｐゴシック" pitchFamily="34"/>
                <a:cs typeface="Lucida Sans" pitchFamily="2"/>
              </a:rPr>
              <a:t>SIIC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10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adultes</a:t>
            </a:r>
            <a:endParaRPr lang="en-GB" sz="1400" b="0" i="0" u="none" strike="noStrike" kern="1200" spc="0" baseline="0" dirty="0">
              <a:ln>
                <a:noFill/>
              </a:ln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5 adolescent(e)s de 12 à 21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ans</a:t>
            </a: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 (59I06)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en-GB" sz="1400" b="0" i="0" u="none" strike="noStrike" kern="1200" spc="0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DMS : 15 </a:t>
            </a:r>
            <a:r>
              <a:rPr lang="en-GB" sz="1400" b="0" i="0" u="none" strike="noStrike" kern="1200" spc="0" baseline="0" dirty="0" err="1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  <a:ea typeface="ＭＳ Ｐゴシック" pitchFamily="34"/>
                <a:cs typeface="Lucida Sans" pitchFamily="2"/>
              </a:rPr>
              <a:t>jours</a:t>
            </a:r>
            <a:endParaRPr lang="en-GB" sz="1400" b="0" i="0" u="none" strike="noStrike" kern="1200" spc="0" baseline="0" dirty="0">
              <a:ln>
                <a:noFill/>
              </a:ln>
              <a:solidFill>
                <a:srgbClr val="FF0000"/>
              </a:solidFill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ＭＳ Ｐゴシック" pitchFamily="34"/>
              <a:cs typeface="Lucida Sans" pitchFamily="2"/>
            </a:endParaRPr>
          </a:p>
        </p:txBody>
      </p:sp>
      <p:sp>
        <p:nvSpPr>
          <p:cNvPr id="19" name="Forme libre 18"/>
          <p:cNvSpPr/>
          <p:nvPr/>
        </p:nvSpPr>
        <p:spPr>
          <a:xfrm>
            <a:off x="1368066" y="2159668"/>
            <a:ext cx="6696000" cy="208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08000">
            <a:solidFill>
              <a:srgbClr val="FFDE59"/>
            </a:solidFill>
            <a:custDash>
              <a:ds d="600000" sp="600000"/>
              <a:ds d="100000" sp="600000"/>
            </a:custDash>
          </a:ln>
        </p:spPr>
        <p:txBody>
          <a:bodyPr vert="horz" wrap="none" lIns="144000" tIns="99000" rIns="144000" bIns="99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94338" y="2124659"/>
            <a:ext cx="2437055" cy="356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1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DISPOSITIF REHAB</a:t>
            </a:r>
            <a:r>
              <a:rPr lang="fr-FR" sz="1800" b="0" i="0" u="none" strike="noStrike" kern="1200" cap="none" dirty="0">
                <a:ln>
                  <a:noFill/>
                </a:ln>
                <a:solidFill>
                  <a:srgbClr val="C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536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2475482" y="447059"/>
            <a:ext cx="5089729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eaLnBrk="1" hangingPunct="1"/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Equipe PHENIX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361522" y="1805077"/>
            <a:ext cx="7693417" cy="45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fr-FR" altLang="fr-FR" sz="2400">
                <a:solidFill>
                  <a:srgbClr val="27B6B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Equipe pluridisciplinaire</a:t>
            </a:r>
            <a:r>
              <a:rPr lang="fr-FR" altLang="fr-FR" sz="240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/>
            </a:r>
            <a:br>
              <a:rPr lang="fr-FR" altLang="fr-FR" sz="240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fr-FR" altLang="fr-FR" sz="240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/>
            </a:r>
            <a:br>
              <a:rPr lang="fr-FR" altLang="fr-FR" sz="2400">
                <a:solidFill>
                  <a:srgbClr val="9E9F9E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endParaRPr lang="fr-FR" altLang="fr-FR" sz="2400" dirty="0">
              <a:solidFill>
                <a:srgbClr val="9E9F9E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3276146-62F3-424C-8F21-D25C5920057D}"/>
              </a:ext>
            </a:extLst>
          </p:cNvPr>
          <p:cNvSpPr txBox="1">
            <a:spLocks/>
          </p:cNvSpPr>
          <p:nvPr/>
        </p:nvSpPr>
        <p:spPr bwMode="auto">
          <a:xfrm>
            <a:off x="361522" y="2327678"/>
            <a:ext cx="7693417" cy="11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Equipe transversale aux autres unités du secteur G21 mais unité à part entière</a:t>
            </a:r>
            <a:r>
              <a:rPr lang="en-US" sz="2000" dirty="0"/>
              <a:t>​</a:t>
            </a:r>
            <a:endParaRPr lang="fr-FR" sz="2000" dirty="0"/>
          </a:p>
          <a:p>
            <a:r>
              <a:rPr lang="fr-FR" sz="2000" dirty="0"/>
              <a:t>Actions proposées en parallèle des autres équipes</a:t>
            </a:r>
            <a:endParaRPr lang="en-US" sz="2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875946" y="3562104"/>
            <a:ext cx="1828800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Ergothérapeutes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11200" y="4420169"/>
            <a:ext cx="4586352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Psychologues spécialisées en neuropsychologie et en psychologie clinique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4798094" y="3562104"/>
            <a:ext cx="1581828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Infirmier·e·s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038249" y="5339264"/>
            <a:ext cx="1824486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Médiateur·rice·s</a:t>
            </a:r>
            <a:r>
              <a:rPr lang="fr-FR" dirty="0">
                <a:solidFill>
                  <a:schemeClr val="bg1"/>
                </a:solidFill>
              </a:rPr>
              <a:t> de santé pair</a:t>
            </a: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412067" y="5309462"/>
            <a:ext cx="2269066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Educatrice en APA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6226139" y="5295678"/>
            <a:ext cx="1828800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bg1"/>
                </a:solidFill>
              </a:rPr>
              <a:t>Educateur·rice·s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spécialisé·e·s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471724" y="3588246"/>
            <a:ext cx="1830346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Cadre de santé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594637" y="4420169"/>
            <a:ext cx="1830346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Secrétaire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03143" y="3588246"/>
            <a:ext cx="1720392" cy="738554"/>
          </a:xfrm>
          <a:prstGeom prst="roundRect">
            <a:avLst/>
          </a:prstGeom>
          <a:solidFill>
            <a:srgbClr val="0099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Médecin Référent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014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475482" y="447059"/>
            <a:ext cx="5089729" cy="728662"/>
          </a:xfrm>
        </p:spPr>
        <p:txBody>
          <a:bodyPr/>
          <a:lstStyle/>
          <a:p>
            <a:pPr eaLnBrk="1" hangingPunct="1"/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Equipe PHENIX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93211"/>
              </p:ext>
            </p:extLst>
          </p:nvPr>
        </p:nvGraphicFramePr>
        <p:xfrm>
          <a:off x="914196" y="1428053"/>
          <a:ext cx="6281705" cy="4921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329">
                  <a:extLst>
                    <a:ext uri="{9D8B030D-6E8A-4147-A177-3AD203B41FA5}">
                      <a16:colId xmlns:a16="http://schemas.microsoft.com/office/drawing/2014/main" val="2079025230"/>
                    </a:ext>
                  </a:extLst>
                </a:gridCol>
                <a:gridCol w="1169825">
                  <a:extLst>
                    <a:ext uri="{9D8B030D-6E8A-4147-A177-3AD203B41FA5}">
                      <a16:colId xmlns:a16="http://schemas.microsoft.com/office/drawing/2014/main" val="1760534029"/>
                    </a:ext>
                  </a:extLst>
                </a:gridCol>
                <a:gridCol w="1169825">
                  <a:extLst>
                    <a:ext uri="{9D8B030D-6E8A-4147-A177-3AD203B41FA5}">
                      <a16:colId xmlns:a16="http://schemas.microsoft.com/office/drawing/2014/main" val="2735609808"/>
                    </a:ext>
                  </a:extLst>
                </a:gridCol>
                <a:gridCol w="1509726">
                  <a:extLst>
                    <a:ext uri="{9D8B030D-6E8A-4147-A177-3AD203B41FA5}">
                      <a16:colId xmlns:a16="http://schemas.microsoft.com/office/drawing/2014/main" val="1346045171"/>
                    </a:ext>
                  </a:extLst>
                </a:gridCol>
              </a:tblGrid>
              <a:tr h="556566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Profession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Nombre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Temps en ETP actuels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Temps en ETP envisagés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1562042653"/>
                  </a:ext>
                </a:extLst>
              </a:tr>
              <a:tr h="356397">
                <a:tc>
                  <a:txBody>
                    <a:bodyPr/>
                    <a:lstStyle/>
                    <a:p>
                      <a:r>
                        <a:rPr lang="fr-FR" sz="1500" b="1" dirty="0"/>
                        <a:t>Médecin référent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1*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0,05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0,5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200572722"/>
                  </a:ext>
                </a:extLst>
              </a:tr>
              <a:tr h="356397">
                <a:tc>
                  <a:txBody>
                    <a:bodyPr/>
                    <a:lstStyle/>
                    <a:p>
                      <a:r>
                        <a:rPr lang="fr-FR" sz="1500" b="1" dirty="0"/>
                        <a:t>Cadre de santé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1*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0,2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0,2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2450163016"/>
                  </a:ext>
                </a:extLst>
              </a:tr>
              <a:tr h="556566">
                <a:tc>
                  <a:txBody>
                    <a:bodyPr/>
                    <a:lstStyle/>
                    <a:p>
                      <a:r>
                        <a:rPr lang="fr-FR" sz="1500" b="1" dirty="0"/>
                        <a:t>Psychologues</a:t>
                      </a:r>
                      <a:r>
                        <a:rPr lang="fr-FR" sz="1500" b="1" baseline="0" dirty="0"/>
                        <a:t> spécialisées en neuropsychologie</a:t>
                      </a:r>
                      <a:endParaRPr lang="fr-FR" sz="1500" b="1" dirty="0"/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2*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3536036005"/>
                  </a:ext>
                </a:extLst>
              </a:tr>
              <a:tr h="356397">
                <a:tc>
                  <a:txBody>
                    <a:bodyPr/>
                    <a:lstStyle/>
                    <a:p>
                      <a:r>
                        <a:rPr lang="fr-FR" sz="1500" b="1" dirty="0"/>
                        <a:t>Psychologues</a:t>
                      </a:r>
                      <a:r>
                        <a:rPr lang="fr-FR" sz="1500" b="1" baseline="0" dirty="0"/>
                        <a:t> </a:t>
                      </a:r>
                      <a:r>
                        <a:rPr lang="fr-FR" sz="1500" b="1" baseline="0" dirty="0" err="1"/>
                        <a:t>clinicien·ne·s</a:t>
                      </a:r>
                      <a:endParaRPr lang="fr-FR" sz="1500" b="1" dirty="0"/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2*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0,2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0,5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3854156188"/>
                  </a:ext>
                </a:extLst>
              </a:tr>
              <a:tr h="356397">
                <a:tc>
                  <a:txBody>
                    <a:bodyPr/>
                    <a:lstStyle/>
                    <a:p>
                      <a:r>
                        <a:rPr lang="fr-FR" sz="1500" b="1" dirty="0"/>
                        <a:t>Ergothérapeutes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2*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0,8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2703654605"/>
                  </a:ext>
                </a:extLst>
              </a:tr>
              <a:tr h="356397">
                <a:tc>
                  <a:txBody>
                    <a:bodyPr/>
                    <a:lstStyle/>
                    <a:p>
                      <a:r>
                        <a:rPr lang="fr-FR" sz="1500" b="1" dirty="0" err="1"/>
                        <a:t>Infirmier·e·s</a:t>
                      </a:r>
                      <a:endParaRPr lang="fr-FR" sz="1500" b="1" dirty="0"/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0,5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836529733"/>
                  </a:ext>
                </a:extLst>
              </a:tr>
              <a:tr h="556566">
                <a:tc>
                  <a:txBody>
                    <a:bodyPr/>
                    <a:lstStyle/>
                    <a:p>
                      <a:r>
                        <a:rPr lang="fr-FR" sz="1500" b="1" dirty="0"/>
                        <a:t>Médiatrices</a:t>
                      </a:r>
                      <a:r>
                        <a:rPr lang="fr-FR" sz="1500" b="1" baseline="0" dirty="0"/>
                        <a:t> de santé pair (MSP)</a:t>
                      </a:r>
                      <a:endParaRPr lang="fr-FR" sz="1500" b="1" dirty="0"/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0,4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736779048"/>
                  </a:ext>
                </a:extLst>
              </a:tr>
              <a:tr h="556566">
                <a:tc>
                  <a:txBody>
                    <a:bodyPr/>
                    <a:lstStyle/>
                    <a:p>
                      <a:r>
                        <a:rPr lang="fr-FR" sz="1500" b="1" dirty="0" err="1"/>
                        <a:t>Educateur·ice·s</a:t>
                      </a:r>
                      <a:r>
                        <a:rPr lang="fr-FR" sz="1500" b="1" baseline="0" dirty="0"/>
                        <a:t> </a:t>
                      </a:r>
                      <a:r>
                        <a:rPr lang="fr-FR" sz="1500" b="1" baseline="0" dirty="0" err="1"/>
                        <a:t>spécialisé·e·s</a:t>
                      </a:r>
                      <a:endParaRPr lang="fr-FR" sz="1500" b="1" dirty="0"/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3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0,3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0,8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4216054041"/>
                  </a:ext>
                </a:extLst>
              </a:tr>
              <a:tr h="556566">
                <a:tc>
                  <a:txBody>
                    <a:bodyPr/>
                    <a:lstStyle/>
                    <a:p>
                      <a:r>
                        <a:rPr lang="fr-FR" sz="1500" b="1" dirty="0" err="1"/>
                        <a:t>Educateur·ice·s</a:t>
                      </a:r>
                      <a:r>
                        <a:rPr lang="fr-FR" sz="1500" b="1" dirty="0"/>
                        <a:t> en activité physique adaptée (APA)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0,2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0,2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3754323470"/>
                  </a:ext>
                </a:extLst>
              </a:tr>
              <a:tr h="356397">
                <a:tc>
                  <a:txBody>
                    <a:bodyPr/>
                    <a:lstStyle/>
                    <a:p>
                      <a:r>
                        <a:rPr lang="fr-FR" sz="1500" b="1" dirty="0"/>
                        <a:t>Secrétaire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0,3</a:t>
                      </a:r>
                    </a:p>
                  </a:txBody>
                  <a:tcPr marL="87879" marR="87879" marT="43939" marB="439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0,3</a:t>
                      </a:r>
                    </a:p>
                  </a:txBody>
                  <a:tcPr marL="87879" marR="87879" marT="43939" marB="43939"/>
                </a:tc>
                <a:extLst>
                  <a:ext uri="{0D108BD9-81ED-4DB2-BD59-A6C34878D82A}">
                    <a16:rowId xmlns:a16="http://schemas.microsoft.com/office/drawing/2014/main" val="128245500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391400" y="356549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Équipe de coordination</a:t>
            </a:r>
          </a:p>
        </p:txBody>
      </p:sp>
    </p:spTree>
    <p:extLst>
      <p:ext uri="{BB962C8B-B14F-4D97-AF65-F5344CB8AC3E}">
        <p14:creationId xmlns:p14="http://schemas.microsoft.com/office/powerpoint/2010/main" val="316125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475482" y="447059"/>
            <a:ext cx="5089729" cy="728662"/>
          </a:xfrm>
        </p:spPr>
        <p:txBody>
          <a:bodyPr/>
          <a:lstStyle/>
          <a:p>
            <a:pPr eaLnBrk="1" hangingPunct="1"/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Equipe PHENIX – Premiers chiffres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50661"/>
              </p:ext>
            </p:extLst>
          </p:nvPr>
        </p:nvGraphicFramePr>
        <p:xfrm>
          <a:off x="3799993" y="1484143"/>
          <a:ext cx="3765218" cy="478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437">
                  <a:extLst>
                    <a:ext uri="{9D8B030D-6E8A-4147-A177-3AD203B41FA5}">
                      <a16:colId xmlns:a16="http://schemas.microsoft.com/office/drawing/2014/main" val="2079025230"/>
                    </a:ext>
                  </a:extLst>
                </a:gridCol>
                <a:gridCol w="1222781">
                  <a:extLst>
                    <a:ext uri="{9D8B030D-6E8A-4147-A177-3AD203B41FA5}">
                      <a16:colId xmlns:a16="http://schemas.microsoft.com/office/drawing/2014/main" val="2735609808"/>
                    </a:ext>
                  </a:extLst>
                </a:gridCol>
              </a:tblGrid>
              <a:tr h="303155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Indicateurs</a:t>
                      </a:r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Nombres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1562042653"/>
                  </a:ext>
                </a:extLst>
              </a:tr>
              <a:tr h="523255">
                <a:tc>
                  <a:txBody>
                    <a:bodyPr/>
                    <a:lstStyle/>
                    <a:p>
                      <a:r>
                        <a:rPr lang="fr-FR" sz="1500" dirty="0"/>
                        <a:t>Personnes</a:t>
                      </a:r>
                      <a:r>
                        <a:rPr lang="fr-FR" sz="1500" baseline="0" dirty="0"/>
                        <a:t> rencontrées en Préadmission</a:t>
                      </a:r>
                      <a:endParaRPr lang="fr-FR" sz="1500" dirty="0"/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21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581219566"/>
                  </a:ext>
                </a:extLst>
              </a:tr>
              <a:tr h="523255">
                <a:tc>
                  <a:txBody>
                    <a:bodyPr/>
                    <a:lstStyle/>
                    <a:p>
                      <a:r>
                        <a:rPr lang="fr-FR" sz="1500" dirty="0"/>
                        <a:t>Personnes</a:t>
                      </a:r>
                      <a:r>
                        <a:rPr lang="fr-FR" sz="1500" baseline="0" dirty="0"/>
                        <a:t> actuellement dans le dispositif</a:t>
                      </a:r>
                      <a:endParaRPr lang="fr-FR" sz="1500" dirty="0"/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15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2450163016"/>
                  </a:ext>
                </a:extLst>
              </a:tr>
              <a:tr h="747507">
                <a:tc>
                  <a:txBody>
                    <a:bodyPr/>
                    <a:lstStyle/>
                    <a:p>
                      <a:r>
                        <a:rPr lang="fr-FR" sz="1500" dirty="0"/>
                        <a:t>Personnes en préparation à l’inclusion</a:t>
                      </a:r>
                      <a:r>
                        <a:rPr lang="fr-FR" sz="1500" baseline="0" dirty="0"/>
                        <a:t> – travail motivationnel</a:t>
                      </a:r>
                      <a:endParaRPr lang="fr-FR" sz="1500" dirty="0"/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5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3854156188"/>
                  </a:ext>
                </a:extLst>
              </a:tr>
              <a:tr h="523255">
                <a:tc>
                  <a:txBody>
                    <a:bodyPr/>
                    <a:lstStyle/>
                    <a:p>
                      <a:r>
                        <a:rPr lang="fr-FR" sz="1500" dirty="0"/>
                        <a:t>Personnes ayant réalisé une évaluation</a:t>
                      </a:r>
                      <a:r>
                        <a:rPr lang="fr-FR" sz="1500" baseline="0" dirty="0"/>
                        <a:t> fonctionnelle</a:t>
                      </a:r>
                      <a:endParaRPr lang="fr-FR" sz="1500" dirty="0"/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16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619818490"/>
                  </a:ext>
                </a:extLst>
              </a:tr>
              <a:tr h="523255">
                <a:tc>
                  <a:txBody>
                    <a:bodyPr/>
                    <a:lstStyle/>
                    <a:p>
                      <a:r>
                        <a:rPr lang="fr-FR" sz="1500" dirty="0"/>
                        <a:t>Personnes ayant réalisé un bilan neuropsychologique</a:t>
                      </a:r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14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2531005498"/>
                  </a:ext>
                </a:extLst>
              </a:tr>
              <a:tr h="303155">
                <a:tc>
                  <a:txBody>
                    <a:bodyPr/>
                    <a:lstStyle/>
                    <a:p>
                      <a:r>
                        <a:rPr lang="fr-FR" sz="1500" dirty="0"/>
                        <a:t>Personnes ayant réalisé un BEP</a:t>
                      </a:r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15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445976230"/>
                  </a:ext>
                </a:extLst>
              </a:tr>
              <a:tr h="523255">
                <a:tc>
                  <a:txBody>
                    <a:bodyPr/>
                    <a:lstStyle/>
                    <a:p>
                      <a:r>
                        <a:rPr lang="fr-FR" sz="1500" dirty="0"/>
                        <a:t>Synthèse effectuées</a:t>
                      </a:r>
                      <a:r>
                        <a:rPr lang="fr-FR" sz="1500" baseline="0" dirty="0"/>
                        <a:t> avec </a:t>
                      </a:r>
                      <a:r>
                        <a:rPr lang="fr-FR" sz="1500" baseline="0" dirty="0" err="1"/>
                        <a:t>co</a:t>
                      </a:r>
                      <a:r>
                        <a:rPr lang="fr-FR" sz="1500" baseline="0" dirty="0"/>
                        <a:t>-construction PPRP</a:t>
                      </a:r>
                      <a:endParaRPr lang="fr-FR" sz="1500" dirty="0"/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8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2703654605"/>
                  </a:ext>
                </a:extLst>
              </a:tr>
              <a:tr h="523255">
                <a:tc>
                  <a:txBody>
                    <a:bodyPr/>
                    <a:lstStyle/>
                    <a:p>
                      <a:r>
                        <a:rPr lang="fr-FR" sz="1500" dirty="0"/>
                        <a:t>Personnes inscrites</a:t>
                      </a:r>
                      <a:r>
                        <a:rPr lang="fr-FR" sz="1500" baseline="0" dirty="0"/>
                        <a:t> dans un programme de</a:t>
                      </a:r>
                      <a:r>
                        <a:rPr lang="fr-FR" sz="1500" dirty="0"/>
                        <a:t> RC</a:t>
                      </a:r>
                    </a:p>
                  </a:txBody>
                  <a:tcPr marL="74751" marR="74751" marT="37375" marB="37375"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6</a:t>
                      </a:r>
                    </a:p>
                  </a:txBody>
                  <a:tcPr marL="74751" marR="74751" marT="37375" marB="37375"/>
                </a:tc>
                <a:extLst>
                  <a:ext uri="{0D108BD9-81ED-4DB2-BD59-A6C34878D82A}">
                    <a16:rowId xmlns:a16="http://schemas.microsoft.com/office/drawing/2014/main" val="836529733"/>
                  </a:ext>
                </a:extLst>
              </a:tr>
            </a:tbl>
          </a:graphicData>
        </a:graphic>
      </p:graphicFrame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3276146-62F3-424C-8F21-D25C5920057D}"/>
              </a:ext>
            </a:extLst>
          </p:cNvPr>
          <p:cNvSpPr txBox="1">
            <a:spLocks/>
          </p:cNvSpPr>
          <p:nvPr/>
        </p:nvSpPr>
        <p:spPr bwMode="auto">
          <a:xfrm>
            <a:off x="141656" y="3327256"/>
            <a:ext cx="3685278" cy="96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Labellisation en juin 2021</a:t>
            </a:r>
          </a:p>
          <a:p>
            <a:r>
              <a:rPr lang="fr-FR" sz="2000" dirty="0"/>
              <a:t>Première inclusion : mars 2022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240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re 1"/>
          <p:cNvSpPr>
            <a:spLocks noGrp="1"/>
          </p:cNvSpPr>
          <p:nvPr>
            <p:ph type="title"/>
          </p:nvPr>
        </p:nvSpPr>
        <p:spPr>
          <a:xfrm>
            <a:off x="2475482" y="447059"/>
            <a:ext cx="5089729" cy="728662"/>
          </a:xfrm>
        </p:spPr>
        <p:txBody>
          <a:bodyPr/>
          <a:lstStyle/>
          <a:p>
            <a:pPr eaLnBrk="1" hangingPunct="1"/>
            <a:r>
              <a:rPr lang="fr-FR" altLang="fr-FR" sz="3000" dirty="0">
                <a:solidFill>
                  <a:srgbClr val="636462"/>
                </a:solidFill>
                <a:latin typeface="Montserrat" pitchFamily="2" charset="77"/>
                <a:ea typeface="Dax-Medium" charset="0"/>
                <a:cs typeface="Dax-Medium" charset="0"/>
              </a:rPr>
              <a:t>Equipe PHENIX – Panier de soins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499B041-EA43-4E4E-B30D-8D37DC663B67}"/>
              </a:ext>
            </a:extLst>
          </p:cNvPr>
          <p:cNvSpPr txBox="1"/>
          <p:nvPr/>
        </p:nvSpPr>
        <p:spPr>
          <a:xfrm>
            <a:off x="1243173" y="68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001478-90C6-3345-BE72-FBE66DD310D4}"/>
              </a:ext>
            </a:extLst>
          </p:cNvPr>
          <p:cNvSpPr txBox="1"/>
          <p:nvPr/>
        </p:nvSpPr>
        <p:spPr>
          <a:xfrm>
            <a:off x="729465" y="5650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" t="-35" r="-47" b="-35"/>
          <a:stretch>
            <a:fillRect/>
          </a:stretch>
        </p:blipFill>
        <p:spPr bwMode="auto">
          <a:xfrm>
            <a:off x="7601525" y="59415"/>
            <a:ext cx="1350753" cy="1738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3276146-62F3-424C-8F21-D25C5920057D}"/>
              </a:ext>
            </a:extLst>
          </p:cNvPr>
          <p:cNvSpPr txBox="1">
            <a:spLocks/>
          </p:cNvSpPr>
          <p:nvPr/>
        </p:nvSpPr>
        <p:spPr bwMode="auto">
          <a:xfrm>
            <a:off x="448529" y="2341615"/>
            <a:ext cx="4047271" cy="276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RC : </a:t>
            </a:r>
          </a:p>
          <a:p>
            <a:pPr lvl="1"/>
            <a:r>
              <a:rPr lang="fr-FR" sz="1600" dirty="0" err="1"/>
              <a:t>Neurocognition</a:t>
            </a:r>
            <a:r>
              <a:rPr lang="fr-FR" sz="1600" dirty="0"/>
              <a:t> : CRT et RECOS – NEAR (formation en cours) </a:t>
            </a:r>
          </a:p>
          <a:p>
            <a:pPr lvl="1"/>
            <a:r>
              <a:rPr lang="fr-FR" sz="1600" dirty="0"/>
              <a:t>Cognition sociale : RC2S et SCIT</a:t>
            </a:r>
          </a:p>
          <a:p>
            <a:pPr marL="457200" lvl="1" indent="0">
              <a:buNone/>
            </a:pPr>
            <a:endParaRPr lang="fr-FR" sz="1600" dirty="0"/>
          </a:p>
          <a:p>
            <a:r>
              <a:rPr lang="fr-FR" sz="2000" dirty="0"/>
              <a:t>ETP : </a:t>
            </a:r>
          </a:p>
          <a:p>
            <a:pPr lvl="1"/>
            <a:r>
              <a:rPr lang="fr-FR" sz="1600" dirty="0"/>
              <a:t>ETP « Troubles psychotiques »</a:t>
            </a:r>
          </a:p>
          <a:p>
            <a:pPr lvl="1"/>
            <a:r>
              <a:rPr lang="fr-FR" sz="1600" dirty="0"/>
              <a:t>BREF en attente de formation </a:t>
            </a:r>
          </a:p>
          <a:p>
            <a:endParaRPr lang="fr-FR" sz="20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3276146-62F3-424C-8F21-D25C5920057D}"/>
              </a:ext>
            </a:extLst>
          </p:cNvPr>
          <p:cNvSpPr txBox="1">
            <a:spLocks/>
          </p:cNvSpPr>
          <p:nvPr/>
        </p:nvSpPr>
        <p:spPr bwMode="auto">
          <a:xfrm>
            <a:off x="4430192" y="2341615"/>
            <a:ext cx="3452275" cy="271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EHS : </a:t>
            </a:r>
          </a:p>
          <a:p>
            <a:pPr lvl="1"/>
            <a:r>
              <a:rPr lang="fr-FR" sz="1600" dirty="0"/>
              <a:t>PRACS (formation en cours)</a:t>
            </a:r>
          </a:p>
          <a:p>
            <a:pPr lvl="1"/>
            <a:r>
              <a:rPr lang="fr-FR" sz="1600" dirty="0"/>
              <a:t>Le 31</a:t>
            </a:r>
          </a:p>
          <a:p>
            <a:pPr lvl="1"/>
            <a:r>
              <a:rPr lang="fr-FR" sz="1600" dirty="0" err="1"/>
              <a:t>Dixiludo</a:t>
            </a:r>
            <a:endParaRPr lang="fr-FR" sz="1600" dirty="0"/>
          </a:p>
          <a:p>
            <a:pPr lvl="1"/>
            <a:r>
              <a:rPr lang="fr-FR" sz="1600" dirty="0"/>
              <a:t>Compétences</a:t>
            </a:r>
          </a:p>
          <a:p>
            <a:pPr lvl="1"/>
            <a:r>
              <a:rPr lang="fr-FR" sz="1600" dirty="0"/>
              <a:t>En route</a:t>
            </a:r>
          </a:p>
          <a:p>
            <a:pPr lvl="1"/>
            <a:r>
              <a:rPr lang="fr-FR" sz="1600" dirty="0"/>
              <a:t>D-stress </a:t>
            </a:r>
          </a:p>
          <a:p>
            <a:pPr lvl="1"/>
            <a:r>
              <a:rPr lang="fr-FR" sz="1600" dirty="0" err="1"/>
              <a:t>Miachel's</a:t>
            </a:r>
            <a:r>
              <a:rPr lang="fr-FR" sz="1600" dirty="0"/>
              <a:t> Game</a:t>
            </a:r>
            <a:r>
              <a:rPr lang="fr-FR" sz="2000" dirty="0"/>
              <a:t> 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096344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1EC67FDF9B34EB5441C2053EA3F4E" ma:contentTypeVersion="13" ma:contentTypeDescription="Crée un document." ma:contentTypeScope="" ma:versionID="3e082522fd7f6730e865ba151457c7fc">
  <xsd:schema xmlns:xsd="http://www.w3.org/2001/XMLSchema" xmlns:xs="http://www.w3.org/2001/XMLSchema" xmlns:p="http://schemas.microsoft.com/office/2006/metadata/properties" xmlns:ns2="e1fe16c6-0c6c-4a33-a8db-249cea16dcdf" xmlns:ns3="b58fb825-825f-4283-ad71-fd9e0b4b202d" targetNamespace="http://schemas.microsoft.com/office/2006/metadata/properties" ma:root="true" ma:fieldsID="f1eb5481a772a0ce8625a090fb1cff42" ns2:_="" ns3:_="">
    <xsd:import namespace="e1fe16c6-0c6c-4a33-a8db-249cea16dcdf"/>
    <xsd:import namespace="b58fb825-825f-4283-ad71-fd9e0b4b20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e16c6-0c6c-4a33-a8db-249cea16dc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fb825-825f-4283-ad71-fd9e0b4b202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61FCB7-1F90-44BB-ACEA-F7BCE61384F2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b58fb825-825f-4283-ad71-fd9e0b4b202d"/>
    <ds:schemaRef ds:uri="e1fe16c6-0c6c-4a33-a8db-249cea16dcd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078522-6621-48F6-B007-BE74D33BB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fe16c6-0c6c-4a33-a8db-249cea16dcdf"/>
    <ds:schemaRef ds:uri="b58fb825-825f-4283-ad71-fd9e0b4b20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1B5B41-2DB3-4C85-8C7A-D18AA2A8EE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694</Words>
  <Application>Microsoft Office PowerPoint</Application>
  <PresentationFormat>Affichage à l'écran (4:3)</PresentationFormat>
  <Paragraphs>197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6" baseType="lpstr">
      <vt:lpstr>Microsoft YaHei</vt:lpstr>
      <vt:lpstr>ＭＳ Ｐゴシック</vt:lpstr>
      <vt:lpstr>Arial</vt:lpstr>
      <vt:lpstr>Calibri</vt:lpstr>
      <vt:lpstr>Calibri Light</vt:lpstr>
      <vt:lpstr>Dax-Bold</vt:lpstr>
      <vt:lpstr>Dax-Medium</vt:lpstr>
      <vt:lpstr>Liberation Sans</vt:lpstr>
      <vt:lpstr>Lucida Sans</vt:lpstr>
      <vt:lpstr>Montserrat</vt:lpstr>
      <vt:lpstr>Montserrat Light</vt:lpstr>
      <vt:lpstr>Montserrat Medium</vt:lpstr>
      <vt:lpstr>Open Sans Semibold</vt:lpstr>
      <vt:lpstr>Wingdings</vt:lpstr>
      <vt:lpstr>Thème Office</vt:lpstr>
      <vt:lpstr>Présentation PowerPoint</vt:lpstr>
      <vt:lpstr>Dispositif mobile de réhabilitation psychosociale – Equipe PHENIX</vt:lpstr>
      <vt:lpstr>Le territoire</vt:lpstr>
      <vt:lpstr>L’organisation du pôle</vt:lpstr>
      <vt:lpstr>La Rehab dans le pôle</vt:lpstr>
      <vt:lpstr>Présentation PowerPoint</vt:lpstr>
      <vt:lpstr>Equipe PHENIX</vt:lpstr>
      <vt:lpstr>Equipe PHENIX – Premiers chiffres</vt:lpstr>
      <vt:lpstr>Equipe PHENIX – Panier de soins</vt:lpstr>
      <vt:lpstr>En bref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Mme Nathalie PAULUS</cp:lastModifiedBy>
  <cp:revision>33</cp:revision>
  <dcterms:created xsi:type="dcterms:W3CDTF">2018-01-11T14:43:22Z</dcterms:created>
  <dcterms:modified xsi:type="dcterms:W3CDTF">2022-12-08T09:43:00Z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0x0101002DA1EC67FDF9B34EB5441C2053EA3F4E</vt:lpwstr>
  </property>
</Properties>
</file>