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65" r:id="rId3"/>
    <p:sldId id="262" r:id="rId4"/>
    <p:sldId id="257" r:id="rId5"/>
    <p:sldId id="258" r:id="rId6"/>
    <p:sldId id="259" r:id="rId7"/>
    <p:sldId id="260" r:id="rId8"/>
    <p:sldId id="264" r:id="rId9"/>
    <p:sldId id="261" r:id="rId10"/>
    <p:sldId id="263" r:id="rId11"/>
    <p:sldId id="266" r:id="rId12"/>
    <p:sldId id="268" r:id="rId13"/>
    <p:sldId id="267" r:id="rId14"/>
    <p:sldId id="269" r:id="rId1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997" autoAdjust="0"/>
    <p:restoredTop sz="94660"/>
  </p:normalViewPr>
  <p:slideViewPr>
    <p:cSldViewPr snapToGrid="0">
      <p:cViewPr varScale="1">
        <p:scale>
          <a:sx n="75" d="100"/>
          <a:sy n="75" d="100"/>
        </p:scale>
        <p:origin x="594"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spTree>
      <p:nvGrpSpPr>
        <p:cNvPr id="1" name=""/>
        <p:cNvGrpSpPr/>
        <p:nvPr/>
      </p:nvGrpSpPr>
      <p:grpSpPr>
        <a:xfrm>
          <a:off x="0" y="0"/>
          <a:ext cx="0" cy="0"/>
          <a:chOff x="0" y="0"/>
          <a:chExt cx="0" cy="0"/>
        </a:xfrm>
      </p:grpSpPr>
      <p:pic>
        <p:nvPicPr>
          <p:cNvPr id="7" name="Picture 6" descr="HD-PanelTitle-GrommetsCombine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fr-FR"/>
              <a:t>Modifiez le style du titre</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a:t>Modifier le style des sous-titres du masque</a:t>
            </a:r>
            <a:endParaRPr lang="en-US" dirty="0"/>
          </a:p>
        </p:txBody>
      </p:sp>
      <p:sp>
        <p:nvSpPr>
          <p:cNvPr id="4" name="Date Placeholder 3"/>
          <p:cNvSpPr>
            <a:spLocks noGrp="1"/>
          </p:cNvSpPr>
          <p:nvPr>
            <p:ph type="dt" sz="half" idx="10"/>
          </p:nvPr>
        </p:nvSpPr>
        <p:spPr>
          <a:xfrm>
            <a:off x="7983232" y="5037663"/>
            <a:ext cx="897467" cy="279400"/>
          </a:xfrm>
        </p:spPr>
        <p:txBody>
          <a:bodyPr/>
          <a:lstStyle/>
          <a:p>
            <a:fld id="{B61BEF0D-F0BB-DE4B-95CE-6DB70DBA9567}" type="datetimeFigureOut">
              <a:rPr lang="en-US" dirty="0"/>
              <a:pPr/>
              <a:t>12/5/2022</a:t>
            </a:fld>
            <a:endParaRPr lang="en-US" dirty="0"/>
          </a:p>
        </p:txBody>
      </p:sp>
      <p:sp>
        <p:nvSpPr>
          <p:cNvPr id="5" name="Footer Placeholder 4"/>
          <p:cNvSpPr>
            <a:spLocks noGrp="1"/>
          </p:cNvSpPr>
          <p:nvPr>
            <p:ph type="ftr" sz="quarter" idx="11"/>
          </p:nvPr>
        </p:nvSpPr>
        <p:spPr>
          <a:xfrm>
            <a:off x="2692397" y="5037663"/>
            <a:ext cx="5214635" cy="279400"/>
          </a:xfrm>
        </p:spPr>
        <p:txBody>
          <a:bodyPr/>
          <a:lstStyle/>
          <a:p>
            <a:endParaRPr lang="en-US" dirty="0"/>
          </a:p>
        </p:txBody>
      </p:sp>
      <p:sp>
        <p:nvSpPr>
          <p:cNvPr id="6" name="Slide Number Placeholder 5"/>
          <p:cNvSpPr>
            <a:spLocks noGrp="1"/>
          </p:cNvSpPr>
          <p:nvPr>
            <p:ph type="sldNum" sz="quarter" idx="12"/>
          </p:nvPr>
        </p:nvSpPr>
        <p:spPr>
          <a:xfrm>
            <a:off x="8956900" y="5037663"/>
            <a:ext cx="551167" cy="279400"/>
          </a:xfrm>
        </p:spPr>
        <p:txBody>
          <a:bodyPr/>
          <a:lstStyle/>
          <a:p>
            <a:fld id="{D57F1E4F-1CFF-5643-939E-217C01CDF565}" type="slidenum">
              <a:rPr lang="en-US" dirty="0"/>
              <a:pPr/>
              <a:t>‹N°›</a:t>
            </a:fld>
            <a:endParaRPr lang="en-US" dirty="0"/>
          </a:p>
        </p:txBody>
      </p:sp>
      <p:cxnSp>
        <p:nvCxnSpPr>
          <p:cNvPr id="15" name="Straight Connector 14"/>
          <p:cNvCxnSpPr/>
          <p:nvPr/>
        </p:nvCxnSpPr>
        <p:spPr>
          <a:xfrm>
            <a:off x="2692399" y="3522131"/>
            <a:ext cx="6815668" cy="0"/>
          </a:xfrm>
          <a:prstGeom prst="line">
            <a:avLst/>
          </a:prstGeom>
          <a:ln>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Image panoramiqu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fr-FR"/>
              <a:t>Modifiez le style du titre</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r-FR"/>
              <a:t>Cliquez sur l'icône pour ajouter une image</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Modifier les styles du texte du masque</a:t>
            </a:r>
          </a:p>
        </p:txBody>
      </p:sp>
      <p:sp>
        <p:nvSpPr>
          <p:cNvPr id="5" name="Date Placeholder 4"/>
          <p:cNvSpPr>
            <a:spLocks noGrp="1"/>
          </p:cNvSpPr>
          <p:nvPr>
            <p:ph type="dt" sz="half" idx="10"/>
          </p:nvPr>
        </p:nvSpPr>
        <p:spPr/>
        <p:txBody>
          <a:bodyPr/>
          <a:lstStyle/>
          <a:p>
            <a:fld id="{B61BEF0D-F0BB-DE4B-95CE-6DB70DBA9567}" type="datetimeFigureOut">
              <a:rPr lang="en-US" dirty="0"/>
              <a:pPr/>
              <a:t>12/5/2022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re et légende">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fr-FR"/>
              <a:t>Modifiez le style du titre</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Modifier les styles du texte du masque</a:t>
            </a:r>
          </a:p>
        </p:txBody>
      </p:sp>
      <p:sp>
        <p:nvSpPr>
          <p:cNvPr id="4" name="Date Placeholder 3"/>
          <p:cNvSpPr>
            <a:spLocks noGrp="1"/>
          </p:cNvSpPr>
          <p:nvPr>
            <p:ph type="dt" sz="half" idx="10"/>
          </p:nvPr>
        </p:nvSpPr>
        <p:spPr/>
        <p:txBody>
          <a:bodyPr/>
          <a:lstStyle/>
          <a:p>
            <a:fld id="{B61BEF0D-F0BB-DE4B-95CE-6DB70DBA9567}" type="datetimeFigureOut">
              <a:rPr lang="en-US" dirty="0"/>
              <a:pPr/>
              <a:t>12/5/2022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a:t>
            </a:fld>
            <a:endParaRPr lang="en-US" dirty="0"/>
          </a:p>
        </p:txBody>
      </p:sp>
      <p:cxnSp>
        <p:nvCxnSpPr>
          <p:cNvPr id="15" name="Straight Connector 14"/>
          <p:cNvCxnSpPr/>
          <p:nvPr/>
        </p:nvCxnSpPr>
        <p:spPr>
          <a:xfrm>
            <a:off x="1396169" y="4140199"/>
            <a:ext cx="94072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itation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fr-FR"/>
              <a:t>Modifiez le style du titre</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fr-FR"/>
              <a:t>Modifier les styles du texte du masque</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Modifier les styles du texte du masque</a:t>
            </a:r>
          </a:p>
        </p:txBody>
      </p:sp>
      <p:sp>
        <p:nvSpPr>
          <p:cNvPr id="4" name="Date Placeholder 3"/>
          <p:cNvSpPr>
            <a:spLocks noGrp="1"/>
          </p:cNvSpPr>
          <p:nvPr>
            <p:ph type="dt" sz="half" idx="10"/>
          </p:nvPr>
        </p:nvSpPr>
        <p:spPr/>
        <p:txBody>
          <a:bodyPr/>
          <a:lstStyle/>
          <a:p>
            <a:fld id="{B61BEF0D-F0BB-DE4B-95CE-6DB70DBA9567}" type="datetimeFigureOut">
              <a:rPr lang="en-US" dirty="0"/>
              <a:pPr/>
              <a:t>12/5/2022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a:t>
            </a:fld>
            <a:endParaRPr lang="en-US" dirty="0"/>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Carte nom">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fr-FR"/>
              <a:t>Modifiez le style du titre</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Modifier les styles du texte du masque</a:t>
            </a:r>
          </a:p>
        </p:txBody>
      </p:sp>
      <p:sp>
        <p:nvSpPr>
          <p:cNvPr id="4" name="Date Placeholder 3"/>
          <p:cNvSpPr>
            <a:spLocks noGrp="1"/>
          </p:cNvSpPr>
          <p:nvPr>
            <p:ph type="dt" sz="half" idx="10"/>
          </p:nvPr>
        </p:nvSpPr>
        <p:spPr/>
        <p:txBody>
          <a:bodyPr/>
          <a:lstStyle/>
          <a:p>
            <a:fld id="{B61BEF0D-F0BB-DE4B-95CE-6DB70DBA9567}" type="datetimeFigureOut">
              <a:rPr lang="en-US" dirty="0"/>
              <a:pPr/>
              <a:t>12/5/2022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Carte nom citation">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fr-FR"/>
              <a:t>Modifiez le style du titre</a:t>
            </a:r>
            <a:endParaRPr lang="en-US" dirty="0"/>
          </a:p>
        </p:txBody>
      </p:sp>
      <p:sp>
        <p:nvSpPr>
          <p:cNvPr id="14"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Modifier les styles du texte du masque</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Modifier les styles du texte du masque</a:t>
            </a:r>
          </a:p>
        </p:txBody>
      </p:sp>
      <p:sp>
        <p:nvSpPr>
          <p:cNvPr id="4" name="Date Placeholder 3"/>
          <p:cNvSpPr>
            <a:spLocks noGrp="1"/>
          </p:cNvSpPr>
          <p:nvPr>
            <p:ph type="dt" sz="half" idx="10"/>
          </p:nvPr>
        </p:nvSpPr>
        <p:spPr/>
        <p:txBody>
          <a:bodyPr/>
          <a:lstStyle/>
          <a:p>
            <a:fld id="{B61BEF0D-F0BB-DE4B-95CE-6DB70DBA9567}" type="datetimeFigureOut">
              <a:rPr lang="en-US" dirty="0"/>
              <a:pPr/>
              <a:t>12/5/2022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a:t>
            </a:fld>
            <a:endParaRPr lang="en-US" dirty="0"/>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Vrai ou faux">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fr-FR"/>
              <a:t>Modifiez le style du titre</a:t>
            </a:r>
            <a:endParaRPr lang="en-US" dirty="0"/>
          </a:p>
        </p:txBody>
      </p:sp>
      <p:sp>
        <p:nvSpPr>
          <p:cNvPr id="11"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Modifier les styles du texte du masque</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Modifier les styles du texte du masque</a:t>
            </a:r>
          </a:p>
        </p:txBody>
      </p:sp>
      <p:sp>
        <p:nvSpPr>
          <p:cNvPr id="4" name="Date Placeholder 3"/>
          <p:cNvSpPr>
            <a:spLocks noGrp="1"/>
          </p:cNvSpPr>
          <p:nvPr>
            <p:ph type="dt" sz="half" idx="10"/>
          </p:nvPr>
        </p:nvSpPr>
        <p:spPr/>
        <p:txBody>
          <a:bodyPr/>
          <a:lstStyle/>
          <a:p>
            <a:fld id="{B61BEF0D-F0BB-DE4B-95CE-6DB70DBA9567}" type="datetimeFigureOut">
              <a:rPr lang="en-US" dirty="0"/>
              <a:pPr/>
              <a:t>12/5/2022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a:t>
            </a:fld>
            <a:endParaRPr lang="en-US" dirty="0"/>
          </a:p>
        </p:txBody>
      </p:sp>
      <p:cxnSp>
        <p:nvCxnSpPr>
          <p:cNvPr id="15" name="Straight Connector 14"/>
          <p:cNvCxnSpPr/>
          <p:nvPr/>
        </p:nvCxnSpPr>
        <p:spPr>
          <a:xfrm>
            <a:off x="1396169" y="3429000"/>
            <a:ext cx="94072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fr-FR"/>
              <a:t>Modifiez le style du titre</a:t>
            </a:r>
            <a:endParaRPr lang="en-US" dirty="0"/>
          </a:p>
        </p:txBody>
      </p:sp>
      <p:sp>
        <p:nvSpPr>
          <p:cNvPr id="3" name="Vertical Text Placeholder 2"/>
          <p:cNvSpPr>
            <a:spLocks noGrp="1"/>
          </p:cNvSpPr>
          <p:nvPr>
            <p:ph type="body" orient="vert" idx="1"/>
          </p:nvPr>
        </p:nvSpPr>
        <p:spPr/>
        <p:txBody>
          <a:bodyPr vert="eaVert" anchor="t"/>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12/5/2022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a:t>
            </a:fld>
            <a:endParaRPr lang="en-US" dirty="0"/>
          </a:p>
        </p:txBody>
      </p:sp>
      <p:cxnSp>
        <p:nvCxnSpPr>
          <p:cNvPr id="14" name="Straight Connector 13"/>
          <p:cNvCxnSpPr/>
          <p:nvPr/>
        </p:nvCxnSpPr>
        <p:spPr>
          <a:xfrm>
            <a:off x="1396169" y="2421466"/>
            <a:ext cx="94072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fr-FR"/>
              <a:t>Modifiez le style du titre</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12/5/2022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a:t>
            </a:fld>
            <a:endParaRPr lang="en-US" dirty="0"/>
          </a:p>
        </p:txBody>
      </p:sp>
      <p:cxnSp>
        <p:nvCxnSpPr>
          <p:cNvPr id="14" name="Straight Connector 13"/>
          <p:cNvCxnSpPr/>
          <p:nvPr/>
        </p:nvCxnSpPr>
        <p:spPr>
          <a:xfrm>
            <a:off x="8863890" y="990600"/>
            <a:ext cx="0" cy="487680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idx="1"/>
          </p:nvPr>
        </p:nvSpPr>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05BFA754-D5C3-4E66-96A6-867B257F58DC}" type="datetimeFigureOut">
              <a:rPr lang="en-US" dirty="0"/>
              <a:t>12/5/2022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D84065D-F351-4B03-BD91-D8A6B8D4B362}" type="slidenum">
              <a:rPr lang="en-US" dirty="0"/>
              <a:t>‹N°›</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fr-FR"/>
              <a:t>Modifiez le style du titre</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Modifier les styles du texte du masque</a:t>
            </a:r>
          </a:p>
        </p:txBody>
      </p:sp>
      <p:sp>
        <p:nvSpPr>
          <p:cNvPr id="4" name="Date Placeholder 3"/>
          <p:cNvSpPr>
            <a:spLocks noGrp="1"/>
          </p:cNvSpPr>
          <p:nvPr>
            <p:ph type="dt" sz="half" idx="10"/>
          </p:nvPr>
        </p:nvSpPr>
        <p:spPr/>
        <p:txBody>
          <a:bodyPr/>
          <a:lstStyle/>
          <a:p>
            <a:fld id="{B61BEF0D-F0BB-DE4B-95CE-6DB70DBA9567}" type="datetimeFigureOut">
              <a:rPr lang="en-US" dirty="0"/>
              <a:pPr/>
              <a:t>12/5/2022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a:t>
            </a:fld>
            <a:endParaRPr lang="en-US" dirty="0"/>
          </a:p>
        </p:txBody>
      </p:sp>
      <p:cxnSp>
        <p:nvCxnSpPr>
          <p:cNvPr id="16" name="Straight Connector 15"/>
          <p:cNvCxnSpPr/>
          <p:nvPr/>
        </p:nvCxnSpPr>
        <p:spPr>
          <a:xfrm>
            <a:off x="2012723" y="3710585"/>
            <a:ext cx="8163380"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Date Placeholder 4"/>
          <p:cNvSpPr>
            <a:spLocks noGrp="1"/>
          </p:cNvSpPr>
          <p:nvPr>
            <p:ph type="dt" sz="half" idx="10"/>
          </p:nvPr>
        </p:nvSpPr>
        <p:spPr/>
        <p:txBody>
          <a:bodyPr/>
          <a:lstStyle/>
          <a:p>
            <a:fld id="{05BFA754-D5C3-4E66-96A6-867B257F58DC}" type="datetimeFigureOut">
              <a:rPr lang="en-US" dirty="0"/>
              <a:t>12/5/2022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D84065D-F351-4B03-BD91-D8A6B8D4B362}" type="slidenum">
              <a:rPr lang="en-US" dirty="0"/>
              <a:t>‹N°›</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fr-FR"/>
              <a:t>Modifiez le style du titre</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Modifier les styles du texte du masque</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Text Placeholder 4"/>
          <p:cNvSpPr>
            <a:spLocks noGrp="1"/>
          </p:cNvSpPr>
          <p:nvPr>
            <p:ph type="body" sz="quarter" idx="3"/>
          </p:nvPr>
        </p:nvSpPr>
        <p:spPr>
          <a:xfrm>
            <a:off x="6180671" y="2658533"/>
            <a:ext cx="4718304" cy="576262"/>
          </a:xfrm>
        </p:spPr>
        <p:txBody>
          <a:bodyPr anchor="b">
            <a:noAutofit/>
          </a:bodyPr>
          <a:lstStyle>
            <a:lvl1pPr marL="0" indent="0">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Modifier les styles du texte du masque</a:t>
            </a:r>
          </a:p>
        </p:txBody>
      </p:sp>
      <p:sp>
        <p:nvSpPr>
          <p:cNvPr id="6" name="Content Placeholder 5"/>
          <p:cNvSpPr>
            <a:spLocks noGrp="1"/>
          </p:cNvSpPr>
          <p:nvPr>
            <p:ph sz="quarter" idx="4"/>
          </p:nvPr>
        </p:nvSpPr>
        <p:spPr>
          <a:xfrm>
            <a:off x="6180671" y="3243262"/>
            <a:ext cx="4718304" cy="2632605"/>
          </a:xfrm>
        </p:spPr>
        <p:txBody>
          <a:bodyPr anchor="t">
            <a:normAutofit/>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12/5/2022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‹N°›</a:t>
            </a:fld>
            <a:endParaRPr lang="en-US" dirty="0"/>
          </a:p>
        </p:txBody>
      </p:sp>
      <p:cxnSp>
        <p:nvCxnSpPr>
          <p:cNvPr id="18" name="Straight Connector 17"/>
          <p:cNvCxnSpPr/>
          <p:nvPr/>
        </p:nvCxnSpPr>
        <p:spPr>
          <a:xfrm>
            <a:off x="1396169" y="2421466"/>
            <a:ext cx="94072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12/5/2022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‹N°›</a:t>
            </a:fld>
            <a:endParaRPr lang="en-US" dirty="0"/>
          </a:p>
        </p:txBody>
      </p:sp>
      <p:cxnSp>
        <p:nvCxnSpPr>
          <p:cNvPr id="14" name="Straight Connector 13"/>
          <p:cNvCxnSpPr/>
          <p:nvPr/>
        </p:nvCxnSpPr>
        <p:spPr>
          <a:xfrm>
            <a:off x="1396169" y="2421466"/>
            <a:ext cx="94072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12/5/2022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fr-FR"/>
              <a:t>Modifiez le style du titre</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Modifier les styles du texte du masque</a:t>
            </a:r>
          </a:p>
        </p:txBody>
      </p:sp>
      <p:sp>
        <p:nvSpPr>
          <p:cNvPr id="5" name="Date Placeholder 4"/>
          <p:cNvSpPr>
            <a:spLocks noGrp="1"/>
          </p:cNvSpPr>
          <p:nvPr>
            <p:ph type="dt" sz="half" idx="10"/>
          </p:nvPr>
        </p:nvSpPr>
        <p:spPr/>
        <p:txBody>
          <a:bodyPr/>
          <a:lstStyle/>
          <a:p>
            <a:fld id="{B61BEF0D-F0BB-DE4B-95CE-6DB70DBA9567}" type="datetimeFigureOut">
              <a:rPr lang="en-US" dirty="0"/>
              <a:pPr/>
              <a:t>12/5/2022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‹N°›</a:t>
            </a:fld>
            <a:endParaRPr lang="en-US" dirty="0"/>
          </a:p>
        </p:txBody>
      </p:sp>
      <p:cxnSp>
        <p:nvCxnSpPr>
          <p:cNvPr id="16" name="Straight Connector 15"/>
          <p:cNvCxnSpPr/>
          <p:nvPr/>
        </p:nvCxnSpPr>
        <p:spPr>
          <a:xfrm>
            <a:off x="1396169" y="2912533"/>
            <a:ext cx="35144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fr-FR"/>
              <a:t>Modifiez le style du titre</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r-FR"/>
              <a:t>Cliquez sur l'icône pour ajouter une image</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Modifier les styles du texte du masque</a:t>
            </a:r>
          </a:p>
        </p:txBody>
      </p:sp>
      <p:sp>
        <p:nvSpPr>
          <p:cNvPr id="5" name="Date Placeholder 4"/>
          <p:cNvSpPr>
            <a:spLocks noGrp="1"/>
          </p:cNvSpPr>
          <p:nvPr>
            <p:ph type="dt" sz="half" idx="10"/>
          </p:nvPr>
        </p:nvSpPr>
        <p:spPr/>
        <p:txBody>
          <a:bodyPr/>
          <a:lstStyle/>
          <a:p>
            <a:fld id="{B61BEF0D-F0BB-DE4B-95CE-6DB70DBA9567}" type="datetimeFigureOut">
              <a:rPr lang="en-US" dirty="0"/>
              <a:pPr/>
              <a:t>12/5/2022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pic>
        <p:nvPicPr>
          <p:cNvPr id="7" name="Picture 6" descr="HD-PanelContent-GrommetsCombined.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fr-FR"/>
              <a:t>Modifiez le style du titre</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B61BEF0D-F0BB-DE4B-95CE-6DB70DBA9567}" type="datetimeFigureOut">
              <a:rPr lang="en-US" dirty="0"/>
              <a:pPr/>
              <a:t>12/5/2022</a:t>
            </a:fld>
            <a:endParaRPr lang="en-US" dirty="0"/>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dirty="0"/>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D57F1E4F-1CFF-5643-939E-217C01CDF565}" type="slidenum">
              <a:rPr lang="en-US" dirty="0"/>
              <a:pPr/>
              <a:t>‹N°›</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68" r:id="rId2"/>
    <p:sldLayoutId id="2147483651" r:id="rId3"/>
    <p:sldLayoutId id="2147483669" r:id="rId4"/>
    <p:sldLayoutId id="2147483653" r:id="rId5"/>
    <p:sldLayoutId id="2147483654" r:id="rId6"/>
    <p:sldLayoutId id="2147483655" r:id="rId7"/>
    <p:sldLayoutId id="2147483656" r:id="rId8"/>
    <p:sldLayoutId id="2147483660" r:id="rId9"/>
    <p:sldLayoutId id="2147483657" r:id="rId10"/>
    <p:sldLayoutId id="2147483663" r:id="rId11"/>
    <p:sldLayoutId id="2147483664" r:id="rId12"/>
    <p:sldLayoutId id="2147483665" r:id="rId13"/>
    <p:sldLayoutId id="2147483666" r:id="rId14"/>
    <p:sldLayoutId id="2147483667" r:id="rId15"/>
    <p:sldLayoutId id="2147483658" r:id="rId16"/>
    <p:sldLayoutId id="2147483659"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image" Target="../media/image9.jpeg"/><Relationship Id="rId3" Type="http://schemas.openxmlformats.org/officeDocument/2006/relationships/hyperlink" Target="mailto:ilebon@ahnac.com" TargetMode="External"/><Relationship Id="rId7" Type="http://schemas.openxmlformats.org/officeDocument/2006/relationships/image" Target="../media/image8.JPG"/><Relationship Id="rId2" Type="http://schemas.openxmlformats.org/officeDocument/2006/relationships/hyperlink" Target="mailto:vbernier@ahnac.com" TargetMode="External"/><Relationship Id="rId1" Type="http://schemas.openxmlformats.org/officeDocument/2006/relationships/slideLayout" Target="../slideLayouts/slideLayout2.xml"/><Relationship Id="rId6" Type="http://schemas.openxmlformats.org/officeDocument/2006/relationships/image" Target="../media/image7.jpg"/><Relationship Id="rId5" Type="http://schemas.openxmlformats.org/officeDocument/2006/relationships/hyperlink" Target="mailto:rjeanson@ahnac.com" TargetMode="External"/><Relationship Id="rId4" Type="http://schemas.openxmlformats.org/officeDocument/2006/relationships/hyperlink" Target="mailto:lclaire@ahnac.com" TargetMode="External"/><Relationship Id="rId9" Type="http://schemas.openxmlformats.org/officeDocument/2006/relationships/image" Target="../media/image10.emf"/></Relationships>
</file>

<file path=ppt/slides/_rels/slide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p:txBody>
          <a:bodyPr/>
          <a:lstStyle/>
          <a:p>
            <a:r>
              <a:rPr lang="fr-FR" dirty="0"/>
              <a:t>Le centre de Proximité du Chevalet</a:t>
            </a:r>
          </a:p>
        </p:txBody>
      </p:sp>
      <p:sp>
        <p:nvSpPr>
          <p:cNvPr id="3" name="Sous-titre 2"/>
          <p:cNvSpPr>
            <a:spLocks noGrp="1"/>
          </p:cNvSpPr>
          <p:nvPr>
            <p:ph type="subTitle" idx="1"/>
          </p:nvPr>
        </p:nvSpPr>
        <p:spPr/>
        <p:txBody>
          <a:bodyPr/>
          <a:lstStyle/>
          <a:p>
            <a:r>
              <a:rPr lang="fr-FR" dirty="0"/>
              <a:t>Une offre de soins en RPS et des outils adaptés à l’évolutivité de la maladie psychiatrique.</a:t>
            </a:r>
          </a:p>
        </p:txBody>
      </p:sp>
      <p:pic>
        <p:nvPicPr>
          <p:cNvPr id="4" name="Image 3">
            <a:extLst>
              <a:ext uri="{FF2B5EF4-FFF2-40B4-BE49-F238E27FC236}">
                <a16:creationId xmlns:a16="http://schemas.microsoft.com/office/drawing/2014/main" id="{4F85FDCC-8EF8-4CEE-89B6-4C245E022AD6}"/>
              </a:ext>
            </a:extLst>
          </p:cNvPr>
          <p:cNvPicPr>
            <a:picLocks noChangeAspect="1"/>
          </p:cNvPicPr>
          <p:nvPr/>
        </p:nvPicPr>
        <p:blipFill>
          <a:blip r:embed="rId2"/>
          <a:stretch>
            <a:fillRect/>
          </a:stretch>
        </p:blipFill>
        <p:spPr>
          <a:xfrm>
            <a:off x="4650377" y="4629"/>
            <a:ext cx="2482999" cy="1595570"/>
          </a:xfrm>
          <a:prstGeom prst="rect">
            <a:avLst/>
          </a:prstGeom>
        </p:spPr>
      </p:pic>
      <p:pic>
        <p:nvPicPr>
          <p:cNvPr id="5" name="Imag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62572" y="4539374"/>
            <a:ext cx="790318" cy="878049"/>
          </a:xfrm>
          <a:prstGeom prst="rect">
            <a:avLst/>
          </a:prstGeom>
        </p:spPr>
      </p:pic>
      <p:sp>
        <p:nvSpPr>
          <p:cNvPr id="6" name="ZoneTexte 5"/>
          <p:cNvSpPr txBox="1"/>
          <p:nvPr/>
        </p:nvSpPr>
        <p:spPr>
          <a:xfrm>
            <a:off x="200296" y="5991497"/>
            <a:ext cx="11477897" cy="369332"/>
          </a:xfrm>
          <a:prstGeom prst="rect">
            <a:avLst/>
          </a:prstGeom>
          <a:noFill/>
        </p:spPr>
        <p:txBody>
          <a:bodyPr wrap="square" rtlCol="0">
            <a:spAutoFit/>
          </a:bodyPr>
          <a:lstStyle/>
          <a:p>
            <a:r>
              <a:rPr lang="fr-FR" dirty="0"/>
              <a:t>Présentation Première Assemblée générale Centres supports et Centres de Proximité des Hauts-de-France  12/12/2022</a:t>
            </a:r>
          </a:p>
        </p:txBody>
      </p:sp>
    </p:spTree>
    <p:extLst>
      <p:ext uri="{BB962C8B-B14F-4D97-AF65-F5344CB8AC3E}">
        <p14:creationId xmlns:p14="http://schemas.microsoft.com/office/powerpoint/2010/main" val="180451836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dirty="0"/>
              <a:t>Approche centrée sur l’humain et ses ressources</a:t>
            </a:r>
          </a:p>
        </p:txBody>
      </p:sp>
      <p:sp>
        <p:nvSpPr>
          <p:cNvPr id="3" name="Espace réservé du contenu 2"/>
          <p:cNvSpPr>
            <a:spLocks noGrp="1"/>
          </p:cNvSpPr>
          <p:nvPr>
            <p:ph idx="1"/>
          </p:nvPr>
        </p:nvSpPr>
        <p:spPr/>
        <p:txBody>
          <a:bodyPr/>
          <a:lstStyle/>
          <a:p>
            <a:r>
              <a:rPr lang="fr-FR" dirty="0"/>
              <a:t>Vivante et évolutive</a:t>
            </a:r>
          </a:p>
          <a:p>
            <a:r>
              <a:rPr lang="fr-FR" dirty="0"/>
              <a:t>Prônant l’autonomie et l’autodétermination</a:t>
            </a:r>
          </a:p>
          <a:p>
            <a:r>
              <a:rPr lang="fr-FR" dirty="0"/>
              <a:t>Favorisant le savoir expérientiel</a:t>
            </a:r>
          </a:p>
          <a:p>
            <a:r>
              <a:rPr lang="fr-FR" dirty="0"/>
              <a:t>Où la place de l’usager est prépondérante</a:t>
            </a:r>
          </a:p>
          <a:p>
            <a:pPr marL="914400" lvl="2" indent="0">
              <a:buNone/>
            </a:pPr>
            <a:r>
              <a:rPr lang="fr-FR" dirty="0"/>
              <a:t>		</a:t>
            </a:r>
          </a:p>
          <a:p>
            <a:pPr marL="914400" lvl="2" indent="0">
              <a:buNone/>
            </a:pPr>
            <a:r>
              <a:rPr lang="fr-FR" sz="2400" b="1" dirty="0"/>
              <a:t>				La pair-</a:t>
            </a:r>
            <a:r>
              <a:rPr lang="fr-FR" sz="2400" b="1" dirty="0" err="1"/>
              <a:t>aidance</a:t>
            </a:r>
            <a:endParaRPr lang="fr-FR" sz="2400" b="1" dirty="0"/>
          </a:p>
          <a:p>
            <a:endParaRPr lang="fr-FR" dirty="0"/>
          </a:p>
        </p:txBody>
      </p:sp>
      <p:sp>
        <p:nvSpPr>
          <p:cNvPr id="4" name="Flèche droite à entaille 3"/>
          <p:cNvSpPr/>
          <p:nvPr/>
        </p:nvSpPr>
        <p:spPr>
          <a:xfrm>
            <a:off x="2781300" y="5048250"/>
            <a:ext cx="978408" cy="484632"/>
          </a:xfrm>
          <a:prstGeom prst="notch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100675196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BB5E037-D072-4AD2-821A-2D2D03E357F5}"/>
              </a:ext>
            </a:extLst>
          </p:cNvPr>
          <p:cNvSpPr>
            <a:spLocks noGrp="1"/>
          </p:cNvSpPr>
          <p:nvPr>
            <p:ph type="title"/>
          </p:nvPr>
        </p:nvSpPr>
        <p:spPr/>
        <p:txBody>
          <a:bodyPr/>
          <a:lstStyle/>
          <a:p>
            <a:r>
              <a:rPr lang="fr-FR" dirty="0"/>
              <a:t>Pair-</a:t>
            </a:r>
            <a:r>
              <a:rPr lang="fr-FR" dirty="0" err="1"/>
              <a:t>aidance</a:t>
            </a:r>
            <a:r>
              <a:rPr lang="fr-FR" dirty="0"/>
              <a:t>: Les attentes</a:t>
            </a:r>
          </a:p>
        </p:txBody>
      </p:sp>
      <p:sp>
        <p:nvSpPr>
          <p:cNvPr id="3" name="Espace réservé du contenu 2">
            <a:extLst>
              <a:ext uri="{FF2B5EF4-FFF2-40B4-BE49-F238E27FC236}">
                <a16:creationId xmlns:a16="http://schemas.microsoft.com/office/drawing/2014/main" id="{372E7E9D-25F1-4B94-ABE5-4A45C5A38AAF}"/>
              </a:ext>
            </a:extLst>
          </p:cNvPr>
          <p:cNvSpPr>
            <a:spLocks noGrp="1"/>
          </p:cNvSpPr>
          <p:nvPr>
            <p:ph idx="1"/>
          </p:nvPr>
        </p:nvSpPr>
        <p:spPr/>
        <p:txBody>
          <a:bodyPr>
            <a:normAutofit fontScale="92500" lnSpcReduction="10000"/>
          </a:bodyPr>
          <a:lstStyle/>
          <a:p>
            <a:r>
              <a:rPr lang="fr-FR" dirty="0"/>
              <a:t>Chez les soignants :</a:t>
            </a:r>
          </a:p>
          <a:p>
            <a:pPr lvl="1"/>
            <a:r>
              <a:rPr lang="fr-FR" dirty="0" err="1"/>
              <a:t>Empowerment</a:t>
            </a:r>
            <a:endParaRPr lang="fr-FR" dirty="0"/>
          </a:p>
          <a:p>
            <a:pPr lvl="1"/>
            <a:r>
              <a:rPr lang="fr-FR" dirty="0"/>
              <a:t>Prise de conscience, motivation intrinsèque </a:t>
            </a:r>
          </a:p>
          <a:p>
            <a:pPr lvl="1"/>
            <a:r>
              <a:rPr lang="fr-FR" dirty="0"/>
              <a:t>Autonomie</a:t>
            </a:r>
          </a:p>
          <a:p>
            <a:pPr lvl="1"/>
            <a:r>
              <a:rPr lang="fr-FR" dirty="0"/>
              <a:t>Trouver les bons mots</a:t>
            </a:r>
          </a:p>
          <a:p>
            <a:r>
              <a:rPr lang="fr-FR" dirty="0"/>
              <a:t>Chez le pair-aidant : </a:t>
            </a:r>
          </a:p>
          <a:p>
            <a:pPr lvl="1"/>
            <a:r>
              <a:rPr lang="fr-FR" dirty="0"/>
              <a:t>Ouverture sur l’extérieur</a:t>
            </a:r>
          </a:p>
          <a:p>
            <a:pPr lvl="1"/>
            <a:r>
              <a:rPr lang="fr-FR" dirty="0"/>
              <a:t>Partage de son expérience</a:t>
            </a:r>
          </a:p>
          <a:p>
            <a:pPr lvl="1"/>
            <a:endParaRPr lang="fr-FR" dirty="0"/>
          </a:p>
        </p:txBody>
      </p:sp>
    </p:spTree>
    <p:extLst>
      <p:ext uri="{BB962C8B-B14F-4D97-AF65-F5344CB8AC3E}">
        <p14:creationId xmlns:p14="http://schemas.microsoft.com/office/powerpoint/2010/main" val="162363922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BE184DD-A92A-4B78-9D19-B1F788880C98}"/>
              </a:ext>
            </a:extLst>
          </p:cNvPr>
          <p:cNvSpPr>
            <a:spLocks noGrp="1"/>
          </p:cNvSpPr>
          <p:nvPr>
            <p:ph type="title"/>
          </p:nvPr>
        </p:nvSpPr>
        <p:spPr/>
        <p:txBody>
          <a:bodyPr/>
          <a:lstStyle/>
          <a:p>
            <a:r>
              <a:rPr lang="fr-FR" dirty="0"/>
              <a:t>Pair-</a:t>
            </a:r>
            <a:r>
              <a:rPr lang="fr-FR" dirty="0" err="1"/>
              <a:t>aidance</a:t>
            </a:r>
            <a:r>
              <a:rPr lang="fr-FR" dirty="0"/>
              <a:t>: Les attentes</a:t>
            </a:r>
          </a:p>
        </p:txBody>
      </p:sp>
      <p:sp>
        <p:nvSpPr>
          <p:cNvPr id="3" name="Espace réservé du contenu 2">
            <a:extLst>
              <a:ext uri="{FF2B5EF4-FFF2-40B4-BE49-F238E27FC236}">
                <a16:creationId xmlns:a16="http://schemas.microsoft.com/office/drawing/2014/main" id="{CB1E5980-DC1D-448E-8094-725A7688FB97}"/>
              </a:ext>
            </a:extLst>
          </p:cNvPr>
          <p:cNvSpPr>
            <a:spLocks noGrp="1"/>
          </p:cNvSpPr>
          <p:nvPr>
            <p:ph idx="1"/>
          </p:nvPr>
        </p:nvSpPr>
        <p:spPr/>
        <p:txBody>
          <a:bodyPr/>
          <a:lstStyle/>
          <a:p>
            <a:r>
              <a:rPr lang="fr-FR" dirty="0"/>
              <a:t>Chez les usagers: </a:t>
            </a:r>
          </a:p>
          <a:p>
            <a:pPr lvl="1"/>
            <a:r>
              <a:rPr lang="fr-FR" dirty="0"/>
              <a:t>Notion d’espoir </a:t>
            </a:r>
            <a:r>
              <a:rPr lang="fr-FR" i="1" dirty="0"/>
              <a:t>« Vous nous vendez du rêve »</a:t>
            </a:r>
          </a:p>
          <a:p>
            <a:pPr lvl="1"/>
            <a:r>
              <a:rPr lang="fr-FR" dirty="0"/>
              <a:t>Conseils </a:t>
            </a:r>
            <a:r>
              <a:rPr lang="fr-FR" i="1" dirty="0"/>
              <a:t>« Comment faire pour aller mieux »</a:t>
            </a:r>
          </a:p>
          <a:p>
            <a:pPr lvl="1"/>
            <a:r>
              <a:rPr lang="fr-FR" dirty="0"/>
              <a:t>Partage d’expérience </a:t>
            </a:r>
            <a:r>
              <a:rPr lang="fr-FR" i="1" dirty="0"/>
              <a:t>« Quel a été votre déclic? » </a:t>
            </a:r>
          </a:p>
          <a:p>
            <a:pPr lvl="1"/>
            <a:endParaRPr lang="fr-FR" i="1" dirty="0"/>
          </a:p>
          <a:p>
            <a:pPr lvl="1">
              <a:buFont typeface="Wingdings" panose="05000000000000000000" pitchFamily="2" charset="2"/>
              <a:buChar char="Ø"/>
            </a:pPr>
            <a:r>
              <a:rPr lang="fr-FR" dirty="0"/>
              <a:t>Atelier d’écriture libre à partir du 28/11 avec 5 usagers aux problématiques différentes</a:t>
            </a:r>
          </a:p>
        </p:txBody>
      </p:sp>
    </p:spTree>
    <p:extLst>
      <p:ext uri="{BB962C8B-B14F-4D97-AF65-F5344CB8AC3E}">
        <p14:creationId xmlns:p14="http://schemas.microsoft.com/office/powerpoint/2010/main" val="243860322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4AF2385-BB9A-4517-B4D9-7A6E32E1A828}"/>
              </a:ext>
            </a:extLst>
          </p:cNvPr>
          <p:cNvSpPr>
            <a:spLocks noGrp="1"/>
          </p:cNvSpPr>
          <p:nvPr>
            <p:ph type="title"/>
          </p:nvPr>
        </p:nvSpPr>
        <p:spPr/>
        <p:txBody>
          <a:bodyPr/>
          <a:lstStyle/>
          <a:p>
            <a:r>
              <a:rPr lang="fr-FR" dirty="0"/>
              <a:t>Pair-</a:t>
            </a:r>
            <a:r>
              <a:rPr lang="fr-FR" dirty="0" err="1"/>
              <a:t>aidance</a:t>
            </a:r>
            <a:r>
              <a:rPr lang="fr-FR" dirty="0"/>
              <a:t>: les premières impressions</a:t>
            </a:r>
          </a:p>
        </p:txBody>
      </p:sp>
      <p:sp>
        <p:nvSpPr>
          <p:cNvPr id="3" name="Espace réservé du contenu 2">
            <a:extLst>
              <a:ext uri="{FF2B5EF4-FFF2-40B4-BE49-F238E27FC236}">
                <a16:creationId xmlns:a16="http://schemas.microsoft.com/office/drawing/2014/main" id="{B451D97F-1650-44C9-87ED-10236D3D65A8}"/>
              </a:ext>
            </a:extLst>
          </p:cNvPr>
          <p:cNvSpPr>
            <a:spLocks noGrp="1"/>
          </p:cNvSpPr>
          <p:nvPr>
            <p:ph idx="1"/>
          </p:nvPr>
        </p:nvSpPr>
        <p:spPr/>
        <p:txBody>
          <a:bodyPr>
            <a:normAutofit fontScale="85000" lnSpcReduction="20000"/>
          </a:bodyPr>
          <a:lstStyle/>
          <a:p>
            <a:r>
              <a:rPr lang="fr-FR" dirty="0"/>
              <a:t>Retour du pair-aidant : </a:t>
            </a:r>
          </a:p>
          <a:p>
            <a:pPr lvl="1"/>
            <a:r>
              <a:rPr lang="fr-FR" dirty="0"/>
              <a:t>Renforce son énergie d’aider, sensation d’exister</a:t>
            </a:r>
          </a:p>
          <a:p>
            <a:pPr lvl="1"/>
            <a:r>
              <a:rPr lang="fr-FR" dirty="0"/>
              <a:t>Confident, les encourage</a:t>
            </a:r>
          </a:p>
          <a:p>
            <a:pPr lvl="1"/>
            <a:r>
              <a:rPr lang="fr-FR" dirty="0"/>
              <a:t>Les accompagne sur leur chemin</a:t>
            </a:r>
          </a:p>
          <a:p>
            <a:r>
              <a:rPr lang="fr-FR" dirty="0"/>
              <a:t>Retour des usagers: </a:t>
            </a:r>
          </a:p>
          <a:p>
            <a:pPr lvl="1"/>
            <a:r>
              <a:rPr lang="fr-FR" dirty="0"/>
              <a:t>Libérateur, ne se sentent pas jugés</a:t>
            </a:r>
          </a:p>
          <a:p>
            <a:pPr lvl="1"/>
            <a:r>
              <a:rPr lang="fr-FR" dirty="0"/>
              <a:t>Meilleure compréhension des autres, notion de tolérance</a:t>
            </a:r>
          </a:p>
          <a:p>
            <a:pPr lvl="1"/>
            <a:r>
              <a:rPr lang="fr-FR" dirty="0"/>
              <a:t>Richesse du partage </a:t>
            </a:r>
          </a:p>
          <a:p>
            <a:pPr lvl="1"/>
            <a:r>
              <a:rPr lang="fr-FR" dirty="0"/>
              <a:t>Envie de réciprocité</a:t>
            </a:r>
            <a:r>
              <a:rPr lang="fr-FR" i="1" dirty="0"/>
              <a:t>« Ce Mr prend du temps pour nous bénévolement, donc je vais m’investir » </a:t>
            </a:r>
          </a:p>
          <a:p>
            <a:pPr lvl="1"/>
            <a:endParaRPr lang="fr-FR" dirty="0"/>
          </a:p>
        </p:txBody>
      </p:sp>
    </p:spTree>
    <p:extLst>
      <p:ext uri="{BB962C8B-B14F-4D97-AF65-F5344CB8AC3E}">
        <p14:creationId xmlns:p14="http://schemas.microsoft.com/office/powerpoint/2010/main" val="388039391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1DE737B-19F9-4562-BE42-18E1C1EB033E}"/>
              </a:ext>
            </a:extLst>
          </p:cNvPr>
          <p:cNvSpPr>
            <a:spLocks noGrp="1"/>
          </p:cNvSpPr>
          <p:nvPr>
            <p:ph type="title"/>
          </p:nvPr>
        </p:nvSpPr>
        <p:spPr/>
        <p:txBody>
          <a:bodyPr/>
          <a:lstStyle/>
          <a:p>
            <a:r>
              <a:rPr lang="fr-FR" dirty="0"/>
              <a:t>Pair-</a:t>
            </a:r>
            <a:r>
              <a:rPr lang="fr-FR" dirty="0" err="1"/>
              <a:t>aidance</a:t>
            </a:r>
            <a:r>
              <a:rPr lang="fr-FR" dirty="0"/>
              <a:t>: Les premières impressions</a:t>
            </a:r>
          </a:p>
        </p:txBody>
      </p:sp>
      <p:sp>
        <p:nvSpPr>
          <p:cNvPr id="3" name="Espace réservé du contenu 2">
            <a:extLst>
              <a:ext uri="{FF2B5EF4-FFF2-40B4-BE49-F238E27FC236}">
                <a16:creationId xmlns:a16="http://schemas.microsoft.com/office/drawing/2014/main" id="{432E22D0-2678-47F7-8501-74CBC9FA9BD0}"/>
              </a:ext>
            </a:extLst>
          </p:cNvPr>
          <p:cNvSpPr>
            <a:spLocks noGrp="1"/>
          </p:cNvSpPr>
          <p:nvPr>
            <p:ph idx="1"/>
          </p:nvPr>
        </p:nvSpPr>
        <p:spPr/>
        <p:txBody>
          <a:bodyPr/>
          <a:lstStyle/>
          <a:p>
            <a:r>
              <a:rPr lang="fr-FR" dirty="0"/>
              <a:t>Retour des soignants</a:t>
            </a:r>
          </a:p>
          <a:p>
            <a:pPr lvl="1"/>
            <a:r>
              <a:rPr lang="fr-FR" dirty="0"/>
              <a:t>Richesse, évoquent leur propre vérité</a:t>
            </a:r>
          </a:p>
          <a:p>
            <a:pPr lvl="1"/>
            <a:r>
              <a:rPr lang="fr-FR" dirty="0"/>
              <a:t>Pas de cadre </a:t>
            </a:r>
            <a:r>
              <a:rPr lang="fr-FR" dirty="0">
                <a:sym typeface="Wingdings" panose="05000000000000000000" pitchFamily="2" charset="2"/>
              </a:rPr>
              <a:t> ils vont où ils veulent</a:t>
            </a:r>
          </a:p>
          <a:p>
            <a:pPr lvl="1"/>
            <a:r>
              <a:rPr lang="fr-FR" dirty="0">
                <a:sym typeface="Wingdings" panose="05000000000000000000" pitchFamily="2" charset="2"/>
              </a:rPr>
              <a:t>Développent leur autonomie</a:t>
            </a:r>
          </a:p>
          <a:p>
            <a:pPr lvl="1"/>
            <a:r>
              <a:rPr lang="fr-FR" dirty="0">
                <a:sym typeface="Wingdings" panose="05000000000000000000" pitchFamily="2" charset="2"/>
              </a:rPr>
              <a:t>Retrait du soignant, rôle d’observateur </a:t>
            </a:r>
            <a:r>
              <a:rPr lang="fr-FR" i="1" dirty="0">
                <a:sym typeface="Wingdings" panose="05000000000000000000" pitchFamily="2" charset="2"/>
              </a:rPr>
              <a:t>« Cela leur appartient » </a:t>
            </a:r>
          </a:p>
          <a:p>
            <a:pPr lvl="1"/>
            <a:r>
              <a:rPr lang="fr-FR" dirty="0">
                <a:sym typeface="Wingdings" panose="05000000000000000000" pitchFamily="2" charset="2"/>
              </a:rPr>
              <a:t>Complémentarité</a:t>
            </a:r>
            <a:endParaRPr lang="fr-FR" dirty="0"/>
          </a:p>
        </p:txBody>
      </p:sp>
    </p:spTree>
    <p:extLst>
      <p:ext uri="{BB962C8B-B14F-4D97-AF65-F5344CB8AC3E}">
        <p14:creationId xmlns:p14="http://schemas.microsoft.com/office/powerpoint/2010/main" val="286105242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L’équipe</a:t>
            </a:r>
          </a:p>
        </p:txBody>
      </p:sp>
      <p:sp>
        <p:nvSpPr>
          <p:cNvPr id="3" name="Espace réservé du contenu 2"/>
          <p:cNvSpPr>
            <a:spLocks noGrp="1"/>
          </p:cNvSpPr>
          <p:nvPr>
            <p:ph idx="1"/>
          </p:nvPr>
        </p:nvSpPr>
        <p:spPr>
          <a:xfrm>
            <a:off x="1295401" y="2556931"/>
            <a:ext cx="9601196" cy="3559783"/>
          </a:xfrm>
        </p:spPr>
        <p:txBody>
          <a:bodyPr>
            <a:normAutofit fontScale="70000" lnSpcReduction="20000"/>
          </a:bodyPr>
          <a:lstStyle/>
          <a:p>
            <a:r>
              <a:rPr lang="fr-FR" dirty="0"/>
              <a:t>Veronique Bernier, infirmière  DU RC et formée ETP</a:t>
            </a:r>
          </a:p>
          <a:p>
            <a:pPr marL="457200" lvl="1" indent="0">
              <a:buNone/>
            </a:pPr>
            <a:r>
              <a:rPr lang="fr-FR" dirty="0">
                <a:hlinkClick r:id="rId2"/>
              </a:rPr>
              <a:t>vbernier@ahnac.com</a:t>
            </a:r>
            <a:endParaRPr lang="fr-FR" dirty="0"/>
          </a:p>
          <a:p>
            <a:pPr marL="457200" lvl="1" indent="0">
              <a:buNone/>
            </a:pPr>
            <a:endParaRPr lang="fr-FR" dirty="0"/>
          </a:p>
          <a:p>
            <a:r>
              <a:rPr lang="fr-FR" dirty="0"/>
              <a:t>Isabelle Lebon, infirmière DU RC et formée ETP</a:t>
            </a:r>
          </a:p>
          <a:p>
            <a:pPr marL="457200" lvl="1" indent="0">
              <a:buNone/>
            </a:pPr>
            <a:r>
              <a:rPr lang="fr-FR" dirty="0">
                <a:hlinkClick r:id="rId3"/>
              </a:rPr>
              <a:t>ilebon@ahnac.com</a:t>
            </a:r>
            <a:endParaRPr lang="fr-FR" dirty="0"/>
          </a:p>
          <a:p>
            <a:pPr marL="457200" lvl="1" indent="0">
              <a:buNone/>
            </a:pPr>
            <a:endParaRPr lang="fr-FR" dirty="0"/>
          </a:p>
          <a:p>
            <a:r>
              <a:rPr lang="fr-FR" dirty="0"/>
              <a:t>Laura Claire, neuropsychologue</a:t>
            </a:r>
          </a:p>
          <a:p>
            <a:pPr marL="457200" lvl="1" indent="0">
              <a:buNone/>
            </a:pPr>
            <a:r>
              <a:rPr lang="fr-FR" dirty="0">
                <a:hlinkClick r:id="rId4"/>
              </a:rPr>
              <a:t>lclaire@ahnac.com</a:t>
            </a:r>
            <a:endParaRPr lang="fr-FR" dirty="0"/>
          </a:p>
          <a:p>
            <a:pPr marL="457200" lvl="1" indent="0">
              <a:buNone/>
            </a:pPr>
            <a:endParaRPr lang="fr-FR" dirty="0"/>
          </a:p>
          <a:p>
            <a:r>
              <a:rPr lang="fr-FR" dirty="0"/>
              <a:t>Robert Jeanson, psychiatre DU RPS ICT de Toulouse</a:t>
            </a:r>
          </a:p>
          <a:p>
            <a:pPr marL="457200" lvl="1" indent="0">
              <a:buNone/>
            </a:pPr>
            <a:r>
              <a:rPr lang="fr-FR" dirty="0">
                <a:hlinkClick r:id="rId5"/>
              </a:rPr>
              <a:t>rjeanson@ahnac.com</a:t>
            </a:r>
            <a:endParaRPr lang="fr-FR" dirty="0"/>
          </a:p>
          <a:p>
            <a:pPr marL="457200" lvl="1" indent="0">
              <a:buNone/>
            </a:pPr>
            <a:endParaRPr lang="fr-FR" dirty="0"/>
          </a:p>
        </p:txBody>
      </p:sp>
      <p:pic>
        <p:nvPicPr>
          <p:cNvPr id="5" name="Image 4">
            <a:extLst>
              <a:ext uri="{FF2B5EF4-FFF2-40B4-BE49-F238E27FC236}">
                <a16:creationId xmlns:a16="http://schemas.microsoft.com/office/drawing/2014/main" id="{8BEA97D2-65C7-496F-93C2-2578C2BFAF5A}"/>
              </a:ext>
            </a:extLst>
          </p:cNvPr>
          <p:cNvPicPr>
            <a:picLocks noChangeAspect="1"/>
          </p:cNvPicPr>
          <p:nvPr/>
        </p:nvPicPr>
        <p:blipFill>
          <a:blip r:embed="rId6"/>
          <a:stretch>
            <a:fillRect/>
          </a:stretch>
        </p:blipFill>
        <p:spPr>
          <a:xfrm>
            <a:off x="7998781" y="5323521"/>
            <a:ext cx="894008" cy="929322"/>
          </a:xfrm>
          <a:prstGeom prst="rect">
            <a:avLst/>
          </a:prstGeom>
        </p:spPr>
      </p:pic>
      <p:pic>
        <p:nvPicPr>
          <p:cNvPr id="7" name="Image 6">
            <a:extLst>
              <a:ext uri="{FF2B5EF4-FFF2-40B4-BE49-F238E27FC236}">
                <a16:creationId xmlns:a16="http://schemas.microsoft.com/office/drawing/2014/main" id="{F127DD4C-B03B-44E8-9046-2916417F59B7}"/>
              </a:ext>
            </a:extLst>
          </p:cNvPr>
          <p:cNvPicPr>
            <a:picLocks noChangeAspect="1"/>
          </p:cNvPicPr>
          <p:nvPr/>
        </p:nvPicPr>
        <p:blipFill>
          <a:blip r:embed="rId7"/>
          <a:stretch>
            <a:fillRect/>
          </a:stretch>
        </p:blipFill>
        <p:spPr>
          <a:xfrm>
            <a:off x="6734070" y="4323425"/>
            <a:ext cx="1026160" cy="926792"/>
          </a:xfrm>
          <a:prstGeom prst="rect">
            <a:avLst/>
          </a:prstGeom>
        </p:spPr>
      </p:pic>
      <p:pic>
        <p:nvPicPr>
          <p:cNvPr id="1026" name="Picture 2">
            <a:extLst>
              <a:ext uri="{FF2B5EF4-FFF2-40B4-BE49-F238E27FC236}">
                <a16:creationId xmlns:a16="http://schemas.microsoft.com/office/drawing/2014/main" id="{352203A9-8A2B-46A7-85F7-3D76E7F75769}"/>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rot="5400000">
            <a:off x="7857658" y="3481222"/>
            <a:ext cx="1047027" cy="7647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Image 5"/>
          <p:cNvPicPr>
            <a:picLocks noChangeAspect="1"/>
          </p:cNvPicPr>
          <p:nvPr/>
        </p:nvPicPr>
        <p:blipFill>
          <a:blip r:embed="rId9"/>
          <a:stretch>
            <a:fillRect/>
          </a:stretch>
        </p:blipFill>
        <p:spPr>
          <a:xfrm>
            <a:off x="6887622" y="2420802"/>
            <a:ext cx="872608" cy="1019376"/>
          </a:xfrm>
          <a:prstGeom prst="rect">
            <a:avLst/>
          </a:prstGeom>
        </p:spPr>
      </p:pic>
    </p:spTree>
    <p:extLst>
      <p:ext uri="{BB962C8B-B14F-4D97-AF65-F5344CB8AC3E}">
        <p14:creationId xmlns:p14="http://schemas.microsoft.com/office/powerpoint/2010/main" val="335859339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44237" cy="4590053"/>
          </a:xfrm>
          <a:prstGeom prst="rect">
            <a:avLst/>
          </a:prstGeom>
        </p:spPr>
      </p:pic>
      <p:sp>
        <p:nvSpPr>
          <p:cNvPr id="5" name="Rectangle 4"/>
          <p:cNvSpPr/>
          <p:nvPr/>
        </p:nvSpPr>
        <p:spPr>
          <a:xfrm>
            <a:off x="0" y="4383741"/>
            <a:ext cx="12192000" cy="24742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342573732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sz="3200" dirty="0"/>
              <a:t>Parce que la maladie n’est pas un long fleuve tranquille</a:t>
            </a:r>
          </a:p>
        </p:txBody>
      </p:sp>
      <p:sp>
        <p:nvSpPr>
          <p:cNvPr id="3" name="Espace réservé du contenu 2"/>
          <p:cNvSpPr>
            <a:spLocks noGrp="1"/>
          </p:cNvSpPr>
          <p:nvPr>
            <p:ph idx="1"/>
          </p:nvPr>
        </p:nvSpPr>
        <p:spPr>
          <a:xfrm>
            <a:off x="1295401" y="2556932"/>
            <a:ext cx="9601196" cy="3669056"/>
          </a:xfrm>
        </p:spPr>
        <p:txBody>
          <a:bodyPr/>
          <a:lstStyle/>
          <a:p>
            <a:pPr algn="just"/>
            <a:r>
              <a:rPr lang="fr-FR" dirty="0"/>
              <a:t>Nous nous devons d’offrir les moyens d’accompagner la personne à tous les stades de la maladie et l’aider à entamer un processus de rétablissement</a:t>
            </a:r>
          </a:p>
          <a:p>
            <a:pPr algn="just"/>
            <a:r>
              <a:rPr lang="fr-FR" dirty="0"/>
              <a:t>Aller vers la personne malade, sa famille et ses proches</a:t>
            </a:r>
          </a:p>
          <a:p>
            <a:pPr algn="just"/>
            <a:r>
              <a:rPr lang="fr-FR" dirty="0"/>
              <a:t>Maintenir </a:t>
            </a:r>
            <a:r>
              <a:rPr lang="fr-FR" dirty="0" smtClean="0"/>
              <a:t>le </a:t>
            </a:r>
            <a:r>
              <a:rPr lang="fr-FR" dirty="0"/>
              <a:t>plus </a:t>
            </a:r>
            <a:r>
              <a:rPr lang="fr-FR" dirty="0" smtClean="0"/>
              <a:t>longtemps possible la </a:t>
            </a:r>
            <a:r>
              <a:rPr lang="fr-FR" dirty="0"/>
              <a:t>personne </a:t>
            </a:r>
            <a:r>
              <a:rPr lang="fr-FR" dirty="0" smtClean="0"/>
              <a:t>sur </a:t>
            </a:r>
            <a:r>
              <a:rPr lang="fr-FR" dirty="0"/>
              <a:t>son lieu de vie </a:t>
            </a:r>
            <a:endParaRPr lang="fr-FR" dirty="0" smtClean="0"/>
          </a:p>
          <a:p>
            <a:pPr algn="just"/>
            <a:r>
              <a:rPr lang="fr-FR" dirty="0" smtClean="0"/>
              <a:t>Proposer </a:t>
            </a:r>
            <a:r>
              <a:rPr lang="fr-FR" dirty="0"/>
              <a:t>un accompagnement continu, ajusté en niveau d’étayage, proactif et personnalisé pour un </a:t>
            </a:r>
            <a:r>
              <a:rPr lang="fr-FR" dirty="0" smtClean="0"/>
              <a:t>parcours </a:t>
            </a:r>
            <a:r>
              <a:rPr lang="fr-FR" dirty="0"/>
              <a:t>de santé sans rupture</a:t>
            </a:r>
          </a:p>
        </p:txBody>
      </p:sp>
    </p:spTree>
    <p:extLst>
      <p:ext uri="{BB962C8B-B14F-4D97-AF65-F5344CB8AC3E}">
        <p14:creationId xmlns:p14="http://schemas.microsoft.com/office/powerpoint/2010/main" val="69103989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dirty="0"/>
              <a:t>Une offre adaptée au contexte médico social du territoire</a:t>
            </a:r>
          </a:p>
        </p:txBody>
      </p:sp>
      <p:sp>
        <p:nvSpPr>
          <p:cNvPr id="3" name="Espace réservé du contenu 2"/>
          <p:cNvSpPr>
            <a:spLocks noGrp="1"/>
          </p:cNvSpPr>
          <p:nvPr>
            <p:ph idx="1"/>
          </p:nvPr>
        </p:nvSpPr>
        <p:spPr/>
        <p:txBody>
          <a:bodyPr/>
          <a:lstStyle/>
          <a:p>
            <a:pPr algn="just"/>
            <a:r>
              <a:rPr lang="fr-FR" dirty="0"/>
              <a:t>Faciliter le recours aux dispositifs existants (PC, </a:t>
            </a:r>
            <a:r>
              <a:rPr lang="fr-FR" dirty="0" err="1"/>
              <a:t>HdJ</a:t>
            </a:r>
            <a:r>
              <a:rPr lang="fr-FR" dirty="0"/>
              <a:t>, CP, AT, CATTP… et au milieu associatif riche du territoire)</a:t>
            </a:r>
          </a:p>
          <a:p>
            <a:pPr algn="just"/>
            <a:r>
              <a:rPr lang="fr-FR" dirty="0"/>
              <a:t>Développer des partenariats avec le monde de l’emploi (Cap Emploi, ESAT, Cheval Bleu…) et de l’hébergement</a:t>
            </a:r>
          </a:p>
          <a:p>
            <a:pPr algn="just"/>
            <a:r>
              <a:rPr lang="fr-FR" dirty="0"/>
              <a:t>Tenir compte du « profil social » des usagers du territoire</a:t>
            </a:r>
          </a:p>
          <a:p>
            <a:pPr algn="just"/>
            <a:r>
              <a:rPr lang="fr-FR" dirty="0"/>
              <a:t>Utiliser les moyens locaux de déplacement urbain</a:t>
            </a:r>
          </a:p>
          <a:p>
            <a:endParaRPr lang="fr-FR" dirty="0"/>
          </a:p>
        </p:txBody>
      </p:sp>
    </p:spTree>
    <p:extLst>
      <p:ext uri="{BB962C8B-B14F-4D97-AF65-F5344CB8AC3E}">
        <p14:creationId xmlns:p14="http://schemas.microsoft.com/office/powerpoint/2010/main" val="253139664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Gagner en mobilité</a:t>
            </a:r>
          </a:p>
        </p:txBody>
      </p:sp>
      <p:sp>
        <p:nvSpPr>
          <p:cNvPr id="3" name="Espace réservé du contenu 2"/>
          <p:cNvSpPr>
            <a:spLocks noGrp="1"/>
          </p:cNvSpPr>
          <p:nvPr>
            <p:ph idx="1"/>
          </p:nvPr>
        </p:nvSpPr>
        <p:spPr/>
        <p:txBody>
          <a:bodyPr>
            <a:normAutofit fontScale="92500" lnSpcReduction="10000"/>
          </a:bodyPr>
          <a:lstStyle/>
          <a:p>
            <a:pPr algn="just"/>
            <a:r>
              <a:rPr lang="fr-FR" dirty="0"/>
              <a:t>Pour aller vers la personne et son milieu de vie</a:t>
            </a:r>
          </a:p>
          <a:p>
            <a:pPr algn="just"/>
            <a:r>
              <a:rPr lang="fr-FR" dirty="0"/>
              <a:t>Apporter l’étayage approprié à l’intensité symptomatique et au handicap fonctionnel qui lui est lié </a:t>
            </a:r>
          </a:p>
          <a:p>
            <a:pPr algn="just"/>
            <a:r>
              <a:rPr lang="fr-FR" dirty="0"/>
              <a:t>Eviter les ghetto en psychiatrie</a:t>
            </a:r>
          </a:p>
          <a:p>
            <a:pPr algn="just"/>
            <a:r>
              <a:rPr lang="fr-FR" dirty="0"/>
              <a:t>Faciliter la diffusion des pratiques de RPS orientées rétablissement dans la communauté</a:t>
            </a:r>
          </a:p>
          <a:p>
            <a:pPr algn="just"/>
            <a:r>
              <a:rPr lang="fr-FR" dirty="0"/>
              <a:t>Mieux entourer les phases d’entrée dans la maladie et de sortie de l’hospitalisation</a:t>
            </a:r>
          </a:p>
          <a:p>
            <a:pPr algn="just"/>
            <a:r>
              <a:rPr lang="fr-FR" dirty="0"/>
              <a:t>Incarner la sortie de la zone de confort demandée à l’usager</a:t>
            </a:r>
          </a:p>
        </p:txBody>
      </p:sp>
    </p:spTree>
    <p:extLst>
      <p:ext uri="{BB962C8B-B14F-4D97-AF65-F5344CB8AC3E}">
        <p14:creationId xmlns:p14="http://schemas.microsoft.com/office/powerpoint/2010/main" val="48520984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dirty="0"/>
              <a:t>Gagner en mobilité</a:t>
            </a:r>
          </a:p>
        </p:txBody>
      </p:sp>
      <p:sp>
        <p:nvSpPr>
          <p:cNvPr id="3" name="Espace réservé du contenu 2"/>
          <p:cNvSpPr>
            <a:spLocks noGrp="1"/>
          </p:cNvSpPr>
          <p:nvPr>
            <p:ph idx="1"/>
          </p:nvPr>
        </p:nvSpPr>
        <p:spPr/>
        <p:txBody>
          <a:bodyPr/>
          <a:lstStyle/>
          <a:p>
            <a:pPr algn="just"/>
            <a:r>
              <a:rPr lang="fr-FR" dirty="0"/>
              <a:t>Case Management de Transition, équipe mobile de Soins intensif en RPS</a:t>
            </a:r>
          </a:p>
          <a:p>
            <a:pPr algn="just"/>
            <a:r>
              <a:rPr lang="fr-FR" dirty="0"/>
              <a:t>Equipe Mobile de RPS (évaluation autonomie, et PAI)</a:t>
            </a:r>
          </a:p>
          <a:p>
            <a:pPr algn="just"/>
            <a:r>
              <a:rPr lang="fr-FR" dirty="0"/>
              <a:t>Equipe Mobile spécialisée dans l’accompagnement des personnes à précarité psychique sévères</a:t>
            </a:r>
          </a:p>
          <a:p>
            <a:pPr algn="just"/>
            <a:r>
              <a:rPr lang="fr-FR" dirty="0"/>
              <a:t>Préparer les personnes au rétablissement et à l’intégration sur le Centre de Proximité; faciliter les évaluations in situ de ces personnes pour des PSI plus écologiques</a:t>
            </a:r>
          </a:p>
          <a:p>
            <a:endParaRPr lang="fr-FR" dirty="0"/>
          </a:p>
        </p:txBody>
      </p:sp>
    </p:spTree>
    <p:extLst>
      <p:ext uri="{BB962C8B-B14F-4D97-AF65-F5344CB8AC3E}">
        <p14:creationId xmlns:p14="http://schemas.microsoft.com/office/powerpoint/2010/main" val="406175006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
            <a:ext cx="12192000" cy="6858001"/>
          </a:xfrm>
          <a:prstGeom prst="rect">
            <a:avLst/>
          </a:prstGeom>
        </p:spPr>
      </p:pic>
    </p:spTree>
    <p:extLst>
      <p:ext uri="{BB962C8B-B14F-4D97-AF65-F5344CB8AC3E}">
        <p14:creationId xmlns:p14="http://schemas.microsoft.com/office/powerpoint/2010/main" val="296995206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re 1"/>
          <p:cNvSpPr>
            <a:spLocks noGrp="1"/>
          </p:cNvSpPr>
          <p:nvPr>
            <p:ph type="title"/>
          </p:nvPr>
        </p:nvSpPr>
        <p:spPr>
          <a:xfrm>
            <a:off x="2208495" y="148288"/>
            <a:ext cx="7616513" cy="541868"/>
          </a:xfrm>
        </p:spPr>
        <p:txBody>
          <a:bodyPr>
            <a:normAutofit/>
          </a:bodyPr>
          <a:lstStyle/>
          <a:p>
            <a:r>
              <a:rPr lang="fr-FR" sz="2400" b="1" dirty="0"/>
              <a:t>Questionnaire aide évaluation orientation en CP</a:t>
            </a:r>
          </a:p>
        </p:txBody>
      </p:sp>
      <p:sp>
        <p:nvSpPr>
          <p:cNvPr id="3" name="Espace réservé du contenu 2"/>
          <p:cNvSpPr>
            <a:spLocks noGrp="1"/>
          </p:cNvSpPr>
          <p:nvPr>
            <p:ph sz="half" idx="1"/>
          </p:nvPr>
        </p:nvSpPr>
        <p:spPr>
          <a:xfrm>
            <a:off x="161925" y="866776"/>
            <a:ext cx="5854827" cy="5886450"/>
          </a:xfrm>
        </p:spPr>
        <p:txBody>
          <a:bodyPr>
            <a:noAutofit/>
          </a:bodyPr>
          <a:lstStyle/>
          <a:p>
            <a:pPr marL="0" indent="0" algn="just">
              <a:buNone/>
            </a:pPr>
            <a:r>
              <a:rPr lang="fr-FR" sz="1400" dirty="0"/>
              <a:t>Ceci est un </a:t>
            </a:r>
            <a:r>
              <a:rPr lang="fr-FR" sz="1400" dirty="0" err="1"/>
              <a:t>hétéroquestionnaire</a:t>
            </a:r>
            <a:r>
              <a:rPr lang="fr-FR" sz="1400" dirty="0"/>
              <a:t> visant à rapidement évaluer si une personne semble prête à un éventuel parcours de RPS. Il vise en quelques questions à estimer l’insight, la représentation de la maladie et de ses symptômes mais aussi les possibilités d’envisager un avenir meilleur et à évoluer dans la vie.  Il peut ainsi être passé lors d’une première rencontre avec un usager en hospitalisation ou au CMP mais aussi lors d’une VAD, avec des usagers aux suivis plus anciens</a:t>
            </a:r>
            <a:r>
              <a:rPr lang="fr-FR" sz="1200" dirty="0"/>
              <a:t>.</a:t>
            </a:r>
          </a:p>
          <a:p>
            <a:pPr marL="1828800" lvl="4" indent="0" algn="just">
              <a:buNone/>
            </a:pPr>
            <a:r>
              <a:rPr lang="fr-FR" sz="1200" dirty="0"/>
              <a:t>________________________</a:t>
            </a:r>
          </a:p>
          <a:p>
            <a:pPr marL="0" indent="0" algn="just">
              <a:buNone/>
            </a:pPr>
            <a:r>
              <a:rPr lang="fr-FR" sz="1200" dirty="0"/>
              <a:t>1. Avant l’apparition de vos troubles/symptômes (laisser l'usager définir quand il fait remonter l'apparition de ses troubles, s'il en a les capacités d'insight), quels étaient vos principaux projets (professionnels, familiaux, loisirs, vacances, formation…) ?</a:t>
            </a:r>
          </a:p>
          <a:p>
            <a:pPr marL="0" indent="0" algn="just">
              <a:buNone/>
            </a:pPr>
            <a:r>
              <a:rPr lang="fr-FR" sz="1200" dirty="0"/>
              <a:t>2. A ce jour et après cette hospitalisation/décompensation existe-t-il des changements par rapport à ces projets ? (ex : ceux-ci ne seraient plus adaptés ou impression de ne plus être capable de les réaliser…)</a:t>
            </a:r>
          </a:p>
          <a:p>
            <a:pPr marL="0" indent="0" algn="just">
              <a:buNone/>
            </a:pPr>
            <a:r>
              <a:rPr lang="fr-FR" sz="1200" dirty="0"/>
              <a:t>3. Avez-vous toujours envie de les mener à bien ? Ou souhaitez-vous peut-être en refaire d’autres ?</a:t>
            </a:r>
          </a:p>
          <a:p>
            <a:pPr marL="0" indent="0" algn="just">
              <a:buNone/>
            </a:pPr>
            <a:r>
              <a:rPr lang="fr-FR" sz="1200" dirty="0"/>
              <a:t>4. Si oui, pensez-vous avoir besoin d’aide pour les réaliser ?</a:t>
            </a:r>
          </a:p>
          <a:p>
            <a:pPr marL="0" indent="0" algn="just">
              <a:buNone/>
            </a:pPr>
            <a:r>
              <a:rPr lang="fr-FR" sz="1200" dirty="0"/>
              <a:t>5. Quelles sont selon vous les compétences et les capacités que vous avez déjà qui vous permettent de penser que vous êtes capable de les réaliser ?</a:t>
            </a:r>
          </a:p>
          <a:p>
            <a:pPr marL="0" indent="0" algn="just">
              <a:buNone/>
            </a:pPr>
            <a:r>
              <a:rPr lang="fr-FR" sz="1200" dirty="0"/>
              <a:t>6. Se peut-il que les troubles pour lesquels vous êtes hospitalisé(e)/en suivi en ce moment vous rendent plus compliquée la réalisation de vos projets ?</a:t>
            </a:r>
          </a:p>
          <a:p>
            <a:pPr marL="0" indent="0" algn="just">
              <a:buNone/>
            </a:pPr>
            <a:r>
              <a:rPr lang="fr-FR" sz="1200" dirty="0"/>
              <a:t>7. Si oui quels sont ces troubles (mémoire, concentration, dispersion, hallucinations, délire, perte de confiance en vous, sentiment de perte d’efficacité personnelle, perte d’envie, de gout... ?)</a:t>
            </a:r>
          </a:p>
          <a:p>
            <a:pPr marL="0" indent="0" algn="just">
              <a:buNone/>
            </a:pPr>
            <a:r>
              <a:rPr lang="fr-FR" sz="1200" dirty="0"/>
              <a:t>8. Quelles sont les personnes ressources de votre entourage (familial, amical, professionnel, médical) qui pourraient vous aider à les réaliser ?</a:t>
            </a:r>
          </a:p>
        </p:txBody>
      </p:sp>
      <p:sp>
        <p:nvSpPr>
          <p:cNvPr id="4" name="Espace réservé du contenu 3"/>
          <p:cNvSpPr>
            <a:spLocks noGrp="1"/>
          </p:cNvSpPr>
          <p:nvPr>
            <p:ph sz="half" idx="2"/>
          </p:nvPr>
        </p:nvSpPr>
        <p:spPr>
          <a:xfrm>
            <a:off x="6181343" y="866776"/>
            <a:ext cx="5915407" cy="5886449"/>
          </a:xfrm>
        </p:spPr>
        <p:txBody>
          <a:bodyPr>
            <a:noAutofit/>
          </a:bodyPr>
          <a:lstStyle/>
          <a:p>
            <a:pPr marL="0" indent="0" algn="just">
              <a:buNone/>
            </a:pPr>
            <a:r>
              <a:rPr lang="fr-FR" sz="1300" dirty="0"/>
              <a:t>9. Par rapport aux troubles qui sont à l’origine de cette hospitalisation/arrêt de travail/arrêt de scolarité, pensez-vous avoir besoin de plus d’informations pour mieux gérer les symptômes ? pour mieux comprendre à quoi sert votre traitement ? Pour mieux comprendre comment apprendre à vivre normalement malgré la présence de ces symptômes ?</a:t>
            </a:r>
          </a:p>
          <a:p>
            <a:pPr marL="0" indent="0" algn="just">
              <a:buNone/>
            </a:pPr>
            <a:r>
              <a:rPr lang="fr-FR" sz="1300" dirty="0"/>
              <a:t>10. Avez-vous un lieu d'hébergement pérenne ?</a:t>
            </a:r>
          </a:p>
          <a:p>
            <a:pPr marL="0" indent="0" algn="just">
              <a:buNone/>
            </a:pPr>
            <a:r>
              <a:rPr lang="fr-FR" sz="1300" dirty="0"/>
              <a:t>11. Vous sentez-vous bien autonome dans les gestes de votre vie quotidienne ? (ex : faire les courses, des démarches administratives, cuisiner, vous déplacer, téléphoner…)</a:t>
            </a:r>
          </a:p>
          <a:p>
            <a:pPr marL="0" indent="0" algn="just">
              <a:buNone/>
            </a:pPr>
            <a:r>
              <a:rPr lang="fr-FR" sz="1300" dirty="0"/>
              <a:t>12. Cela vous rassurerait-il de bénéficier d'un accompagnement pour reprendre des relations avec les autres (entourage, famille, amis ?) si oui, de quel type ? (médical, infirmier, aide à l'emploi, financier, occupations, conseils… ?)</a:t>
            </a:r>
          </a:p>
          <a:p>
            <a:pPr marL="0" indent="0" algn="just">
              <a:buNone/>
            </a:pPr>
            <a:r>
              <a:rPr lang="fr-FR" sz="1300" dirty="0"/>
              <a:t>13. Avez-vous une idée précise de :</a:t>
            </a:r>
          </a:p>
          <a:p>
            <a:pPr marL="0" indent="0" algn="just">
              <a:buNone/>
            </a:pPr>
            <a:r>
              <a:rPr lang="fr-FR" sz="1300" dirty="0"/>
              <a:t>	a. Ce que vous devriez faire si les symptômes de votre maladie  réapparaissaient de nouveau ?</a:t>
            </a:r>
          </a:p>
          <a:p>
            <a:pPr marL="0" indent="0" algn="just">
              <a:buNone/>
            </a:pPr>
            <a:r>
              <a:rPr lang="fr-FR" sz="1300" dirty="0"/>
              <a:t>	b. Ce que vous devez faire ou ne pas faire pour que vous soyez à l’avenir le moins gêner possible par la maladie dont vous souffrez ?</a:t>
            </a:r>
          </a:p>
          <a:p>
            <a:pPr algn="just"/>
            <a:endParaRPr lang="fr-FR" sz="1300" dirty="0"/>
          </a:p>
          <a:p>
            <a:pPr marL="0" indent="0" algn="just">
              <a:buNone/>
            </a:pPr>
            <a:r>
              <a:rPr lang="fr-FR" sz="1300" dirty="0"/>
              <a:t>Coter 1 ou 2 points (si &gt;2 réponses) pour chaque réponse positive aux Q2-3-4-6-7-9-12 et 1 point pour chaque réponse négative aux Q10-11-13a-13b.</a:t>
            </a:r>
          </a:p>
          <a:p>
            <a:pPr algn="just"/>
            <a:endParaRPr lang="fr-FR" sz="1300" dirty="0"/>
          </a:p>
          <a:p>
            <a:pPr marL="0" indent="0" algn="just">
              <a:buNone/>
            </a:pPr>
            <a:r>
              <a:rPr lang="fr-FR" sz="1300" dirty="0"/>
              <a:t>Score QER total :      /12</a:t>
            </a:r>
          </a:p>
          <a:p>
            <a:pPr marL="0" indent="0" algn="just">
              <a:buNone/>
            </a:pPr>
            <a:r>
              <a:rPr lang="fr-FR" sz="1300" dirty="0"/>
              <a:t>Un score supérieur à 5 devrait entraîner une demande d’évaluation plus précise auprès du Dr </a:t>
            </a:r>
            <a:r>
              <a:rPr lang="fr-FR" sz="1300" dirty="0" err="1"/>
              <a:t>Jeanson</a:t>
            </a:r>
            <a:endParaRPr lang="fr-FR" sz="1300" dirty="0"/>
          </a:p>
        </p:txBody>
      </p:sp>
    </p:spTree>
    <p:extLst>
      <p:ext uri="{BB962C8B-B14F-4D97-AF65-F5344CB8AC3E}">
        <p14:creationId xmlns:p14="http://schemas.microsoft.com/office/powerpoint/2010/main" val="2411874016"/>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que">
  <a:themeElements>
    <a:clrScheme name="Organic">
      <a:dk1>
        <a:sysClr val="windowText" lastClr="000000"/>
      </a:dk1>
      <a:lt1>
        <a:sysClr val="window" lastClr="FFFFFF"/>
      </a:lt1>
      <a:dk2>
        <a:srgbClr val="212121"/>
      </a:dk2>
      <a:lt2>
        <a:srgbClr val="DADADA"/>
      </a:lt2>
      <a:accent1>
        <a:srgbClr val="D9B247"/>
      </a:accent1>
      <a:accent2>
        <a:srgbClr val="CC702D"/>
      </a:accent2>
      <a:accent3>
        <a:srgbClr val="B53A31"/>
      </a:accent3>
      <a:accent4>
        <a:srgbClr val="815F56"/>
      </a:accent4>
      <a:accent5>
        <a:srgbClr val="AE9E7C"/>
      </a:accent5>
      <a:accent6>
        <a:srgbClr val="7B8865"/>
      </a:accent6>
      <a:hlink>
        <a:srgbClr val="BB7826"/>
      </a:hlink>
      <a:folHlink>
        <a:srgbClr val="CF9C5F"/>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E4E49EB0-FB00-41F5-9359-4843D783A23D}"/>
    </a:ext>
  </a:extLst>
</a:theme>
</file>

<file path=docProps/app.xml><?xml version="1.0" encoding="utf-8"?>
<Properties xmlns="http://schemas.openxmlformats.org/officeDocument/2006/extended-properties" xmlns:vt="http://schemas.openxmlformats.org/officeDocument/2006/docPropsVTypes">
  <Template>Organic</Template>
  <TotalTime>233</TotalTime>
  <Words>1148</Words>
  <Application>Microsoft Office PowerPoint</Application>
  <PresentationFormat>Grand écran</PresentationFormat>
  <Paragraphs>100</Paragraphs>
  <Slides>14</Slides>
  <Notes>0</Notes>
  <HiddenSlides>0</HiddenSlides>
  <MMClips>0</MMClips>
  <ScaleCrop>false</ScaleCrop>
  <HeadingPairs>
    <vt:vector size="6" baseType="variant">
      <vt:variant>
        <vt:lpstr>Polices utilisées</vt:lpstr>
      </vt:variant>
      <vt:variant>
        <vt:i4>3</vt:i4>
      </vt:variant>
      <vt:variant>
        <vt:lpstr>Thème</vt:lpstr>
      </vt:variant>
      <vt:variant>
        <vt:i4>1</vt:i4>
      </vt:variant>
      <vt:variant>
        <vt:lpstr>Titres des diapositives</vt:lpstr>
      </vt:variant>
      <vt:variant>
        <vt:i4>14</vt:i4>
      </vt:variant>
    </vt:vector>
  </HeadingPairs>
  <TitlesOfParts>
    <vt:vector size="18" baseType="lpstr">
      <vt:lpstr>Arial</vt:lpstr>
      <vt:lpstr>Garamond</vt:lpstr>
      <vt:lpstr>Wingdings</vt:lpstr>
      <vt:lpstr>Organique</vt:lpstr>
      <vt:lpstr>Le centre de Proximité du Chevalet</vt:lpstr>
      <vt:lpstr>L’équipe</vt:lpstr>
      <vt:lpstr>Présentation PowerPoint</vt:lpstr>
      <vt:lpstr>Parce que la maladie n’est pas un long fleuve tranquille</vt:lpstr>
      <vt:lpstr>Une offre adaptée au contexte médico social du territoire</vt:lpstr>
      <vt:lpstr>Gagner en mobilité</vt:lpstr>
      <vt:lpstr>Gagner en mobilité</vt:lpstr>
      <vt:lpstr>Présentation PowerPoint</vt:lpstr>
      <vt:lpstr>Questionnaire aide évaluation orientation en CP</vt:lpstr>
      <vt:lpstr>Approche centrée sur l’humain et ses ressources</vt:lpstr>
      <vt:lpstr>Pair-aidance: Les attentes</vt:lpstr>
      <vt:lpstr>Pair-aidance: Les attentes</vt:lpstr>
      <vt:lpstr>Pair-aidance: les premières impressions</vt:lpstr>
      <vt:lpstr>Pair-aidance: Les premières impressions</vt:lpstr>
    </vt:vector>
  </TitlesOfParts>
  <Company>ahnac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 centre de Proximité du Chevalet</dc:title>
  <dc:creator>JEANSON ROBERT</dc:creator>
  <cp:lastModifiedBy>JEANSON ROBERT</cp:lastModifiedBy>
  <cp:revision>25</cp:revision>
  <dcterms:created xsi:type="dcterms:W3CDTF">2022-11-10T07:17:19Z</dcterms:created>
  <dcterms:modified xsi:type="dcterms:W3CDTF">2022-12-05T08:43:45Z</dcterms:modified>
</cp:coreProperties>
</file>