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69" r:id="rId3"/>
    <p:sldId id="267" r:id="rId4"/>
    <p:sldId id="257" r:id="rId5"/>
    <p:sldId id="258" r:id="rId6"/>
    <p:sldId id="259" r:id="rId7"/>
    <p:sldId id="265" r:id="rId8"/>
    <p:sldId id="274" r:id="rId9"/>
    <p:sldId id="262" r:id="rId10"/>
    <p:sldId id="263" r:id="rId11"/>
    <p:sldId id="270" r:id="rId12"/>
    <p:sldId id="266" r:id="rId13"/>
    <p:sldId id="27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22748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8534757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64490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132577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805421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2891032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14952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516993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82806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689477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42108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56283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0423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140155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588989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9682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3CEC-28FD-4273-9E14-9CFFED6F5DD6}" type="datetimeFigureOut">
              <a:rPr lang="fr-FR" smtClean="0"/>
              <a:t>08/12/2022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6AD1FA-5884-4B4C-965E-E69F181934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60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ORMULAIRE%20ADRESSAGE%20ESCALE%20-%20version%20valid&#233;e%20le%2017-10-2022%20%20PDF%20usb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Bilan%20Admission%20BEHABA_Cahier_v2%20usb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LOGIGRAMME%20CRPS%20-%20version%202%20usb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0E29513-091C-423F-AF1A-1392B3F2F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593" y="1616305"/>
            <a:ext cx="4892071" cy="489207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B75D9E0-6BB7-4C68-9B43-AB2556D43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2375" y="1979720"/>
            <a:ext cx="7767897" cy="2567865"/>
          </a:xfr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b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  <a:t>URPS de Roubaix …</a:t>
            </a:r>
            <a:b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  <a:t>Vous avez dit </a:t>
            </a:r>
            <a:b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sz="6600" b="1" dirty="0">
                <a:ln/>
                <a:latin typeface="Calibri" panose="020F0502020204030204" pitchFamily="34" charset="0"/>
                <a:cs typeface="Calibri" panose="020F0502020204030204" pitchFamily="34" charset="0"/>
              </a:rPr>
              <a:t>l’ESCALE?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75CE83C-EA86-4391-A2FE-A666353D2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1125" y="433571"/>
            <a:ext cx="2381250" cy="77152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59726D3-8CB7-45D9-9392-ABB9D34D90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871" y="225337"/>
            <a:ext cx="1831324" cy="97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F70DA-0414-420E-829F-6DBC26FA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Composition de l’Escale à ce jour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6D64B3-3057-4833-A1BE-1C6DFEE41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4964" y="1434353"/>
            <a:ext cx="9058835" cy="5423647"/>
          </a:xfrm>
        </p:spPr>
        <p:txBody>
          <a:bodyPr>
            <a:normAutofit/>
          </a:bodyPr>
          <a:lstStyle/>
          <a:p>
            <a:r>
              <a:rPr lang="fr-FR" sz="2200" dirty="0"/>
              <a:t>ESCALE: URPS/UHDJ </a:t>
            </a:r>
            <a:endParaRPr lang="fr-FR" sz="2200" dirty="0">
              <a:highlight>
                <a:srgbClr val="FFFF00"/>
              </a:highlight>
            </a:endParaRPr>
          </a:p>
          <a:p>
            <a:pPr lvl="1"/>
            <a:r>
              <a:rPr lang="fr-FR" sz="2200" dirty="0"/>
              <a:t>0,5 ETP médecin psychiatre </a:t>
            </a:r>
          </a:p>
          <a:p>
            <a:pPr lvl="1"/>
            <a:r>
              <a:rPr lang="fr-FR" sz="2200" dirty="0"/>
              <a:t>0,5 ETP cadre de santé</a:t>
            </a:r>
          </a:p>
          <a:p>
            <a:pPr lvl="1"/>
            <a:r>
              <a:rPr lang="fr-FR" sz="2200" dirty="0"/>
              <a:t>2 ETP psychologues spécialisées en neuropsychologie</a:t>
            </a:r>
          </a:p>
          <a:p>
            <a:pPr lvl="1"/>
            <a:r>
              <a:rPr lang="fr-FR" sz="2200" dirty="0"/>
              <a:t>0,4 ETP psychologue spécialisée en TCC</a:t>
            </a:r>
          </a:p>
          <a:p>
            <a:pPr lvl="1"/>
            <a:r>
              <a:rPr lang="fr-FR" sz="2200" dirty="0"/>
              <a:t>6,5 ETP IDE</a:t>
            </a:r>
          </a:p>
          <a:p>
            <a:pPr lvl="1"/>
            <a:r>
              <a:rPr lang="fr-FR" sz="2200" dirty="0"/>
              <a:t>1,3 ETP ASH</a:t>
            </a:r>
          </a:p>
          <a:p>
            <a:pPr lvl="1"/>
            <a:r>
              <a:rPr lang="fr-FR" sz="2200" dirty="0"/>
              <a:t>1 secrétaire médicale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30467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08AF36-B6A1-4F3C-BBFC-AE6F6F81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Perspectives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EA721F-4B6E-4CBA-A85C-4FBCEB1A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01750"/>
            <a:ext cx="8915400" cy="516763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En 2023, nous proposons d’adjoindre une Equipe Mobile de Réhabilitation psychosociale et de Rétablissement Roubaisienne intersectoriel</a:t>
            </a:r>
          </a:p>
          <a:p>
            <a:pPr algn="just"/>
            <a:r>
              <a:rPr lang="fr-FR" sz="2000" dirty="0"/>
              <a:t>Avec une orientation commune selon les mêmes modalités (logigramme)</a:t>
            </a:r>
          </a:p>
          <a:p>
            <a:pPr algn="just"/>
            <a:r>
              <a:rPr lang="fr-FR" sz="2000" dirty="0"/>
              <a:t>Des missions élargies :</a:t>
            </a:r>
          </a:p>
          <a:p>
            <a:pPr lvl="2" algn="just"/>
            <a:r>
              <a:rPr lang="fr-FR" sz="1600" dirty="0"/>
              <a:t>Repérage en CMP/ UPG</a:t>
            </a:r>
          </a:p>
          <a:p>
            <a:pPr lvl="2" algn="just"/>
            <a:r>
              <a:rPr lang="fr-FR" sz="1600" dirty="0"/>
              <a:t>Aller vers les usagers qui ont peu de disponibilité au changement (mise en posture, motivation)</a:t>
            </a:r>
          </a:p>
          <a:p>
            <a:pPr lvl="2" algn="just"/>
            <a:r>
              <a:rPr lang="fr-FR" sz="1600" dirty="0"/>
              <a:t>Aller vers les usagers qui ont des difficultés de mobilisation physique</a:t>
            </a:r>
          </a:p>
          <a:p>
            <a:pPr lvl="2" algn="just"/>
            <a:r>
              <a:rPr lang="fr-FR" sz="1600" dirty="0"/>
              <a:t>Accompagnement au domicile</a:t>
            </a:r>
          </a:p>
          <a:p>
            <a:pPr algn="just"/>
            <a:r>
              <a:rPr lang="fr-FR" sz="2200" dirty="0"/>
              <a:t>L’équipe :</a:t>
            </a:r>
          </a:p>
          <a:p>
            <a:pPr lvl="2" algn="just"/>
            <a:r>
              <a:rPr lang="fr-FR" sz="1500" dirty="0"/>
              <a:t>0,2 ETP médecin psychiatre</a:t>
            </a:r>
          </a:p>
          <a:p>
            <a:pPr lvl="2" algn="just"/>
            <a:r>
              <a:rPr lang="fr-FR" sz="1500" dirty="0"/>
              <a:t>0,2 ETP cadre de santé</a:t>
            </a:r>
          </a:p>
          <a:p>
            <a:pPr lvl="2" algn="just"/>
            <a:r>
              <a:rPr lang="fr-FR" sz="1500" dirty="0"/>
              <a:t>0,8 ETP psychologue spécialisée en neuropsychologie</a:t>
            </a:r>
          </a:p>
          <a:p>
            <a:pPr lvl="2" algn="just"/>
            <a:r>
              <a:rPr lang="fr-FR" sz="1500" dirty="0"/>
              <a:t>1 ETP IDE</a:t>
            </a:r>
          </a:p>
          <a:p>
            <a:pPr lvl="2" algn="just"/>
            <a:r>
              <a:rPr lang="fr-FR" sz="1500" dirty="0"/>
              <a:t>1 ETP ETS</a:t>
            </a:r>
          </a:p>
          <a:p>
            <a:pPr lvl="2" algn="just"/>
            <a:r>
              <a:rPr lang="fr-FR" sz="1500" dirty="0"/>
              <a:t>AS de secteur (selon nécessité)</a:t>
            </a:r>
          </a:p>
          <a:p>
            <a:pPr algn="just"/>
            <a:endParaRPr lang="fr-FR" sz="2000" dirty="0"/>
          </a:p>
          <a:p>
            <a:pPr algn="just"/>
            <a:endParaRPr lang="fr-FR" sz="2000" dirty="0"/>
          </a:p>
          <a:p>
            <a:pPr lvl="1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2452050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C3549A-63EA-4A73-ABE1-4FFD7390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Annexe : formulaire d’adressage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BA8DEE-56E2-4C72-B549-EF68C2C4E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594412"/>
          </a:xfrm>
        </p:spPr>
        <p:txBody>
          <a:bodyPr/>
          <a:lstStyle/>
          <a:p>
            <a:pPr marL="0" indent="0">
              <a:buNone/>
            </a:pPr>
            <a:r>
              <a:rPr lang="fr-FR" sz="1000" dirty="0">
                <a:hlinkClick r:id="rId2" action="ppaction://hlinkfile"/>
              </a:rPr>
              <a:t>FORMULAIRE ADRESSAGE ESCALE - version validée le 17-10-2022  PDF usb.pdf</a:t>
            </a:r>
            <a:endParaRPr lang="fr-FR" sz="1000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853134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DFB4F4-C77A-43F2-A15B-F90012AF3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Annexe : BEHABA</a:t>
            </a:r>
            <a:br>
              <a:rPr lang="fr-FR" dirty="0"/>
            </a:br>
            <a:r>
              <a:rPr lang="sv-SE" sz="1000" dirty="0">
                <a:hlinkClick r:id="rId2" action="ppaction://hlinkfile"/>
              </a:rPr>
              <a:t>Bilan Admission BEHABA_Cahier_v2 usb.pdf</a:t>
            </a:r>
            <a:endParaRPr lang="fr-FR" sz="1000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F1B8E8C-9C4A-42F7-B286-4CAC35A14D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7884" y="1434518"/>
            <a:ext cx="3555372" cy="498038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00C95EA-E286-410F-BBA7-91E5CCD174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368" y="2370632"/>
            <a:ext cx="4187156" cy="327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53485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482944-B6B5-4520-99BB-D56D64168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4855" y="862963"/>
            <a:ext cx="8911687" cy="1280890"/>
          </a:xfrm>
        </p:spPr>
        <p:txBody>
          <a:bodyPr/>
          <a:lstStyle/>
          <a:p>
            <a:r>
              <a:rPr lang="fr-FR" b="1" dirty="0">
                <a:solidFill>
                  <a:schemeClr val="accent1"/>
                </a:solidFill>
              </a:rPr>
              <a:t>Merci de votre attention !</a:t>
            </a:r>
            <a:endParaRPr lang="fr-FR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FF1BA627-81F1-45ED-8706-AB39715D18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13058" y="2546060"/>
            <a:ext cx="2058427" cy="2808532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26E33D2-187C-43FB-B380-01680D1E69B3}"/>
              </a:ext>
            </a:extLst>
          </p:cNvPr>
          <p:cNvSpPr txBox="1"/>
          <p:nvPr/>
        </p:nvSpPr>
        <p:spPr>
          <a:xfrm>
            <a:off x="6510885" y="2040864"/>
            <a:ext cx="107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HDJ</a:t>
            </a:r>
          </a:p>
        </p:txBody>
      </p:sp>
    </p:spTree>
    <p:extLst>
      <p:ext uri="{BB962C8B-B14F-4D97-AF65-F5344CB8AC3E}">
        <p14:creationId xmlns:p14="http://schemas.microsoft.com/office/powerpoint/2010/main" val="178786067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DB2FBF-5B0B-496D-A7DB-98874FCA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60741"/>
          </a:xfrm>
        </p:spPr>
        <p:txBody>
          <a:bodyPr/>
          <a:lstStyle/>
          <a:p>
            <a:r>
              <a:rPr lang="fr-FR" dirty="0"/>
              <a:t>Histoire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EED2C4-B9FC-4B75-A1C5-F340EF757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84851"/>
            <a:ext cx="8911687" cy="44263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L’Hôpital de jour Escale a ouvert ses portes en 1985, situé a proximité du centre ville de Roubaix, avec pour vocation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alternative à l'hospitalisation complète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hospitalisation partielle au sein de la cité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travail avec les familles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dirty="0"/>
              <a:t>Lutter contre la chronicisation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fr-FR" dirty="0"/>
          </a:p>
          <a:p>
            <a:pPr marL="0" indent="0">
              <a:buNone/>
            </a:pPr>
            <a:r>
              <a:rPr lang="fr-FR" dirty="0"/>
              <a:t>1 ère structure intersectorielle : 59G12, 59G13, 59G14, 59G15.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Sous la responsabilité d’un secteur (Chef de Pôle et CSS) par rotation tous les 4 ans.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 2019 l’HDJ est désigné Centre de Proximité Roubaisien ainsi l’Escale permet une offre de soins plus globale : une unité HDJ (UHDJ) et une unité RPS (URPS).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34751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C7699F63-9587-4990-A0FE-711740E99C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7938"/>
          <a:stretch/>
        </p:blipFill>
        <p:spPr>
          <a:xfrm>
            <a:off x="3398128" y="1004047"/>
            <a:ext cx="5157035" cy="561652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0342583-4FA4-43E9-91EE-88C2CFF13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sectorisation roubaisienne</a:t>
            </a:r>
          </a:p>
        </p:txBody>
      </p:sp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A8041642-9F63-48C6-9232-DDE8FE04397B}"/>
              </a:ext>
            </a:extLst>
          </p:cNvPr>
          <p:cNvCxnSpPr>
            <a:cxnSpLocks/>
          </p:cNvCxnSpPr>
          <p:nvPr/>
        </p:nvCxnSpPr>
        <p:spPr>
          <a:xfrm flipH="1" flipV="1">
            <a:off x="4909239" y="2533850"/>
            <a:ext cx="853917" cy="12784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B31D3199-E93B-485F-A57B-B2D3B82858BC}"/>
              </a:ext>
            </a:extLst>
          </p:cNvPr>
          <p:cNvSpPr txBox="1"/>
          <p:nvPr/>
        </p:nvSpPr>
        <p:spPr>
          <a:xfrm>
            <a:off x="3809903" y="2243367"/>
            <a:ext cx="2068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FF0000"/>
                </a:solidFill>
              </a:rPr>
              <a:t>L’Escale (URPS-UHDJ)</a:t>
            </a:r>
          </a:p>
        </p:txBody>
      </p:sp>
    </p:spTree>
    <p:extLst>
      <p:ext uri="{BB962C8B-B14F-4D97-AF65-F5344CB8AC3E}">
        <p14:creationId xmlns:p14="http://schemas.microsoft.com/office/powerpoint/2010/main" val="70053714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BFA65-1207-4B54-BFD5-C3F098F92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Définition de la réhabilitation psychosociale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E66CFF-3324-407D-AE3A-B48B1D8F6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Optimisation des compétences préservées de la personne</a:t>
            </a:r>
          </a:p>
          <a:p>
            <a:r>
              <a:rPr lang="fr-FR" sz="2400" dirty="0"/>
              <a:t>Réduire les conséquences des symptômes et déficits liés à la maladie</a:t>
            </a:r>
          </a:p>
          <a:p>
            <a:r>
              <a:rPr lang="fr-FR" sz="2400" dirty="0"/>
              <a:t>Favoriser l’insertion de l’individu</a:t>
            </a:r>
          </a:p>
          <a:p>
            <a:r>
              <a:rPr lang="fr-FR" sz="2400" dirty="0" err="1"/>
              <a:t>Empowerment</a:t>
            </a:r>
            <a:endParaRPr lang="fr-FR" sz="2400" dirty="0"/>
          </a:p>
          <a:p>
            <a:r>
              <a:rPr lang="fr-FR" sz="2400" dirty="0"/>
              <a:t>Rétablissement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491146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D4683A-A867-4122-97A0-A06D87AE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Critères d’inclusion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50BE0D-3C1D-44FF-AF5F-3F8246AA2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Adulte ou jeune adulte</a:t>
            </a:r>
          </a:p>
          <a:p>
            <a:r>
              <a:rPr lang="fr-FR" sz="2400" dirty="0"/>
              <a:t>Aucun « profil type »</a:t>
            </a:r>
          </a:p>
          <a:p>
            <a:r>
              <a:rPr lang="fr-FR" sz="2400" dirty="0"/>
              <a:t>Personne au courant de son diagnostic</a:t>
            </a:r>
          </a:p>
          <a:p>
            <a:r>
              <a:rPr lang="fr-FR" sz="2400" dirty="0"/>
              <a:t>Personne vivant avec un handicap psychique avec des répercutions dans sa vie quotidienne</a:t>
            </a:r>
          </a:p>
          <a:p>
            <a:r>
              <a:rPr lang="fr-FR" sz="2400" dirty="0"/>
              <a:t>Emergence d’une demande de l’individu pour un changement dans sa vie quotidienne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0123683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4AAE06-F61D-4E4D-8EFA-F9305A552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Critères d’exclusion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64703F-E00E-49B0-8557-F475BB55C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Phase aigue, décompensation…</a:t>
            </a:r>
          </a:p>
          <a:p>
            <a:r>
              <a:rPr lang="fr-FR" sz="2400" dirty="0"/>
              <a:t>Refus des soins</a:t>
            </a:r>
          </a:p>
          <a:p>
            <a:r>
              <a:rPr lang="fr-FR" sz="2400" dirty="0"/>
              <a:t>Addiction ayant un impact fonctionnel</a:t>
            </a:r>
          </a:p>
        </p:txBody>
      </p:sp>
    </p:spTree>
    <p:extLst>
      <p:ext uri="{BB962C8B-B14F-4D97-AF65-F5344CB8AC3E}">
        <p14:creationId xmlns:p14="http://schemas.microsoft.com/office/powerpoint/2010/main" val="18752789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0BC2D4-29D9-4BC0-A2F6-86B4F7AE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structures du dispositif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AC42CB18-AB2B-47B2-B711-3A944C93F5D9}"/>
              </a:ext>
            </a:extLst>
          </p:cNvPr>
          <p:cNvSpPr/>
          <p:nvPr/>
        </p:nvSpPr>
        <p:spPr>
          <a:xfrm>
            <a:off x="4298444" y="2711250"/>
            <a:ext cx="3091157" cy="16458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URPS</a:t>
            </a: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4379535A-95FA-4697-8612-F84D3F971600}"/>
              </a:ext>
            </a:extLst>
          </p:cNvPr>
          <p:cNvSpPr/>
          <p:nvPr/>
        </p:nvSpPr>
        <p:spPr>
          <a:xfrm>
            <a:off x="1349405" y="5930743"/>
            <a:ext cx="2558957" cy="92725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Atelier thérapeutique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2247F899-A006-4867-A4CE-9712C1DAB60C}"/>
              </a:ext>
            </a:extLst>
          </p:cNvPr>
          <p:cNvSpPr/>
          <p:nvPr/>
        </p:nvSpPr>
        <p:spPr>
          <a:xfrm>
            <a:off x="723078" y="3858227"/>
            <a:ext cx="2144764" cy="8508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CATTP</a:t>
            </a: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3AC42ADF-ECA3-49E7-BF45-A4A7CED5427C}"/>
              </a:ext>
            </a:extLst>
          </p:cNvPr>
          <p:cNvSpPr/>
          <p:nvPr/>
        </p:nvSpPr>
        <p:spPr>
          <a:xfrm>
            <a:off x="1208427" y="1472328"/>
            <a:ext cx="2277371" cy="86269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CMP</a:t>
            </a: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F7EAED13-72B3-4FE1-AAF7-AAA4155A0C04}"/>
              </a:ext>
            </a:extLst>
          </p:cNvPr>
          <p:cNvSpPr/>
          <p:nvPr/>
        </p:nvSpPr>
        <p:spPr>
          <a:xfrm>
            <a:off x="7802494" y="2614505"/>
            <a:ext cx="2437044" cy="129035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PATIO</a:t>
            </a: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C99F32C4-90B2-43B7-8BDE-78E8384AF51F}"/>
              </a:ext>
            </a:extLst>
          </p:cNvPr>
          <p:cNvSpPr/>
          <p:nvPr/>
        </p:nvSpPr>
        <p:spPr>
          <a:xfrm>
            <a:off x="6391816" y="4829920"/>
            <a:ext cx="2771586" cy="100809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Appartements associatifs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97E1A6E-C491-4ADE-89B5-368761C7CE5A}"/>
              </a:ext>
            </a:extLst>
          </p:cNvPr>
          <p:cNvSpPr/>
          <p:nvPr/>
        </p:nvSpPr>
        <p:spPr>
          <a:xfrm>
            <a:off x="4175029" y="1265999"/>
            <a:ext cx="2873739" cy="104938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Unités d’hospitalisation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07101F9-2E95-4CDD-85A5-CD9F72D15F7B}"/>
              </a:ext>
            </a:extLst>
          </p:cNvPr>
          <p:cNvSpPr/>
          <p:nvPr/>
        </p:nvSpPr>
        <p:spPr>
          <a:xfrm>
            <a:off x="7583668" y="1297936"/>
            <a:ext cx="2701976" cy="1049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UHDJ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3DDC4A64-E7EF-43DE-B5A5-5B288794215C}"/>
              </a:ext>
            </a:extLst>
          </p:cNvPr>
          <p:cNvSpPr/>
          <p:nvPr/>
        </p:nvSpPr>
        <p:spPr>
          <a:xfrm>
            <a:off x="381845" y="1881674"/>
            <a:ext cx="2123040" cy="9312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CMP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5A6A609-3CC1-459C-BD05-BBEEC61B42F2}"/>
              </a:ext>
            </a:extLst>
          </p:cNvPr>
          <p:cNvSpPr/>
          <p:nvPr/>
        </p:nvSpPr>
        <p:spPr>
          <a:xfrm>
            <a:off x="1977486" y="2039127"/>
            <a:ext cx="2137126" cy="9312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CMP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5F016B5F-6978-4CA8-AF63-C15D01532EB8}"/>
              </a:ext>
            </a:extLst>
          </p:cNvPr>
          <p:cNvSpPr/>
          <p:nvPr/>
        </p:nvSpPr>
        <p:spPr>
          <a:xfrm>
            <a:off x="916745" y="2594929"/>
            <a:ext cx="2277371" cy="86269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CMP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4F5A2CAD-D2F5-4851-A424-CED38F46BB4C}"/>
              </a:ext>
            </a:extLst>
          </p:cNvPr>
          <p:cNvSpPr/>
          <p:nvPr/>
        </p:nvSpPr>
        <p:spPr>
          <a:xfrm>
            <a:off x="2213797" y="4080838"/>
            <a:ext cx="2093839" cy="74908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CATTP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BDD18890-B325-4002-AD8F-BFE42BAF560E}"/>
              </a:ext>
            </a:extLst>
          </p:cNvPr>
          <p:cNvSpPr/>
          <p:nvPr/>
        </p:nvSpPr>
        <p:spPr>
          <a:xfrm>
            <a:off x="906609" y="4534825"/>
            <a:ext cx="2093840" cy="85084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CATTP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27972489-5279-4EFA-8E9A-AF25EC6DC6CB}"/>
              </a:ext>
            </a:extLst>
          </p:cNvPr>
          <p:cNvSpPr/>
          <p:nvPr/>
        </p:nvSpPr>
        <p:spPr>
          <a:xfrm>
            <a:off x="2213797" y="4752982"/>
            <a:ext cx="2093839" cy="74908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CATTP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2386AE2E-F844-43E4-9F16-9DBE68C82650}"/>
              </a:ext>
            </a:extLst>
          </p:cNvPr>
          <p:cNvSpPr/>
          <p:nvPr/>
        </p:nvSpPr>
        <p:spPr>
          <a:xfrm>
            <a:off x="8475996" y="5113537"/>
            <a:ext cx="2771586" cy="100809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Maison thérapeutique</a:t>
            </a: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32BFB401-CFD4-4AE2-A8C6-B786E06AEB88}"/>
              </a:ext>
            </a:extLst>
          </p:cNvPr>
          <p:cNvSpPr/>
          <p:nvPr/>
        </p:nvSpPr>
        <p:spPr>
          <a:xfrm>
            <a:off x="6560598" y="5768306"/>
            <a:ext cx="3043230" cy="100809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Appartements de réhabilitation </a:t>
            </a: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6FC269F-88F7-46F9-98D9-06646E47D127}"/>
              </a:ext>
            </a:extLst>
          </p:cNvPr>
          <p:cNvSpPr/>
          <p:nvPr/>
        </p:nvSpPr>
        <p:spPr>
          <a:xfrm>
            <a:off x="9452399" y="2860339"/>
            <a:ext cx="2196006" cy="1074402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AGORA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3F261F5C-E826-40F5-8B9B-EBC7BB0B39FE}"/>
              </a:ext>
            </a:extLst>
          </p:cNvPr>
          <p:cNvSpPr/>
          <p:nvPr/>
        </p:nvSpPr>
        <p:spPr>
          <a:xfrm>
            <a:off x="7802494" y="3598320"/>
            <a:ext cx="2286865" cy="1198293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Associations de Familles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87FDDFF-8997-4DC4-9288-255D4306CBDC}"/>
              </a:ext>
            </a:extLst>
          </p:cNvPr>
          <p:cNvSpPr/>
          <p:nvPr/>
        </p:nvSpPr>
        <p:spPr>
          <a:xfrm>
            <a:off x="3327454" y="5720222"/>
            <a:ext cx="2623936" cy="927257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Atelier thérapeutique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A3AB8F6-277B-4E35-B801-258AC2EEF0CE}"/>
              </a:ext>
            </a:extLst>
          </p:cNvPr>
          <p:cNvSpPr/>
          <p:nvPr/>
        </p:nvSpPr>
        <p:spPr>
          <a:xfrm>
            <a:off x="9636231" y="3569844"/>
            <a:ext cx="2465302" cy="129035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Partenaires extérieurs</a:t>
            </a:r>
          </a:p>
        </p:txBody>
      </p:sp>
    </p:spTree>
    <p:extLst>
      <p:ext uri="{BB962C8B-B14F-4D97-AF65-F5344CB8AC3E}">
        <p14:creationId xmlns:p14="http://schemas.microsoft.com/office/powerpoint/2010/main" val="287373653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028D065-3A2E-4BFF-AC1B-55822B8D6858}"/>
              </a:ext>
            </a:extLst>
          </p:cNvPr>
          <p:cNvSpPr txBox="1">
            <a:spLocks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/>
              <a:t>Enjeux et missions :</a:t>
            </a:r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91B98741-4075-4CFA-ACD5-8A4912040B5A}"/>
              </a:ext>
            </a:extLst>
          </p:cNvPr>
          <p:cNvSpPr txBox="1">
            <a:spLocks/>
          </p:cNvSpPr>
          <p:nvPr/>
        </p:nvSpPr>
        <p:spPr>
          <a:xfrm>
            <a:off x="2206305" y="1459685"/>
            <a:ext cx="9298307" cy="5167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sz="2400" dirty="0"/>
              <a:t>Créer un parcours unique de réhabilitation psychosociale et de rétablissement : adressage, parcours-patient, outils de soins…</a:t>
            </a:r>
          </a:p>
          <a:p>
            <a:pPr lvl="1" algn="just"/>
            <a:r>
              <a:rPr lang="fr-FR" sz="1900" dirty="0"/>
              <a:t>Inclure dans ce parcours les structures d’hospitalisation sectorielles et intersectorielles existantes : Unité d’Hospitalisation Temps Plein, L’Escale, …</a:t>
            </a:r>
          </a:p>
          <a:p>
            <a:pPr lvl="1" algn="just"/>
            <a:r>
              <a:rPr lang="fr-FR" sz="1900" dirty="0"/>
              <a:t>Inclure les outils de soins ambulatoires existants : CATTP, ateliers thérapeutiques…</a:t>
            </a:r>
          </a:p>
          <a:p>
            <a:pPr lvl="1" algn="just"/>
            <a:r>
              <a:rPr lang="fr-FR" sz="1900" dirty="0"/>
              <a:t>Inclure les nouveaux outils spécialisés : RC, entrainements aux habiletés sociales…</a:t>
            </a:r>
          </a:p>
          <a:p>
            <a:pPr algn="just"/>
            <a:r>
              <a:rPr lang="fr-FR" sz="2400" dirty="0"/>
              <a:t>Mener des actions de prévention (repérage précoce, lien avec les partenaires</a:t>
            </a:r>
            <a:r>
              <a:rPr lang="fr-FR" dirty="0"/>
              <a:t>)</a:t>
            </a:r>
            <a:endParaRPr lang="fr-FR" sz="2400" dirty="0"/>
          </a:p>
          <a:p>
            <a:pPr algn="just"/>
            <a:r>
              <a:rPr lang="fr-FR" sz="2400" dirty="0"/>
              <a:t>Promouvoir la recherche et la formation</a:t>
            </a:r>
          </a:p>
          <a:p>
            <a:pPr algn="just"/>
            <a:r>
              <a:rPr lang="fr-FR" sz="2400" dirty="0"/>
              <a:t>Travail en lien avec les Centres de Référence</a:t>
            </a:r>
          </a:p>
          <a:p>
            <a:pPr algn="just"/>
            <a:r>
              <a:rPr lang="fr-FR" sz="2400" dirty="0"/>
              <a:t>Travail avec les aidants, associations de familles, pair-aidants</a:t>
            </a:r>
          </a:p>
          <a:p>
            <a:pPr marL="0" indent="0" algn="just">
              <a:buFont typeface="Wingdings 3" charset="2"/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41444070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918E1388-2E05-4740-B05B-4C094F426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1199707"/>
            <a:ext cx="8107158" cy="5738938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48D2A12B-61B8-4193-8043-F6A86FAF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Parcours de soin spécialisé de l’usager</a:t>
            </a:r>
            <a:br>
              <a:rPr lang="fr-FR" dirty="0"/>
            </a:br>
            <a:r>
              <a:rPr lang="fr-FR" sz="1000" dirty="0">
                <a:hlinkClick r:id="rId3" action="ppaction://hlinkfile"/>
              </a:rPr>
              <a:t>LOGIGRAMME CRPS - version 2 usb.pdf</a:t>
            </a:r>
            <a:endParaRPr lang="fr-FR" sz="1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F60EB1A-EDD8-49D0-A513-7CA7800BE820}"/>
              </a:ext>
            </a:extLst>
          </p:cNvPr>
          <p:cNvSpPr/>
          <p:nvPr/>
        </p:nvSpPr>
        <p:spPr>
          <a:xfrm>
            <a:off x="2592925" y="1459684"/>
            <a:ext cx="594892" cy="151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4429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1306</TotalTime>
  <Words>548</Words>
  <Application>Microsoft Office PowerPoint</Application>
  <PresentationFormat>Grand écran</PresentationFormat>
  <Paragraphs>92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Wingdings 3</vt:lpstr>
      <vt:lpstr>Brin</vt:lpstr>
      <vt:lpstr> URPS de Roubaix … Vous avez dit  l’ESCALE?</vt:lpstr>
      <vt:lpstr>Histoire</vt:lpstr>
      <vt:lpstr>La sectorisation roubaisienne</vt:lpstr>
      <vt:lpstr>Définition de la réhabilitation psychosociale</vt:lpstr>
      <vt:lpstr>Critères d’inclusion</vt:lpstr>
      <vt:lpstr>Critères d’exclusion</vt:lpstr>
      <vt:lpstr>Les structures du dispositif</vt:lpstr>
      <vt:lpstr>Présentation PowerPoint</vt:lpstr>
      <vt:lpstr>Parcours de soin spécialisé de l’usager LOGIGRAMME CRPS - version 2 usb.pdf</vt:lpstr>
      <vt:lpstr>Composition de l’Escale à ce jour</vt:lpstr>
      <vt:lpstr>Perspectives</vt:lpstr>
      <vt:lpstr>Annexe : formulaire d’adressage</vt:lpstr>
      <vt:lpstr>Annexe : BEHABA Bilan Admission BEHABA_Cahier_v2 usb.pdf</vt:lpstr>
      <vt:lpstr>Merci de votre attention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ROBIN Marie-sophie</dc:creator>
  <cp:lastModifiedBy>POULAIN Amelie</cp:lastModifiedBy>
  <cp:revision>96</cp:revision>
  <dcterms:created xsi:type="dcterms:W3CDTF">2022-11-10T12:28:12Z</dcterms:created>
  <dcterms:modified xsi:type="dcterms:W3CDTF">2022-12-08T13:33:42Z</dcterms:modified>
</cp:coreProperties>
</file>