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2"/>
  </p:notesMasterIdLst>
  <p:sldIdLst>
    <p:sldId id="256" r:id="rId2"/>
    <p:sldId id="1047" r:id="rId3"/>
    <p:sldId id="257" r:id="rId4"/>
    <p:sldId id="1042" r:id="rId5"/>
    <p:sldId id="1051" r:id="rId6"/>
    <p:sldId id="1041" r:id="rId7"/>
    <p:sldId id="1046" r:id="rId8"/>
    <p:sldId id="1049" r:id="rId9"/>
    <p:sldId id="1050" r:id="rId10"/>
    <p:sldId id="104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62974-C0F7-4610-8E35-35CCF2DC352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546E46-F656-47EB-A4EC-8CCEC56CD943}">
      <dgm:prSet custT="1"/>
      <dgm:spPr/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Recos, CRT</a:t>
          </a:r>
          <a:endParaRPr lang="en-US" sz="1800" b="1" dirty="0">
            <a:solidFill>
              <a:schemeClr val="tx1"/>
            </a:solidFill>
          </a:endParaRPr>
        </a:p>
      </dgm:t>
    </dgm:pt>
    <dgm:pt modelId="{B45947BF-391B-46B6-A561-A37D8DA764DC}" type="parTrans" cxnId="{69AA43A6-99CB-4944-9B6C-2054ADB1EC03}">
      <dgm:prSet/>
      <dgm:spPr/>
      <dgm:t>
        <a:bodyPr/>
        <a:lstStyle/>
        <a:p>
          <a:endParaRPr lang="en-US"/>
        </a:p>
      </dgm:t>
    </dgm:pt>
    <dgm:pt modelId="{F7F7C9D7-7792-48EC-8CF7-8BF466D54DDE}" type="sibTrans" cxnId="{69AA43A6-99CB-4944-9B6C-2054ADB1EC03}">
      <dgm:prSet/>
      <dgm:spPr/>
      <dgm:t>
        <a:bodyPr/>
        <a:lstStyle/>
        <a:p>
          <a:endParaRPr lang="en-US"/>
        </a:p>
      </dgm:t>
    </dgm:pt>
    <dgm:pt modelId="{4359F430-BBE2-4F12-85E6-AF8BEEAAACD5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IPT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gm:t>
    </dgm:pt>
    <dgm:pt modelId="{115CC678-2C20-4DBB-8859-DCD13A18092F}" type="parTrans" cxnId="{19DD926D-2E97-463A-A53C-B103AA16B039}">
      <dgm:prSet/>
      <dgm:spPr/>
      <dgm:t>
        <a:bodyPr/>
        <a:lstStyle/>
        <a:p>
          <a:endParaRPr lang="en-US"/>
        </a:p>
      </dgm:t>
    </dgm:pt>
    <dgm:pt modelId="{42F496CA-C353-466B-AD1A-6AE3E55541A0}" type="sibTrans" cxnId="{19DD926D-2E97-463A-A53C-B103AA16B039}">
      <dgm:prSet/>
      <dgm:spPr/>
      <dgm:t>
        <a:bodyPr/>
        <a:lstStyle/>
        <a:p>
          <a:endParaRPr lang="en-US"/>
        </a:p>
      </dgm:t>
    </dgm:pt>
    <dgm:pt modelId="{DBC89B64-84BA-4925-AEB5-4E0715C879E4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prstClr val="black"/>
              </a:solidFill>
              <a:latin typeface="Avenir Next LT Pro"/>
              <a:ea typeface="+mn-ea"/>
              <a:cs typeface="+mn-cs"/>
            </a:rPr>
            <a:t>TomRemed</a:t>
          </a: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, SCIT, GAÏA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gm:t>
    </dgm:pt>
    <dgm:pt modelId="{337BD5C8-87D1-4A3C-9201-8FE0536B987F}" type="parTrans" cxnId="{CC7D1987-3D29-4842-8A82-11B071B0F5E9}">
      <dgm:prSet/>
      <dgm:spPr/>
      <dgm:t>
        <a:bodyPr/>
        <a:lstStyle/>
        <a:p>
          <a:endParaRPr lang="en-US"/>
        </a:p>
      </dgm:t>
    </dgm:pt>
    <dgm:pt modelId="{3D97113F-ED1D-42A3-A01E-C2D32D4349A7}" type="sibTrans" cxnId="{CC7D1987-3D29-4842-8A82-11B071B0F5E9}">
      <dgm:prSet/>
      <dgm:spPr/>
      <dgm:t>
        <a:bodyPr/>
        <a:lstStyle/>
        <a:p>
          <a:endParaRPr lang="en-US"/>
        </a:p>
      </dgm:t>
    </dgm:pt>
    <dgm:pt modelId="{0D3DDEBE-60E7-452D-914E-65511834BEE1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MCT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gm:t>
    </dgm:pt>
    <dgm:pt modelId="{42333662-898F-4A3E-AE82-78E96ADA65F4}" type="parTrans" cxnId="{12DE9D7C-9B6B-4929-84A5-90461FDB135E}">
      <dgm:prSet/>
      <dgm:spPr/>
      <dgm:t>
        <a:bodyPr/>
        <a:lstStyle/>
        <a:p>
          <a:endParaRPr lang="en-US"/>
        </a:p>
      </dgm:t>
    </dgm:pt>
    <dgm:pt modelId="{7BF66375-683B-4046-BA8B-25AD054AFF76}" type="sibTrans" cxnId="{12DE9D7C-9B6B-4929-84A5-90461FDB135E}">
      <dgm:prSet/>
      <dgm:spPr/>
      <dgm:t>
        <a:bodyPr/>
        <a:lstStyle/>
        <a:p>
          <a:endParaRPr lang="en-US"/>
        </a:p>
      </dgm:t>
    </dgm:pt>
    <dgm:pt modelId="{BA362196-27D4-4771-B572-9FAE3F416765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ETP sur la schizophrénie et les troubles associés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gm:t>
    </dgm:pt>
    <dgm:pt modelId="{0B6A81B2-BD9C-4221-A3DF-1BB91AA06DC0}" type="parTrans" cxnId="{FC7C6CED-8AE3-465D-9E06-F4A7B03D4A79}">
      <dgm:prSet/>
      <dgm:spPr/>
      <dgm:t>
        <a:bodyPr/>
        <a:lstStyle/>
        <a:p>
          <a:endParaRPr lang="en-US"/>
        </a:p>
      </dgm:t>
    </dgm:pt>
    <dgm:pt modelId="{8CAFA691-C944-48A7-9843-883C38917A14}" type="sibTrans" cxnId="{FC7C6CED-8AE3-465D-9E06-F4A7B03D4A79}">
      <dgm:prSet/>
      <dgm:spPr/>
      <dgm:t>
        <a:bodyPr/>
        <a:lstStyle/>
        <a:p>
          <a:endParaRPr lang="en-US"/>
        </a:p>
      </dgm:t>
    </dgm:pt>
    <dgm:pt modelId="{43930135-B9E8-4BD2-9AE1-660452EBE94E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Entrainements des compétences sociales (PRACS, jeu Compétence)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gm:t>
    </dgm:pt>
    <dgm:pt modelId="{FFBAA9EF-2666-407F-AD95-D4CDA48C91B5}" type="parTrans" cxnId="{6CDF5B2E-8E59-494C-A4D0-9ED0E19432A4}">
      <dgm:prSet/>
      <dgm:spPr/>
      <dgm:t>
        <a:bodyPr/>
        <a:lstStyle/>
        <a:p>
          <a:endParaRPr lang="en-US"/>
        </a:p>
      </dgm:t>
    </dgm:pt>
    <dgm:pt modelId="{0EA46DD6-C081-4CDC-8C15-700D0A409416}" type="sibTrans" cxnId="{6CDF5B2E-8E59-494C-A4D0-9ED0E19432A4}">
      <dgm:prSet/>
      <dgm:spPr/>
      <dgm:t>
        <a:bodyPr/>
        <a:lstStyle/>
        <a:p>
          <a:endParaRPr lang="en-US"/>
        </a:p>
      </dgm:t>
    </dgm:pt>
    <dgm:pt modelId="{6CBA2387-0DD2-4BB4-8796-BC193BD35384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Approches de type TCC (</a:t>
          </a:r>
          <a:r>
            <a:rPr lang="fr-FR" sz="1800" b="1" kern="1200" dirty="0" err="1">
              <a:solidFill>
                <a:prstClr val="black"/>
              </a:solidFill>
              <a:latin typeface="Avenir Next LT Pro"/>
              <a:ea typeface="+mn-ea"/>
              <a:cs typeface="+mn-cs"/>
            </a:rPr>
            <a:t>Mindfulness</a:t>
          </a: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, </a:t>
          </a:r>
          <a:r>
            <a:rPr lang="fr-FR" sz="1800" b="1" kern="1200" dirty="0" err="1">
              <a:solidFill>
                <a:prstClr val="black"/>
              </a:solidFill>
              <a:latin typeface="Avenir Next LT Pro"/>
              <a:ea typeface="+mn-ea"/>
              <a:cs typeface="+mn-cs"/>
            </a:rPr>
            <a:t>Michael’s</a:t>
          </a: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/>
              </a:solidFill>
              <a:latin typeface="Avenir Next LT Pro"/>
              <a:ea typeface="+mn-ea"/>
              <a:cs typeface="+mn-cs"/>
            </a:rPr>
            <a:t>game</a:t>
          </a: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)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gm:t>
    </dgm:pt>
    <dgm:pt modelId="{27906FFF-869E-47FB-9BF5-4C277F450EB5}" type="parTrans" cxnId="{E6D03A33-D80C-456B-B5FB-FEC5CB8F095F}">
      <dgm:prSet/>
      <dgm:spPr/>
      <dgm:t>
        <a:bodyPr/>
        <a:lstStyle/>
        <a:p>
          <a:endParaRPr lang="en-US"/>
        </a:p>
      </dgm:t>
    </dgm:pt>
    <dgm:pt modelId="{67EAE4F4-46F3-401C-9CB9-91CE32E62DC3}" type="sibTrans" cxnId="{E6D03A33-D80C-456B-B5FB-FEC5CB8F095F}">
      <dgm:prSet/>
      <dgm:spPr/>
      <dgm:t>
        <a:bodyPr/>
        <a:lstStyle/>
        <a:p>
          <a:endParaRPr lang="en-US"/>
        </a:p>
      </dgm:t>
    </dgm:pt>
    <dgm:pt modelId="{D8A18ED8-1970-4A91-99AF-8309741FB7F4}">
      <dgm:prSet custT="1"/>
      <dgm:spPr/>
      <dgm:t>
        <a:bodyPr/>
        <a:lstStyle/>
        <a:p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Insertion professionnelle sur le modèle IPS (job coaching)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gm:t>
    </dgm:pt>
    <dgm:pt modelId="{03C8E2AE-698F-4303-823A-82A557B2AD45}" type="parTrans" cxnId="{68323E85-0070-4AD3-A492-79B751685B98}">
      <dgm:prSet/>
      <dgm:spPr/>
      <dgm:t>
        <a:bodyPr/>
        <a:lstStyle/>
        <a:p>
          <a:endParaRPr lang="en-US"/>
        </a:p>
      </dgm:t>
    </dgm:pt>
    <dgm:pt modelId="{E2C46B89-E59B-4F4B-9F9E-A1705C130A93}" type="sibTrans" cxnId="{68323E85-0070-4AD3-A492-79B751685B98}">
      <dgm:prSet/>
      <dgm:spPr/>
      <dgm:t>
        <a:bodyPr/>
        <a:lstStyle/>
        <a:p>
          <a:endParaRPr lang="en-US"/>
        </a:p>
      </dgm:t>
    </dgm:pt>
    <dgm:pt modelId="{0DACB947-FD37-4A7E-8FEE-8EDADE4191BB}">
      <dgm:prSet custT="1"/>
      <dgm:spPr/>
      <dgm:t>
        <a:bodyPr/>
        <a:lstStyle/>
        <a:p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Aide à l’insertion sociale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gm:t>
    </dgm:pt>
    <dgm:pt modelId="{CBD814F2-33E6-470C-8BA8-D66FF772C02F}" type="parTrans" cxnId="{2A6B1750-AD2A-44F6-98A8-4E79ECFF4EE3}">
      <dgm:prSet/>
      <dgm:spPr/>
      <dgm:t>
        <a:bodyPr/>
        <a:lstStyle/>
        <a:p>
          <a:endParaRPr lang="en-US"/>
        </a:p>
      </dgm:t>
    </dgm:pt>
    <dgm:pt modelId="{8A815A56-0F0F-4581-845C-BFFFB055209F}" type="sibTrans" cxnId="{2A6B1750-AD2A-44F6-98A8-4E79ECFF4EE3}">
      <dgm:prSet/>
      <dgm:spPr/>
      <dgm:t>
        <a:bodyPr/>
        <a:lstStyle/>
        <a:p>
          <a:endParaRPr lang="en-US"/>
        </a:p>
      </dgm:t>
    </dgm:pt>
    <dgm:pt modelId="{519CFC63-C9C6-4D0F-A46E-30DE0CC9A301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Groupe psychoéducatif à destination des proches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gm:t>
    </dgm:pt>
    <dgm:pt modelId="{150EA9EA-A87D-43C4-B5A9-37A4B9CD9F6F}" type="parTrans" cxnId="{3D50FBC7-72C5-4724-BE56-BF8D2A4140FD}">
      <dgm:prSet/>
      <dgm:spPr/>
      <dgm:t>
        <a:bodyPr/>
        <a:lstStyle/>
        <a:p>
          <a:endParaRPr lang="en-US"/>
        </a:p>
      </dgm:t>
    </dgm:pt>
    <dgm:pt modelId="{DEE4366B-6765-476E-B6A8-C318A4A76F1B}" type="sibTrans" cxnId="{3D50FBC7-72C5-4724-BE56-BF8D2A4140FD}">
      <dgm:prSet/>
      <dgm:spPr/>
      <dgm:t>
        <a:bodyPr/>
        <a:lstStyle/>
        <a:p>
          <a:endParaRPr lang="en-US"/>
        </a:p>
      </dgm:t>
    </dgm:pt>
    <dgm:pt modelId="{55F097B3-78BA-431D-9673-4879524BCBEE}" type="pres">
      <dgm:prSet presAssocID="{0F062974-C0F7-4610-8E35-35CCF2DC352D}" presName="linear" presStyleCnt="0">
        <dgm:presLayoutVars>
          <dgm:animLvl val="lvl"/>
          <dgm:resizeHandles val="exact"/>
        </dgm:presLayoutVars>
      </dgm:prSet>
      <dgm:spPr/>
    </dgm:pt>
    <dgm:pt modelId="{838F97A5-2453-43B2-8A9B-262C0038809F}" type="pres">
      <dgm:prSet presAssocID="{9D546E46-F656-47EB-A4EC-8CCEC56CD943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D8D1022B-3F1E-4786-9F6F-DE87C3E0BBC8}" type="pres">
      <dgm:prSet presAssocID="{F7F7C9D7-7792-48EC-8CF7-8BF466D54DDE}" presName="spacer" presStyleCnt="0"/>
      <dgm:spPr/>
    </dgm:pt>
    <dgm:pt modelId="{67C012FE-B0F2-4CC7-97B0-D9102246936D}" type="pres">
      <dgm:prSet presAssocID="{4359F430-BBE2-4F12-85E6-AF8BEEAAACD5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09DDCC5C-04BD-47A7-8FA5-EFECBF080486}" type="pres">
      <dgm:prSet presAssocID="{42F496CA-C353-466B-AD1A-6AE3E55541A0}" presName="spacer" presStyleCnt="0"/>
      <dgm:spPr/>
    </dgm:pt>
    <dgm:pt modelId="{E4229F0A-191C-4FCF-AAE3-A29814DC19EB}" type="pres">
      <dgm:prSet presAssocID="{DBC89B64-84BA-4925-AEB5-4E0715C879E4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3A239192-B282-4C7E-97C3-D281408F9619}" type="pres">
      <dgm:prSet presAssocID="{3D97113F-ED1D-42A3-A01E-C2D32D4349A7}" presName="spacer" presStyleCnt="0"/>
      <dgm:spPr/>
    </dgm:pt>
    <dgm:pt modelId="{98CA5264-1FA7-4731-9FCC-C4696479B7BA}" type="pres">
      <dgm:prSet presAssocID="{0D3DDEBE-60E7-452D-914E-65511834BEE1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D0ED79AC-6582-4C79-8C03-F0E94F20BD78}" type="pres">
      <dgm:prSet presAssocID="{7BF66375-683B-4046-BA8B-25AD054AFF76}" presName="spacer" presStyleCnt="0"/>
      <dgm:spPr/>
    </dgm:pt>
    <dgm:pt modelId="{33A492A0-487F-4607-88CC-00E2DF477E63}" type="pres">
      <dgm:prSet presAssocID="{BA362196-27D4-4771-B572-9FAE3F416765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CB00C5EF-CABD-4057-807D-DF41F7F985FD}" type="pres">
      <dgm:prSet presAssocID="{8CAFA691-C944-48A7-9843-883C38917A14}" presName="spacer" presStyleCnt="0"/>
      <dgm:spPr/>
    </dgm:pt>
    <dgm:pt modelId="{58B9E75F-259D-43E3-B3B4-F2EDD406CCFC}" type="pres">
      <dgm:prSet presAssocID="{43930135-B9E8-4BD2-9AE1-660452EBE94E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67F0F9FB-1D01-4BA5-B5FF-EEC661518329}" type="pres">
      <dgm:prSet presAssocID="{0EA46DD6-C081-4CDC-8C15-700D0A409416}" presName="spacer" presStyleCnt="0"/>
      <dgm:spPr/>
    </dgm:pt>
    <dgm:pt modelId="{4042DB8D-355F-4223-9B97-290465D83D27}" type="pres">
      <dgm:prSet presAssocID="{6CBA2387-0DD2-4BB4-8796-BC193BD35384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F57BB322-3EF6-4877-89DD-4C2C23E32978}" type="pres">
      <dgm:prSet presAssocID="{67EAE4F4-46F3-401C-9CB9-91CE32E62DC3}" presName="spacer" presStyleCnt="0"/>
      <dgm:spPr/>
    </dgm:pt>
    <dgm:pt modelId="{E1604C08-6583-4F98-B70E-CD8954DEDF71}" type="pres">
      <dgm:prSet presAssocID="{D8A18ED8-1970-4A91-99AF-8309741FB7F4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F8CCA7E8-306E-45C9-AD98-12378713C730}" type="pres">
      <dgm:prSet presAssocID="{E2C46B89-E59B-4F4B-9F9E-A1705C130A93}" presName="spacer" presStyleCnt="0"/>
      <dgm:spPr/>
    </dgm:pt>
    <dgm:pt modelId="{864615C7-61A6-4ABB-8DAF-7F0A0475C610}" type="pres">
      <dgm:prSet presAssocID="{0DACB947-FD37-4A7E-8FEE-8EDADE4191BB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C9EF7825-CBCC-40AE-8955-42BB6B78848F}" type="pres">
      <dgm:prSet presAssocID="{8A815A56-0F0F-4581-845C-BFFFB055209F}" presName="spacer" presStyleCnt="0"/>
      <dgm:spPr/>
    </dgm:pt>
    <dgm:pt modelId="{EEC46437-1EF4-4767-97C9-ED7D6FF9571B}" type="pres">
      <dgm:prSet presAssocID="{519CFC63-C9C6-4D0F-A46E-30DE0CC9A301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560A0201-E474-43B4-8E52-C909DBBB4D11}" type="presOf" srcId="{519CFC63-C9C6-4D0F-A46E-30DE0CC9A301}" destId="{EEC46437-1EF4-4767-97C9-ED7D6FF9571B}" srcOrd="0" destOrd="0" presId="urn:microsoft.com/office/officeart/2005/8/layout/vList2"/>
    <dgm:cxn modelId="{993ECF0D-D04C-4573-BC26-A84C4A8DB7D9}" type="presOf" srcId="{D8A18ED8-1970-4A91-99AF-8309741FB7F4}" destId="{E1604C08-6583-4F98-B70E-CD8954DEDF71}" srcOrd="0" destOrd="0" presId="urn:microsoft.com/office/officeart/2005/8/layout/vList2"/>
    <dgm:cxn modelId="{6CDF5B2E-8E59-494C-A4D0-9ED0E19432A4}" srcId="{0F062974-C0F7-4610-8E35-35CCF2DC352D}" destId="{43930135-B9E8-4BD2-9AE1-660452EBE94E}" srcOrd="5" destOrd="0" parTransId="{FFBAA9EF-2666-407F-AD95-D4CDA48C91B5}" sibTransId="{0EA46DD6-C081-4CDC-8C15-700D0A409416}"/>
    <dgm:cxn modelId="{E6D03A33-D80C-456B-B5FB-FEC5CB8F095F}" srcId="{0F062974-C0F7-4610-8E35-35CCF2DC352D}" destId="{6CBA2387-0DD2-4BB4-8796-BC193BD35384}" srcOrd="6" destOrd="0" parTransId="{27906FFF-869E-47FB-9BF5-4C277F450EB5}" sibTransId="{67EAE4F4-46F3-401C-9CB9-91CE32E62DC3}"/>
    <dgm:cxn modelId="{01B87867-994D-4829-95DE-7DED8D836F74}" type="presOf" srcId="{0F062974-C0F7-4610-8E35-35CCF2DC352D}" destId="{55F097B3-78BA-431D-9673-4879524BCBEE}" srcOrd="0" destOrd="0" presId="urn:microsoft.com/office/officeart/2005/8/layout/vList2"/>
    <dgm:cxn modelId="{0095E94A-4A54-4741-BBE4-F253A50F66A7}" type="presOf" srcId="{6CBA2387-0DD2-4BB4-8796-BC193BD35384}" destId="{4042DB8D-355F-4223-9B97-290465D83D27}" srcOrd="0" destOrd="0" presId="urn:microsoft.com/office/officeart/2005/8/layout/vList2"/>
    <dgm:cxn modelId="{19DD926D-2E97-463A-A53C-B103AA16B039}" srcId="{0F062974-C0F7-4610-8E35-35CCF2DC352D}" destId="{4359F430-BBE2-4F12-85E6-AF8BEEAAACD5}" srcOrd="1" destOrd="0" parTransId="{115CC678-2C20-4DBB-8859-DCD13A18092F}" sibTransId="{42F496CA-C353-466B-AD1A-6AE3E55541A0}"/>
    <dgm:cxn modelId="{2A6B1750-AD2A-44F6-98A8-4E79ECFF4EE3}" srcId="{0F062974-C0F7-4610-8E35-35CCF2DC352D}" destId="{0DACB947-FD37-4A7E-8FEE-8EDADE4191BB}" srcOrd="8" destOrd="0" parTransId="{CBD814F2-33E6-470C-8BA8-D66FF772C02F}" sibTransId="{8A815A56-0F0F-4581-845C-BFFFB055209F}"/>
    <dgm:cxn modelId="{C0BBA658-DDBC-4DD4-9C5D-BAA568C5FFBB}" type="presOf" srcId="{43930135-B9E8-4BD2-9AE1-660452EBE94E}" destId="{58B9E75F-259D-43E3-B3B4-F2EDD406CCFC}" srcOrd="0" destOrd="0" presId="urn:microsoft.com/office/officeart/2005/8/layout/vList2"/>
    <dgm:cxn modelId="{12DE9D7C-9B6B-4929-84A5-90461FDB135E}" srcId="{0F062974-C0F7-4610-8E35-35CCF2DC352D}" destId="{0D3DDEBE-60E7-452D-914E-65511834BEE1}" srcOrd="3" destOrd="0" parTransId="{42333662-898F-4A3E-AE82-78E96ADA65F4}" sibTransId="{7BF66375-683B-4046-BA8B-25AD054AFF76}"/>
    <dgm:cxn modelId="{68323E85-0070-4AD3-A492-79B751685B98}" srcId="{0F062974-C0F7-4610-8E35-35CCF2DC352D}" destId="{D8A18ED8-1970-4A91-99AF-8309741FB7F4}" srcOrd="7" destOrd="0" parTransId="{03C8E2AE-698F-4303-823A-82A557B2AD45}" sibTransId="{E2C46B89-E59B-4F4B-9F9E-A1705C130A93}"/>
    <dgm:cxn modelId="{CC7D1987-3D29-4842-8A82-11B071B0F5E9}" srcId="{0F062974-C0F7-4610-8E35-35CCF2DC352D}" destId="{DBC89B64-84BA-4925-AEB5-4E0715C879E4}" srcOrd="2" destOrd="0" parTransId="{337BD5C8-87D1-4A3C-9201-8FE0536B987F}" sibTransId="{3D97113F-ED1D-42A3-A01E-C2D32D4349A7}"/>
    <dgm:cxn modelId="{931AB28C-3235-421A-B2E5-D3EB3295BA19}" type="presOf" srcId="{0DACB947-FD37-4A7E-8FEE-8EDADE4191BB}" destId="{864615C7-61A6-4ABB-8DAF-7F0A0475C610}" srcOrd="0" destOrd="0" presId="urn:microsoft.com/office/officeart/2005/8/layout/vList2"/>
    <dgm:cxn modelId="{FA54D192-DCEA-45F4-959A-B383F6EF139B}" type="presOf" srcId="{0D3DDEBE-60E7-452D-914E-65511834BEE1}" destId="{98CA5264-1FA7-4731-9FCC-C4696479B7BA}" srcOrd="0" destOrd="0" presId="urn:microsoft.com/office/officeart/2005/8/layout/vList2"/>
    <dgm:cxn modelId="{0D298BA5-75D9-466F-A2A2-02C8430D9C6E}" type="presOf" srcId="{BA362196-27D4-4771-B572-9FAE3F416765}" destId="{33A492A0-487F-4607-88CC-00E2DF477E63}" srcOrd="0" destOrd="0" presId="urn:microsoft.com/office/officeart/2005/8/layout/vList2"/>
    <dgm:cxn modelId="{69AA43A6-99CB-4944-9B6C-2054ADB1EC03}" srcId="{0F062974-C0F7-4610-8E35-35CCF2DC352D}" destId="{9D546E46-F656-47EB-A4EC-8CCEC56CD943}" srcOrd="0" destOrd="0" parTransId="{B45947BF-391B-46B6-A561-A37D8DA764DC}" sibTransId="{F7F7C9D7-7792-48EC-8CF7-8BF466D54DDE}"/>
    <dgm:cxn modelId="{3D50FBC7-72C5-4724-BE56-BF8D2A4140FD}" srcId="{0F062974-C0F7-4610-8E35-35CCF2DC352D}" destId="{519CFC63-C9C6-4D0F-A46E-30DE0CC9A301}" srcOrd="9" destOrd="0" parTransId="{150EA9EA-A87D-43C4-B5A9-37A4B9CD9F6F}" sibTransId="{DEE4366B-6765-476E-B6A8-C318A4A76F1B}"/>
    <dgm:cxn modelId="{C1C586CF-5B54-4707-AE8C-CAFB85162717}" type="presOf" srcId="{DBC89B64-84BA-4925-AEB5-4E0715C879E4}" destId="{E4229F0A-191C-4FCF-AAE3-A29814DC19EB}" srcOrd="0" destOrd="0" presId="urn:microsoft.com/office/officeart/2005/8/layout/vList2"/>
    <dgm:cxn modelId="{923B0CE8-93FF-48ED-BC99-F5C4AC17BB3E}" type="presOf" srcId="{9D546E46-F656-47EB-A4EC-8CCEC56CD943}" destId="{838F97A5-2453-43B2-8A9B-262C0038809F}" srcOrd="0" destOrd="0" presId="urn:microsoft.com/office/officeart/2005/8/layout/vList2"/>
    <dgm:cxn modelId="{B8145EE9-7A1C-4CA3-95F3-DCB4529F4C81}" type="presOf" srcId="{4359F430-BBE2-4F12-85E6-AF8BEEAAACD5}" destId="{67C012FE-B0F2-4CC7-97B0-D9102246936D}" srcOrd="0" destOrd="0" presId="urn:microsoft.com/office/officeart/2005/8/layout/vList2"/>
    <dgm:cxn modelId="{FC7C6CED-8AE3-465D-9E06-F4A7B03D4A79}" srcId="{0F062974-C0F7-4610-8E35-35CCF2DC352D}" destId="{BA362196-27D4-4771-B572-9FAE3F416765}" srcOrd="4" destOrd="0" parTransId="{0B6A81B2-BD9C-4221-A3DF-1BB91AA06DC0}" sibTransId="{8CAFA691-C944-48A7-9843-883C38917A14}"/>
    <dgm:cxn modelId="{01709082-5178-4F03-94CA-B2A09D87AC8C}" type="presParOf" srcId="{55F097B3-78BA-431D-9673-4879524BCBEE}" destId="{838F97A5-2453-43B2-8A9B-262C0038809F}" srcOrd="0" destOrd="0" presId="urn:microsoft.com/office/officeart/2005/8/layout/vList2"/>
    <dgm:cxn modelId="{5DBC528D-AB0E-45E8-A74E-78747E8B6D90}" type="presParOf" srcId="{55F097B3-78BA-431D-9673-4879524BCBEE}" destId="{D8D1022B-3F1E-4786-9F6F-DE87C3E0BBC8}" srcOrd="1" destOrd="0" presId="urn:microsoft.com/office/officeart/2005/8/layout/vList2"/>
    <dgm:cxn modelId="{9BBCE2B4-BF37-47B7-B565-AF85AED7E443}" type="presParOf" srcId="{55F097B3-78BA-431D-9673-4879524BCBEE}" destId="{67C012FE-B0F2-4CC7-97B0-D9102246936D}" srcOrd="2" destOrd="0" presId="urn:microsoft.com/office/officeart/2005/8/layout/vList2"/>
    <dgm:cxn modelId="{BEC79386-A015-454C-B60E-3B6A7D03F75B}" type="presParOf" srcId="{55F097B3-78BA-431D-9673-4879524BCBEE}" destId="{09DDCC5C-04BD-47A7-8FA5-EFECBF080486}" srcOrd="3" destOrd="0" presId="urn:microsoft.com/office/officeart/2005/8/layout/vList2"/>
    <dgm:cxn modelId="{4B16A462-BD23-4D0F-B27F-274F4612D54F}" type="presParOf" srcId="{55F097B3-78BA-431D-9673-4879524BCBEE}" destId="{E4229F0A-191C-4FCF-AAE3-A29814DC19EB}" srcOrd="4" destOrd="0" presId="urn:microsoft.com/office/officeart/2005/8/layout/vList2"/>
    <dgm:cxn modelId="{19953A02-2354-47C3-A309-A7645C4C1602}" type="presParOf" srcId="{55F097B3-78BA-431D-9673-4879524BCBEE}" destId="{3A239192-B282-4C7E-97C3-D281408F9619}" srcOrd="5" destOrd="0" presId="urn:microsoft.com/office/officeart/2005/8/layout/vList2"/>
    <dgm:cxn modelId="{B31FC2EE-60EA-4A3A-BC63-1B8312763852}" type="presParOf" srcId="{55F097B3-78BA-431D-9673-4879524BCBEE}" destId="{98CA5264-1FA7-4731-9FCC-C4696479B7BA}" srcOrd="6" destOrd="0" presId="urn:microsoft.com/office/officeart/2005/8/layout/vList2"/>
    <dgm:cxn modelId="{C2B6EB49-F61F-4117-98AE-6260F1986FEF}" type="presParOf" srcId="{55F097B3-78BA-431D-9673-4879524BCBEE}" destId="{D0ED79AC-6582-4C79-8C03-F0E94F20BD78}" srcOrd="7" destOrd="0" presId="urn:microsoft.com/office/officeart/2005/8/layout/vList2"/>
    <dgm:cxn modelId="{99D59854-56C1-4EB4-90E0-A985E5BDDDD2}" type="presParOf" srcId="{55F097B3-78BA-431D-9673-4879524BCBEE}" destId="{33A492A0-487F-4607-88CC-00E2DF477E63}" srcOrd="8" destOrd="0" presId="urn:microsoft.com/office/officeart/2005/8/layout/vList2"/>
    <dgm:cxn modelId="{27FA9F81-A73D-4D43-9FA4-3C16E8714110}" type="presParOf" srcId="{55F097B3-78BA-431D-9673-4879524BCBEE}" destId="{CB00C5EF-CABD-4057-807D-DF41F7F985FD}" srcOrd="9" destOrd="0" presId="urn:microsoft.com/office/officeart/2005/8/layout/vList2"/>
    <dgm:cxn modelId="{D02388C2-70CD-4DB7-95A6-045460EC690F}" type="presParOf" srcId="{55F097B3-78BA-431D-9673-4879524BCBEE}" destId="{58B9E75F-259D-43E3-B3B4-F2EDD406CCFC}" srcOrd="10" destOrd="0" presId="urn:microsoft.com/office/officeart/2005/8/layout/vList2"/>
    <dgm:cxn modelId="{CC53BD09-51E6-4AFD-95C7-DF2FA7EF4BFC}" type="presParOf" srcId="{55F097B3-78BA-431D-9673-4879524BCBEE}" destId="{67F0F9FB-1D01-4BA5-B5FF-EEC661518329}" srcOrd="11" destOrd="0" presId="urn:microsoft.com/office/officeart/2005/8/layout/vList2"/>
    <dgm:cxn modelId="{8879F041-7B79-46F0-A407-A2B80B3AFA06}" type="presParOf" srcId="{55F097B3-78BA-431D-9673-4879524BCBEE}" destId="{4042DB8D-355F-4223-9B97-290465D83D27}" srcOrd="12" destOrd="0" presId="urn:microsoft.com/office/officeart/2005/8/layout/vList2"/>
    <dgm:cxn modelId="{CE6C52BB-A582-43CD-AB7F-12C5F6EB59BE}" type="presParOf" srcId="{55F097B3-78BA-431D-9673-4879524BCBEE}" destId="{F57BB322-3EF6-4877-89DD-4C2C23E32978}" srcOrd="13" destOrd="0" presId="urn:microsoft.com/office/officeart/2005/8/layout/vList2"/>
    <dgm:cxn modelId="{D227A1D6-9822-4085-AB47-52CCAACC3D06}" type="presParOf" srcId="{55F097B3-78BA-431D-9673-4879524BCBEE}" destId="{E1604C08-6583-4F98-B70E-CD8954DEDF71}" srcOrd="14" destOrd="0" presId="urn:microsoft.com/office/officeart/2005/8/layout/vList2"/>
    <dgm:cxn modelId="{316C0CED-E2D4-46B8-86DB-51F5FEF9BADA}" type="presParOf" srcId="{55F097B3-78BA-431D-9673-4879524BCBEE}" destId="{F8CCA7E8-306E-45C9-AD98-12378713C730}" srcOrd="15" destOrd="0" presId="urn:microsoft.com/office/officeart/2005/8/layout/vList2"/>
    <dgm:cxn modelId="{ACA22AD9-601D-48D9-BA38-64603D8E3E57}" type="presParOf" srcId="{55F097B3-78BA-431D-9673-4879524BCBEE}" destId="{864615C7-61A6-4ABB-8DAF-7F0A0475C610}" srcOrd="16" destOrd="0" presId="urn:microsoft.com/office/officeart/2005/8/layout/vList2"/>
    <dgm:cxn modelId="{A8E34116-4B7E-4F68-B89E-97943401AB9F}" type="presParOf" srcId="{55F097B3-78BA-431D-9673-4879524BCBEE}" destId="{C9EF7825-CBCC-40AE-8955-42BB6B78848F}" srcOrd="17" destOrd="0" presId="urn:microsoft.com/office/officeart/2005/8/layout/vList2"/>
    <dgm:cxn modelId="{CAF25C6A-88CF-48AF-899D-FEE650C4E9A2}" type="presParOf" srcId="{55F097B3-78BA-431D-9673-4879524BCBEE}" destId="{EEC46437-1EF4-4767-97C9-ED7D6FF9571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F97A5-2453-43B2-8A9B-262C0038809F}">
      <dsp:nvSpPr>
        <dsp:cNvPr id="0" name=""/>
        <dsp:cNvSpPr/>
      </dsp:nvSpPr>
      <dsp:spPr>
        <a:xfrm>
          <a:off x="0" y="889"/>
          <a:ext cx="7007968" cy="6504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Recos, CRT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1753" y="32642"/>
        <a:ext cx="6944462" cy="586966"/>
      </dsp:txXfrm>
    </dsp:sp>
    <dsp:sp modelId="{67C012FE-B0F2-4CC7-97B0-D9102246936D}">
      <dsp:nvSpPr>
        <dsp:cNvPr id="0" name=""/>
        <dsp:cNvSpPr/>
      </dsp:nvSpPr>
      <dsp:spPr>
        <a:xfrm>
          <a:off x="0" y="664426"/>
          <a:ext cx="7007968" cy="650472"/>
        </a:xfrm>
        <a:prstGeom prst="roundRect">
          <a:avLst/>
        </a:prstGeom>
        <a:solidFill>
          <a:schemeClr val="accent5">
            <a:hueOff val="1711821"/>
            <a:satOff val="-1388"/>
            <a:lumOff val="-4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IPT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sp:txBody>
      <dsp:txXfrm>
        <a:off x="31753" y="696179"/>
        <a:ext cx="6944462" cy="586966"/>
      </dsp:txXfrm>
    </dsp:sp>
    <dsp:sp modelId="{E4229F0A-191C-4FCF-AAE3-A29814DC19EB}">
      <dsp:nvSpPr>
        <dsp:cNvPr id="0" name=""/>
        <dsp:cNvSpPr/>
      </dsp:nvSpPr>
      <dsp:spPr>
        <a:xfrm>
          <a:off x="0" y="1327963"/>
          <a:ext cx="7007968" cy="650472"/>
        </a:xfrm>
        <a:prstGeom prst="roundRect">
          <a:avLst/>
        </a:prstGeom>
        <a:solidFill>
          <a:schemeClr val="accent5">
            <a:hueOff val="3423642"/>
            <a:satOff val="-2776"/>
            <a:lumOff val="-9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prstClr val="black"/>
              </a:solidFill>
              <a:latin typeface="Avenir Next LT Pro"/>
              <a:ea typeface="+mn-ea"/>
              <a:cs typeface="+mn-cs"/>
            </a:rPr>
            <a:t>TomRemed</a:t>
          </a: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, SCIT, GAÏA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sp:txBody>
      <dsp:txXfrm>
        <a:off x="31753" y="1359716"/>
        <a:ext cx="6944462" cy="586966"/>
      </dsp:txXfrm>
    </dsp:sp>
    <dsp:sp modelId="{98CA5264-1FA7-4731-9FCC-C4696479B7BA}">
      <dsp:nvSpPr>
        <dsp:cNvPr id="0" name=""/>
        <dsp:cNvSpPr/>
      </dsp:nvSpPr>
      <dsp:spPr>
        <a:xfrm>
          <a:off x="0" y="1991500"/>
          <a:ext cx="7007968" cy="650472"/>
        </a:xfrm>
        <a:prstGeom prst="roundRect">
          <a:avLst/>
        </a:prstGeom>
        <a:solidFill>
          <a:schemeClr val="accent5">
            <a:hueOff val="5135463"/>
            <a:satOff val="-4164"/>
            <a:lumOff val="-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MCT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sp:txBody>
      <dsp:txXfrm>
        <a:off x="31753" y="2023253"/>
        <a:ext cx="6944462" cy="586966"/>
      </dsp:txXfrm>
    </dsp:sp>
    <dsp:sp modelId="{33A492A0-487F-4607-88CC-00E2DF477E63}">
      <dsp:nvSpPr>
        <dsp:cNvPr id="0" name=""/>
        <dsp:cNvSpPr/>
      </dsp:nvSpPr>
      <dsp:spPr>
        <a:xfrm>
          <a:off x="0" y="2655037"/>
          <a:ext cx="7007968" cy="650472"/>
        </a:xfrm>
        <a:prstGeom prst="roundRect">
          <a:avLst/>
        </a:prstGeom>
        <a:solidFill>
          <a:schemeClr val="accent5">
            <a:hueOff val="6847284"/>
            <a:satOff val="-5552"/>
            <a:lumOff val="-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ETP sur la schizophrénie et les troubles associés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sp:txBody>
      <dsp:txXfrm>
        <a:off x="31753" y="2686790"/>
        <a:ext cx="6944462" cy="586966"/>
      </dsp:txXfrm>
    </dsp:sp>
    <dsp:sp modelId="{58B9E75F-259D-43E3-B3B4-F2EDD406CCFC}">
      <dsp:nvSpPr>
        <dsp:cNvPr id="0" name=""/>
        <dsp:cNvSpPr/>
      </dsp:nvSpPr>
      <dsp:spPr>
        <a:xfrm>
          <a:off x="0" y="3318574"/>
          <a:ext cx="7007968" cy="650472"/>
        </a:xfrm>
        <a:prstGeom prst="roundRect">
          <a:avLst/>
        </a:prstGeom>
        <a:solidFill>
          <a:schemeClr val="accent5">
            <a:hueOff val="8559106"/>
            <a:satOff val="-6939"/>
            <a:lumOff val="-23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Entrainements des compétences sociales (PRACS, jeu Compétence)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sp:txBody>
      <dsp:txXfrm>
        <a:off x="31753" y="3350327"/>
        <a:ext cx="6944462" cy="586966"/>
      </dsp:txXfrm>
    </dsp:sp>
    <dsp:sp modelId="{4042DB8D-355F-4223-9B97-290465D83D27}">
      <dsp:nvSpPr>
        <dsp:cNvPr id="0" name=""/>
        <dsp:cNvSpPr/>
      </dsp:nvSpPr>
      <dsp:spPr>
        <a:xfrm>
          <a:off x="0" y="3982111"/>
          <a:ext cx="7007968" cy="650472"/>
        </a:xfrm>
        <a:prstGeom prst="roundRect">
          <a:avLst/>
        </a:prstGeom>
        <a:solidFill>
          <a:schemeClr val="accent5">
            <a:hueOff val="10270927"/>
            <a:satOff val="-8327"/>
            <a:lumOff val="-2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Approches de type TCC (</a:t>
          </a:r>
          <a:r>
            <a:rPr lang="fr-FR" sz="1800" b="1" kern="1200" dirty="0" err="1">
              <a:solidFill>
                <a:prstClr val="black"/>
              </a:solidFill>
              <a:latin typeface="Avenir Next LT Pro"/>
              <a:ea typeface="+mn-ea"/>
              <a:cs typeface="+mn-cs"/>
            </a:rPr>
            <a:t>Mindfulness</a:t>
          </a: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, </a:t>
          </a:r>
          <a:r>
            <a:rPr lang="fr-FR" sz="1800" b="1" kern="1200" dirty="0" err="1">
              <a:solidFill>
                <a:prstClr val="black"/>
              </a:solidFill>
              <a:latin typeface="Avenir Next LT Pro"/>
              <a:ea typeface="+mn-ea"/>
              <a:cs typeface="+mn-cs"/>
            </a:rPr>
            <a:t>Michael’s</a:t>
          </a: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black"/>
              </a:solidFill>
              <a:latin typeface="Avenir Next LT Pro"/>
              <a:ea typeface="+mn-ea"/>
              <a:cs typeface="+mn-cs"/>
            </a:rPr>
            <a:t>game</a:t>
          </a: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)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sp:txBody>
      <dsp:txXfrm>
        <a:off x="31753" y="4013864"/>
        <a:ext cx="6944462" cy="586966"/>
      </dsp:txXfrm>
    </dsp:sp>
    <dsp:sp modelId="{E1604C08-6583-4F98-B70E-CD8954DEDF71}">
      <dsp:nvSpPr>
        <dsp:cNvPr id="0" name=""/>
        <dsp:cNvSpPr/>
      </dsp:nvSpPr>
      <dsp:spPr>
        <a:xfrm>
          <a:off x="0" y="4645648"/>
          <a:ext cx="7007968" cy="650472"/>
        </a:xfrm>
        <a:prstGeom prst="roundRect">
          <a:avLst/>
        </a:prstGeom>
        <a:solidFill>
          <a:schemeClr val="accent5">
            <a:hueOff val="11982748"/>
            <a:satOff val="-9715"/>
            <a:lumOff val="-33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Insertion professionnelle sur le modèle IPS (job coaching)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sp:txBody>
      <dsp:txXfrm>
        <a:off x="31753" y="4677401"/>
        <a:ext cx="6944462" cy="586966"/>
      </dsp:txXfrm>
    </dsp:sp>
    <dsp:sp modelId="{864615C7-61A6-4ABB-8DAF-7F0A0475C610}">
      <dsp:nvSpPr>
        <dsp:cNvPr id="0" name=""/>
        <dsp:cNvSpPr/>
      </dsp:nvSpPr>
      <dsp:spPr>
        <a:xfrm>
          <a:off x="0" y="5309185"/>
          <a:ext cx="7007968" cy="650472"/>
        </a:xfrm>
        <a:prstGeom prst="roundRect">
          <a:avLst/>
        </a:prstGeom>
        <a:solidFill>
          <a:schemeClr val="accent5">
            <a:hueOff val="13694569"/>
            <a:satOff val="-11103"/>
            <a:lumOff val="-38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Aide à l’insertion sociale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sp:txBody>
      <dsp:txXfrm>
        <a:off x="31753" y="5340938"/>
        <a:ext cx="6944462" cy="586966"/>
      </dsp:txXfrm>
    </dsp:sp>
    <dsp:sp modelId="{EEC46437-1EF4-4767-97C9-ED7D6FF9571B}">
      <dsp:nvSpPr>
        <dsp:cNvPr id="0" name=""/>
        <dsp:cNvSpPr/>
      </dsp:nvSpPr>
      <dsp:spPr>
        <a:xfrm>
          <a:off x="0" y="5972722"/>
          <a:ext cx="7007968" cy="650472"/>
        </a:xfrm>
        <a:prstGeom prst="roundRect">
          <a:avLst/>
        </a:prstGeom>
        <a:solidFill>
          <a:schemeClr val="accent5">
            <a:hueOff val="15406390"/>
            <a:satOff val="-12491"/>
            <a:lumOff val="-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Avenir Next LT Pro"/>
              <a:ea typeface="+mn-ea"/>
              <a:cs typeface="+mn-cs"/>
            </a:rPr>
            <a:t>Groupe psychoéducatif à destination des proches</a:t>
          </a:r>
          <a:endParaRPr lang="en-US" sz="1800" b="1" kern="1200" dirty="0">
            <a:solidFill>
              <a:prstClr val="black"/>
            </a:solidFill>
            <a:latin typeface="Avenir Next LT Pro"/>
            <a:ea typeface="+mn-ea"/>
            <a:cs typeface="+mn-cs"/>
          </a:endParaRPr>
        </a:p>
      </dsp:txBody>
      <dsp:txXfrm>
        <a:off x="31753" y="6004475"/>
        <a:ext cx="6944462" cy="586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7803D-6272-4E1E-A395-A4FC75705EA2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01921-ACEB-47B1-915B-95C8855CE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1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01921-ACEB-47B1-915B-95C8855CE6D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33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DF87A-F755-4ED7-B2B7-EC27AC4672F0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ahoma" pitchFamily="2"/>
            </a:endParaRPr>
          </a:p>
        </p:txBody>
      </p:sp>
      <p:sp>
        <p:nvSpPr>
          <p:cNvPr id="8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54C36-9E08-42B7-9C61-C4CA0E00E9A3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99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360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364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892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380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768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543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467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3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450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42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8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1" r:id="rId6"/>
    <p:sldLayoutId id="2147483827" r:id="rId7"/>
    <p:sldLayoutId id="2147483828" r:id="rId8"/>
    <p:sldLayoutId id="2147483829" r:id="rId9"/>
    <p:sldLayoutId id="2147483830" r:id="rId10"/>
    <p:sldLayoutId id="21474838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D62886-392A-0626-9435-6F7F999A5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5340911" cy="1978346"/>
          </a:xfrm>
        </p:spPr>
        <p:txBody>
          <a:bodyPr>
            <a:normAutofit/>
          </a:bodyPr>
          <a:lstStyle/>
          <a:p>
            <a:r>
              <a:rPr lang="fr-FR" dirty="0"/>
              <a:t>Centre de proximité AVENIR</a:t>
            </a:r>
            <a:br>
              <a:rPr lang="fr-FR" dirty="0"/>
            </a:br>
            <a:r>
              <a:rPr lang="fr-FR" dirty="0"/>
              <a:t>de Louvroil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072223-2D83-48F5-7EEB-709D4271E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809" y="5890314"/>
            <a:ext cx="5341453" cy="703930"/>
          </a:xfrm>
        </p:spPr>
        <p:txBody>
          <a:bodyPr>
            <a:normAutofit/>
          </a:bodyPr>
          <a:lstStyle/>
          <a:p>
            <a:r>
              <a:rPr lang="fr-FR" dirty="0"/>
              <a:t>Assemblée du 12 décembre 2022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3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4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66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 descr="Motifs colorés sur le ciel">
            <a:extLst>
              <a:ext uri="{FF2B5EF4-FFF2-40B4-BE49-F238E27FC236}">
                <a16:creationId xmlns:a16="http://schemas.microsoft.com/office/drawing/2014/main" id="{2342ED99-B18E-D835-F917-0991BA926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4" r="29115" b="-1"/>
          <a:stretch/>
        </p:blipFill>
        <p:spPr>
          <a:xfrm>
            <a:off x="6522720" y="8082"/>
            <a:ext cx="5669280" cy="6857990"/>
          </a:xfrm>
          <a:prstGeom prst="rect">
            <a:avLst/>
          </a:prstGeom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B85C7CD2-76D5-7CCA-E3E4-759F5A1C14F6}"/>
              </a:ext>
            </a:extLst>
          </p:cNvPr>
          <p:cNvSpPr txBox="1">
            <a:spLocks/>
          </p:cNvSpPr>
          <p:nvPr/>
        </p:nvSpPr>
        <p:spPr>
          <a:xfrm>
            <a:off x="6753909" y="334829"/>
            <a:ext cx="5206902" cy="45053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fr-F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venir Next LT Pro"/>
              </a:rPr>
              <a:t>L’HDJ dans le </a:t>
            </a:r>
            <a:r>
              <a:rPr lang="fr-FR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venir Next LT Pro"/>
              </a:rPr>
              <a:t>mouv</a:t>
            </a:r>
            <a:r>
              <a:rPr lang="fr-F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venir Next LT Pro"/>
              </a:rPr>
              <a:t>’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fr-F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venir Next LT Pro"/>
              </a:rPr>
              <a:t>de la </a:t>
            </a:r>
            <a:r>
              <a:rPr lang="fr-FR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venir Next LT Pro"/>
              </a:rPr>
              <a:t>réhab</a:t>
            </a:r>
            <a:endParaRPr lang="fr-FR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venir Next LT Pro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DA44C50-02FD-B6E0-2355-3BDA8913061C}"/>
              </a:ext>
            </a:extLst>
          </p:cNvPr>
          <p:cNvSpPr txBox="1">
            <a:spLocks/>
          </p:cNvSpPr>
          <p:nvPr/>
        </p:nvSpPr>
        <p:spPr>
          <a:xfrm>
            <a:off x="911171" y="4593466"/>
            <a:ext cx="10859783" cy="83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500" i="1" dirty="0">
                <a:latin typeface="+mj-lt"/>
                <a:ea typeface="+mj-ea"/>
                <a:cs typeface="+mj-cs"/>
              </a:rPr>
              <a:t>« Est-ce que la pratique orientée rétablissement ça s’attrape ? »</a:t>
            </a:r>
          </a:p>
          <a:p>
            <a:pPr algn="ctr"/>
            <a:endParaRPr lang="fr-FR" sz="2500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96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-4.81481E-6 L 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58A8CCA-FCE2-2500-BAF1-8F8E97FB53E2}"/>
              </a:ext>
            </a:extLst>
          </p:cNvPr>
          <p:cNvSpPr txBox="1"/>
          <p:nvPr/>
        </p:nvSpPr>
        <p:spPr>
          <a:xfrm>
            <a:off x="1875032" y="719715"/>
            <a:ext cx="7397394" cy="2709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venir Next LT Pro"/>
              </a:defRPr>
            </a:lvl1pPr>
            <a:lvl2pPr marL="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2pPr>
            <a:lvl3pPr marL="457200" indent="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3pPr>
            <a:lvl4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lt1"/>
                </a:solidFill>
              </a:defRPr>
            </a:lvl4pPr>
            <a:lvl5pPr marL="914400" indent="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l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9pPr>
          </a:lstStyle>
          <a:p>
            <a:r>
              <a:rPr lang="fr-FR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Merci </a:t>
            </a:r>
          </a:p>
          <a:p>
            <a:r>
              <a:rPr lang="fr-FR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pour votre </a:t>
            </a:r>
          </a:p>
          <a:p>
            <a:r>
              <a:rPr lang="fr-FR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attention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2BA765-736F-90B2-63DA-770091FC6D62}"/>
              </a:ext>
            </a:extLst>
          </p:cNvPr>
          <p:cNvSpPr txBox="1"/>
          <p:nvPr/>
        </p:nvSpPr>
        <p:spPr>
          <a:xfrm>
            <a:off x="640423" y="4781272"/>
            <a:ext cx="5455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Semibold"/>
                <a:ea typeface="+mj-ea"/>
                <a:cs typeface="+mj-cs"/>
              </a:rPr>
              <a:t>Centre de proximité AVENIR</a:t>
            </a:r>
            <a:br>
              <a: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Semibold"/>
                <a:ea typeface="+mj-ea"/>
                <a:cs typeface="+mj-cs"/>
              </a:rPr>
            </a:br>
            <a:r>
              <a: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Semibold"/>
                <a:ea typeface="+mj-ea"/>
                <a:cs typeface="+mj-cs"/>
              </a:rPr>
              <a:t>de Louvroil</a:t>
            </a:r>
            <a:endParaRPr lang="fr-FR" sz="2800" dirty="0"/>
          </a:p>
        </p:txBody>
      </p:sp>
      <p:pic>
        <p:nvPicPr>
          <p:cNvPr id="9" name="Image 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FC1C3675-3B91-6888-7957-DE13835BC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64" y="1306363"/>
            <a:ext cx="2730643" cy="15359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74503C-A772-59BF-E9D8-CC092A354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715" y="4241679"/>
            <a:ext cx="1988309" cy="2382615"/>
          </a:xfrm>
          <a:prstGeom prst="rect">
            <a:avLst/>
          </a:prstGeom>
        </p:spPr>
      </p:pic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D7F095C4-D4DA-557E-491F-D4F3331FB6C4}"/>
              </a:ext>
            </a:extLst>
          </p:cNvPr>
          <p:cNvSpPr/>
          <p:nvPr/>
        </p:nvSpPr>
        <p:spPr>
          <a:xfrm>
            <a:off x="5957808" y="5065160"/>
            <a:ext cx="2682757" cy="20548"/>
          </a:xfrm>
          <a:prstGeom prst="line">
            <a:avLst/>
          </a:prstGeom>
          <a:noFill/>
          <a:ln w="28575">
            <a:solidFill>
              <a:srgbClr val="006699"/>
            </a:solidFill>
            <a:prstDash val="solid"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hangingPunct="0"/>
            <a:endParaRPr lang="fr-FR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6030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5F2B9-1A3E-D853-0598-1C4FE2C7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centre de proximité AVENIR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48FCF6-B1CD-F3F9-700C-1A5F84E50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6" y="2809561"/>
            <a:ext cx="10077557" cy="354904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/>
              <a:t>Fait partie de la première vague de </a:t>
            </a:r>
            <a:r>
              <a:rPr lang="fr-FR" sz="2800" dirty="0" err="1"/>
              <a:t>labéllisation</a:t>
            </a:r>
            <a:r>
              <a:rPr lang="fr-FR" sz="2800" dirty="0"/>
              <a:t> en 2020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/>
              <a:t>Inauguration du centre de proximité en janvier 2021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/>
              <a:t>Groupe privé </a:t>
            </a:r>
            <a:r>
              <a:rPr lang="fr-FR" sz="2800" dirty="0" err="1"/>
              <a:t>Clinéa</a:t>
            </a:r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837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C5E94-B1B6-FA69-4688-1291F4CBEC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2090" y="683197"/>
            <a:ext cx="3752850" cy="1835150"/>
          </a:xfrm>
        </p:spPr>
        <p:txBody>
          <a:bodyPr anchor="t">
            <a:normAutofit/>
          </a:bodyPr>
          <a:lstStyle/>
          <a:p>
            <a:r>
              <a:rPr lang="fr-FR" dirty="0"/>
              <a:t>L’équipe du centre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1CBAF-BE88-2238-4030-C96840FC35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37126" y="812800"/>
            <a:ext cx="7254875" cy="52324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fr-FR" sz="2400" dirty="0"/>
              <a:t>Directrice : Anne </a:t>
            </a:r>
            <a:r>
              <a:rPr lang="fr-FR" sz="2400" dirty="0" err="1"/>
              <a:t>Jainta</a:t>
            </a:r>
            <a:endParaRPr lang="fr-FR" sz="24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fr-FR" sz="2400" dirty="0"/>
              <a:t>Psychiatre : Dr Mathilde Benoit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fr-FR" sz="2400" dirty="0"/>
              <a:t>Responsable des soins : Fatima </a:t>
            </a:r>
            <a:r>
              <a:rPr lang="fr-FR" sz="2400" dirty="0" err="1"/>
              <a:t>Baouji</a:t>
            </a:r>
            <a:endParaRPr lang="fr-FR" sz="24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fr-FR" sz="2400" dirty="0"/>
              <a:t>Psychologue : Maureen </a:t>
            </a:r>
            <a:r>
              <a:rPr lang="fr-FR" sz="2400" dirty="0" err="1"/>
              <a:t>Bidois</a:t>
            </a:r>
            <a:endParaRPr lang="fr-FR" sz="24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fr-FR" sz="2400" dirty="0"/>
              <a:t>Pair-aidant : Laurent </a:t>
            </a:r>
            <a:r>
              <a:rPr lang="fr-FR" sz="2400" dirty="0" err="1"/>
              <a:t>Lequint</a:t>
            </a:r>
            <a:endParaRPr lang="fr-FR" sz="24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fr-FR" sz="2400" dirty="0"/>
              <a:t>Ergothérapeute : Alexandra Abate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fr-FR" sz="2400" dirty="0"/>
              <a:t>Infirmière Case manager : Caroline Boulet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fr-FR" sz="2400" dirty="0"/>
              <a:t>Psychologue spécialisée en neuropsychologie : Solène </a:t>
            </a:r>
            <a:r>
              <a:rPr lang="fr-FR" sz="2400" dirty="0" err="1"/>
              <a:t>Feddi</a:t>
            </a:r>
            <a:endParaRPr lang="fr-FR" sz="24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fr-FR" sz="2400" dirty="0"/>
              <a:t>Assistante de service sociale : Myriam </a:t>
            </a:r>
            <a:r>
              <a:rPr lang="fr-FR" sz="2400" dirty="0" err="1"/>
              <a:t>Hamdani</a:t>
            </a:r>
            <a:endParaRPr lang="fr-FR" sz="24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fr-FR" sz="2400" dirty="0"/>
              <a:t>Infirmier : Michael Morgand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fr-FR" dirty="0"/>
          </a:p>
        </p:txBody>
      </p:sp>
      <p:pic>
        <p:nvPicPr>
          <p:cNvPr id="7" name="Graphic 6" descr="Vivats">
            <a:extLst>
              <a:ext uri="{FF2B5EF4-FFF2-40B4-BE49-F238E27FC236}">
                <a16:creationId xmlns:a16="http://schemas.microsoft.com/office/drawing/2014/main" id="{3921BAEC-A97B-84AC-3EEA-4F4CE2A55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5669" y="2294703"/>
            <a:ext cx="2962525" cy="2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0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B9981A-AF27-EDCD-E7AD-E96C6E3C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18" y="1643643"/>
            <a:ext cx="4421731" cy="4542073"/>
          </a:xfrm>
        </p:spPr>
        <p:txBody>
          <a:bodyPr anchor="t">
            <a:normAutofit/>
          </a:bodyPr>
          <a:lstStyle/>
          <a:p>
            <a:r>
              <a:rPr lang="fr-FR" dirty="0"/>
              <a:t>Equipe formée à la </a:t>
            </a:r>
            <a:r>
              <a:rPr lang="fr-FR" dirty="0" err="1"/>
              <a:t>Réhab</a:t>
            </a:r>
            <a:r>
              <a:rPr lang="fr-FR" dirty="0"/>
              <a:t> avec déjà plusieurs outils de soins utilisés sur la Clinique Robert Schuman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D2C98F-B668-4CD9-862F-6BF4AE5D2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3976378" cy="127377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9051993-4EC6-D72A-5E56-64B8511A4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347086"/>
              </p:ext>
            </p:extLst>
          </p:nvPr>
        </p:nvGraphicFramePr>
        <p:xfrm>
          <a:off x="5013912" y="116957"/>
          <a:ext cx="7007968" cy="662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F8D7853E-39FC-4DEF-AC89-3B93BBB23F96}"/>
              </a:ext>
            </a:extLst>
          </p:cNvPr>
          <p:cNvSpPr txBox="1"/>
          <p:nvPr/>
        </p:nvSpPr>
        <p:spPr>
          <a:xfrm>
            <a:off x="613094" y="5452873"/>
            <a:ext cx="3976378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mais pas d’ambulatoire…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3AAE554-0EAA-883C-0A37-8D33FE5576CC}"/>
              </a:ext>
            </a:extLst>
          </p:cNvPr>
          <p:cNvSpPr txBox="1"/>
          <p:nvPr/>
        </p:nvSpPr>
        <p:spPr>
          <a:xfrm>
            <a:off x="390418" y="369870"/>
            <a:ext cx="44217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>
                <a:latin typeface="+mj-lt"/>
                <a:ea typeface="+mj-ea"/>
                <a:cs typeface="+mj-cs"/>
              </a:rPr>
              <a:t>Points de départ :</a:t>
            </a:r>
          </a:p>
        </p:txBody>
      </p:sp>
    </p:spTree>
    <p:extLst>
      <p:ext uri="{BB962C8B-B14F-4D97-AF65-F5344CB8AC3E}">
        <p14:creationId xmlns:p14="http://schemas.microsoft.com/office/powerpoint/2010/main" val="21572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C387374F-F6AC-498C-A0BC-3B6AE9F7D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E53337-1E04-E3E0-CF9F-53F4F114A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861" y="0"/>
            <a:ext cx="5769379" cy="6913518"/>
          </a:xfrm>
          <a:prstGeom prst="rect">
            <a:avLst/>
          </a:prstGeom>
        </p:spPr>
      </p:pic>
      <p:sp>
        <p:nvSpPr>
          <p:cNvPr id="4" name="Forme libre 7">
            <a:extLst>
              <a:ext uri="{FF2B5EF4-FFF2-40B4-BE49-F238E27FC236}">
                <a16:creationId xmlns:a16="http://schemas.microsoft.com/office/drawing/2014/main" id="{9ECD8183-A8AD-64BE-D829-25731FFB6361}"/>
              </a:ext>
            </a:extLst>
          </p:cNvPr>
          <p:cNvSpPr/>
          <p:nvPr/>
        </p:nvSpPr>
        <p:spPr>
          <a:xfrm>
            <a:off x="7502284" y="2503426"/>
            <a:ext cx="201185" cy="20728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0000"/>
          </a:solidFill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fr-FR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635B58-1126-5AF4-6C5C-0D1849622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191" y="2399785"/>
            <a:ext cx="201185" cy="207282"/>
          </a:xfrm>
          <a:prstGeom prst="rect">
            <a:avLst/>
          </a:prstGeom>
        </p:spPr>
      </p:pic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27E7068D-B70F-3E11-EA5C-81078C111637}"/>
              </a:ext>
            </a:extLst>
          </p:cNvPr>
          <p:cNvSpPr/>
          <p:nvPr/>
        </p:nvSpPr>
        <p:spPr>
          <a:xfrm flipV="1">
            <a:off x="1972637" y="2607067"/>
            <a:ext cx="5521925" cy="0"/>
          </a:xfrm>
          <a:prstGeom prst="line">
            <a:avLst/>
          </a:prstGeom>
          <a:noFill/>
          <a:ln w="28575">
            <a:solidFill>
              <a:srgbClr val="006699"/>
            </a:solidFill>
            <a:prstDash val="solid"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hangingPunct="0"/>
            <a:endParaRPr lang="fr-FR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14BD1C-F85C-A202-ADE1-04664C5C9F96}"/>
              </a:ext>
            </a:extLst>
          </p:cNvPr>
          <p:cNvSpPr txBox="1"/>
          <p:nvPr/>
        </p:nvSpPr>
        <p:spPr>
          <a:xfrm>
            <a:off x="222793" y="1945341"/>
            <a:ext cx="2402370" cy="9088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>
              <a:spcBef>
                <a:spcPts val="581"/>
              </a:spcBef>
              <a:spcAft>
                <a:spcPts val="581"/>
              </a:spcAft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1" dirty="0">
                <a:solidFill>
                  <a:srgbClr val="0070C0"/>
                </a:solidFill>
                <a:latin typeface="Arial" pitchFamily="34"/>
                <a:ea typeface="Microsoft YaHei" pitchFamily="2"/>
                <a:cs typeface="Mangal" pitchFamily="2"/>
              </a:rPr>
              <a:t>Clinique Robert </a:t>
            </a:r>
          </a:p>
          <a:p>
            <a:pPr>
              <a:spcBef>
                <a:spcPts val="581"/>
              </a:spcBef>
              <a:spcAft>
                <a:spcPts val="581"/>
              </a:spcAft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1" dirty="0">
                <a:solidFill>
                  <a:srgbClr val="0070C0"/>
                </a:solidFill>
                <a:latin typeface="Arial" pitchFamily="34"/>
                <a:ea typeface="Microsoft YaHei" pitchFamily="2"/>
                <a:cs typeface="Mangal" pitchFamily="2"/>
              </a:rPr>
              <a:t>Schuman </a:t>
            </a:r>
          </a:p>
          <a:p>
            <a:pPr>
              <a:spcBef>
                <a:spcPts val="581"/>
              </a:spcBef>
              <a:spcAft>
                <a:spcPts val="581"/>
              </a:spcAft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1" dirty="0">
                <a:solidFill>
                  <a:srgbClr val="0070C0"/>
                </a:solidFill>
                <a:latin typeface="Arial" pitchFamily="34"/>
                <a:ea typeface="Microsoft YaHei" pitchFamily="2"/>
                <a:cs typeface="Mangal" pitchFamily="2"/>
              </a:rPr>
              <a:t>à Berlaimont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E298A76-509D-ED02-7D01-5A9E2945E567}"/>
              </a:ext>
            </a:extLst>
          </p:cNvPr>
          <p:cNvSpPr txBox="1"/>
          <p:nvPr/>
        </p:nvSpPr>
        <p:spPr>
          <a:xfrm>
            <a:off x="8409385" y="1004993"/>
            <a:ext cx="406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Hôpital de jour</a:t>
            </a:r>
          </a:p>
          <a:p>
            <a:pPr algn="ctr"/>
            <a:r>
              <a:rPr lang="fr-FR" sz="2400" b="1" dirty="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à Louvroil</a:t>
            </a:r>
          </a:p>
        </p:txBody>
      </p:sp>
      <p:sp>
        <p:nvSpPr>
          <p:cNvPr id="19" name="Connecteur droit 18">
            <a:extLst>
              <a:ext uri="{FF2B5EF4-FFF2-40B4-BE49-F238E27FC236}">
                <a16:creationId xmlns:a16="http://schemas.microsoft.com/office/drawing/2014/main" id="{7D6E9B53-65B5-CC3A-A957-1DD9B9116611}"/>
              </a:ext>
            </a:extLst>
          </p:cNvPr>
          <p:cNvSpPr/>
          <p:nvPr/>
        </p:nvSpPr>
        <p:spPr>
          <a:xfrm flipH="1">
            <a:off x="7920097" y="1315092"/>
            <a:ext cx="1354041" cy="1084693"/>
          </a:xfrm>
          <a:prstGeom prst="line">
            <a:avLst/>
          </a:prstGeom>
          <a:noFill/>
          <a:ln w="28575">
            <a:solidFill>
              <a:srgbClr val="006699"/>
            </a:solidFill>
            <a:prstDash val="solid"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hangingPunct="0"/>
            <a:endParaRPr lang="fr-FR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F495D83-A049-BED4-4884-A7174CE14902}"/>
              </a:ext>
            </a:extLst>
          </p:cNvPr>
          <p:cNvSpPr txBox="1"/>
          <p:nvPr/>
        </p:nvSpPr>
        <p:spPr>
          <a:xfrm>
            <a:off x="9274138" y="1945341"/>
            <a:ext cx="2526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  <a:latin typeface="Arial" pitchFamily="34"/>
                <a:ea typeface="Microsoft YaHei" pitchFamily="2"/>
                <a:cs typeface="Mangal" pitchFamily="2"/>
              </a:rPr>
              <a:t>+</a:t>
            </a:r>
          </a:p>
          <a:p>
            <a:pPr algn="ctr"/>
            <a:r>
              <a:rPr lang="fr-FR" sz="2400" b="1" dirty="0">
                <a:solidFill>
                  <a:srgbClr val="7030A0"/>
                </a:solidFill>
                <a:latin typeface="Arial" pitchFamily="34"/>
                <a:ea typeface="Microsoft YaHei" pitchFamily="2"/>
                <a:cs typeface="Mangal" pitchFamily="2"/>
              </a:rPr>
              <a:t> le centre de proximité Avenir</a:t>
            </a:r>
          </a:p>
        </p:txBody>
      </p:sp>
    </p:spTree>
    <p:extLst>
      <p:ext uri="{BB962C8B-B14F-4D97-AF65-F5344CB8AC3E}">
        <p14:creationId xmlns:p14="http://schemas.microsoft.com/office/powerpoint/2010/main" val="4325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50B833-FA7C-481A-A2AA-4FFDD2E2A9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821" y="1345408"/>
            <a:ext cx="2700109" cy="477064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BE463E6-3F42-F24B-90AF-09DB9CA7C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65" y="1345915"/>
            <a:ext cx="6369330" cy="47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9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9C2A782-817F-105D-C151-0EC98CD4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1" y="559942"/>
            <a:ext cx="5223177" cy="78043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 anchorCtr="0">
            <a:normAutofit fontScale="85000" lnSpcReduction="10000"/>
          </a:bodyPr>
          <a:lstStyle/>
          <a:p>
            <a:pPr algn="ctr"/>
            <a:r>
              <a:rPr kumimoji="0" lang="fr-F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Semibold"/>
                <a:ea typeface="+mj-ea"/>
                <a:cs typeface="+mj-cs"/>
              </a:rPr>
              <a:t>Les difficultés rencontrées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0B415D-0DBD-7E35-D024-6CB8F1456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1" y="1479876"/>
            <a:ext cx="5223177" cy="497229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600" dirty="0"/>
              <a:t>Pas de budget spécifique pour l’instant pour le centre: </a:t>
            </a:r>
            <a:r>
              <a:rPr lang="fr-FR" sz="2600" u="sng" dirty="0"/>
              <a:t>partage  des locaux de l’HDJ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FR" sz="2600" dirty="0"/>
              <a:t>Retard dans le projet de déménagement : problème des  </a:t>
            </a:r>
            <a:r>
              <a:rPr lang="fr-FR" sz="2600" u="sng" dirty="0"/>
              <a:t>déplacements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FR" sz="2600" dirty="0"/>
              <a:t>Maintenir l’offre de soins sur la clinique Robert Schuman (le temps du déménagement)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FR" sz="2600" dirty="0"/>
              <a:t>Mise en route d’une </a:t>
            </a:r>
            <a:r>
              <a:rPr lang="fr-FR" sz="2600" u="sng" dirty="0"/>
              <a:t>nouvelle UF </a:t>
            </a:r>
            <a:r>
              <a:rPr lang="fr-FR" sz="2600" dirty="0"/>
              <a:t>: difficultés dossier informatique, de communication suite à la distance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9794BF3-19D1-FDA7-96AD-D5D7B0EBE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8137" y="559942"/>
            <a:ext cx="5660016" cy="78043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 anchorCtr="0">
            <a:normAutofit fontScale="85000" lnSpcReduction="10000"/>
          </a:bodyPr>
          <a:lstStyle/>
          <a:p>
            <a:pPr algn="ctr"/>
            <a:r>
              <a:rPr kumimoji="0" lang="fr-F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 Semibold"/>
                <a:ea typeface="+mj-ea"/>
                <a:cs typeface="+mj-cs"/>
              </a:rPr>
              <a:t>Les points positifs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FD8C18F-3155-1060-CB7D-A436F079D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8137" y="1479878"/>
            <a:ext cx="5660016" cy="497229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600" dirty="0"/>
              <a:t>Pouvoir proposer un accompagnement en </a:t>
            </a:r>
            <a:r>
              <a:rPr lang="fr-FR" sz="2600" u="sng" dirty="0"/>
              <a:t>ambulatoire</a:t>
            </a:r>
            <a:r>
              <a:rPr lang="fr-FR" sz="2600" dirty="0"/>
              <a:t> pour les professionnels de Schuman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600" dirty="0"/>
              <a:t>Bénéficier de l’</a:t>
            </a:r>
            <a:r>
              <a:rPr lang="fr-FR" sz="2600" u="sng" dirty="0"/>
              <a:t>aide</a:t>
            </a:r>
            <a:r>
              <a:rPr lang="fr-FR" sz="2600" dirty="0"/>
              <a:t> ++ + des centres supports, notamment du </a:t>
            </a:r>
            <a:r>
              <a:rPr lang="fr-FR" sz="2600" u="sng" dirty="0"/>
              <a:t>CSN2R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600" dirty="0"/>
              <a:t>Faciliter </a:t>
            </a:r>
            <a:r>
              <a:rPr lang="fr-FR" sz="2600" u="sng" dirty="0"/>
              <a:t>l’ouverture et le travail en résea</a:t>
            </a:r>
            <a:r>
              <a:rPr lang="fr-FR" sz="2600" dirty="0"/>
              <a:t>u (Cap emploi, ESAT, GEM, associations, inclusion aux réunions des PTSM et des CLSM, etc.)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fr-FR" sz="2600" dirty="0"/>
              <a:t>Rencontre de </a:t>
            </a:r>
            <a:r>
              <a:rPr lang="fr-FR" sz="2600" u="sng" dirty="0"/>
              <a:t>l’équipe de l’HDJ </a:t>
            </a:r>
            <a:r>
              <a:rPr lang="fr-FR" sz="2600" dirty="0"/>
              <a:t>de Louvroil et pouvoir collaborer ensemble sur des </a:t>
            </a:r>
            <a:r>
              <a:rPr lang="fr-FR" sz="2600" u="sng" dirty="0"/>
              <a:t>projets communs</a:t>
            </a:r>
          </a:p>
          <a:p>
            <a:endParaRPr lang="fr-FR" sz="2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04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D6E03-BC7F-AA25-6FA3-AB0C4391F7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9074" y="2702103"/>
            <a:ext cx="9213849" cy="10428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dirty="0"/>
              <a:t>Le retour de l ’équipe de l’hôpital de jour de Louvroil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6C608C2-7E2E-14EE-2267-5E69B496BBFA}"/>
              </a:ext>
            </a:extLst>
          </p:cNvPr>
          <p:cNvSpPr txBox="1">
            <a:spLocks/>
          </p:cNvSpPr>
          <p:nvPr/>
        </p:nvSpPr>
        <p:spPr>
          <a:xfrm>
            <a:off x="666108" y="1470079"/>
            <a:ext cx="10859783" cy="12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i="1" dirty="0">
                <a:latin typeface="+mj-lt"/>
                <a:ea typeface="+mj-ea"/>
                <a:cs typeface="+mj-cs"/>
              </a:rPr>
              <a:t>« Est-ce que la pratique et la posture orientée rétablissement</a:t>
            </a:r>
          </a:p>
          <a:p>
            <a:r>
              <a:rPr lang="fr-FR" sz="2800" i="1" dirty="0">
                <a:latin typeface="+mj-lt"/>
                <a:ea typeface="+mj-ea"/>
                <a:cs typeface="+mj-cs"/>
              </a:rPr>
              <a:t> ça s’attrape ? » : </a:t>
            </a:r>
          </a:p>
          <a:p>
            <a:pPr algn="ctr"/>
            <a:endParaRPr lang="fr-FR" sz="2500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853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268463-E121-631D-2B99-CDF96D5AF581}"/>
              </a:ext>
            </a:extLst>
          </p:cNvPr>
          <p:cNvSpPr txBox="1"/>
          <p:nvPr/>
        </p:nvSpPr>
        <p:spPr>
          <a:xfrm>
            <a:off x="640422" y="971542"/>
            <a:ext cx="10620054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100" i="1" dirty="0">
                <a:latin typeface="+mj-lt"/>
                <a:ea typeface="+mj-ea"/>
                <a:cs typeface="+mj-cs"/>
              </a:rPr>
              <a:t>« La relation est égalitaire dans l’accompagnement 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100" i="1" dirty="0">
                <a:latin typeface="+mj-lt"/>
                <a:ea typeface="+mj-ea"/>
                <a:cs typeface="+mj-cs"/>
              </a:rPr>
              <a:t>« Pas de posture descendante 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100" i="1" dirty="0">
                <a:latin typeface="+mj-lt"/>
                <a:ea typeface="+mj-ea"/>
                <a:cs typeface="+mj-cs"/>
              </a:rPr>
              <a:t>« Une vison nouvelle de l’accompagnement et de nos missions 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100" i="1" dirty="0">
                <a:latin typeface="+mj-lt"/>
                <a:ea typeface="+mj-ea"/>
                <a:cs typeface="+mj-cs"/>
              </a:rPr>
              <a:t>Approche positive par rapport aux troubles psychiques : « plus d’espoir vis-à-vis des possibilités de rétablissement 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100" i="1" dirty="0">
                <a:latin typeface="+mj-lt"/>
                <a:ea typeface="+mj-ea"/>
                <a:cs typeface="+mj-cs"/>
              </a:rPr>
              <a:t>« S’intéresser plus à la qualité de vie des personnes qu’à leur trouble psychique 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100" i="1" dirty="0">
                <a:latin typeface="+mj-lt"/>
                <a:ea typeface="+mj-ea"/>
                <a:cs typeface="+mj-cs"/>
              </a:rPr>
              <a:t>« Découverte  de nouveaux outils et de nouvelles approches 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100" i="1" dirty="0">
                <a:latin typeface="+mj-lt"/>
                <a:ea typeface="+mj-ea"/>
                <a:cs typeface="+mj-cs"/>
              </a:rPr>
              <a:t>« Aide à avoir une meilleure compréhension de certaines réactions et de difficultés des usagers de l’HDJ 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100" i="1" dirty="0">
                <a:latin typeface="+mj-lt"/>
                <a:ea typeface="+mj-ea"/>
                <a:cs typeface="+mj-cs"/>
              </a:rPr>
              <a:t>A permis la mise en place, de nouvelles activités sur l’HDJ, comme le jeu compétence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100" i="1" dirty="0">
                <a:latin typeface="+mj-lt"/>
                <a:ea typeface="+mj-ea"/>
                <a:cs typeface="+mj-cs"/>
              </a:rPr>
              <a:t>Développement de projets en communs (ETP, MODEN, </a:t>
            </a:r>
            <a:r>
              <a:rPr lang="fr-FR" sz="2100" i="1" dirty="0" err="1">
                <a:latin typeface="+mj-lt"/>
                <a:ea typeface="+mj-ea"/>
                <a:cs typeface="+mj-cs"/>
              </a:rPr>
              <a:t>TomRemed</a:t>
            </a:r>
            <a:r>
              <a:rPr lang="fr-FR" sz="2100" i="1" dirty="0">
                <a:latin typeface="+mj-lt"/>
                <a:ea typeface="+mj-ea"/>
                <a:cs typeface="+mj-cs"/>
              </a:rPr>
              <a:t>, Pleine conscience, etc.)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100" i="1" dirty="0">
                <a:latin typeface="+mj-lt"/>
                <a:ea typeface="+mj-ea"/>
                <a:cs typeface="+mj-cs"/>
              </a:rPr>
              <a:t>A permis d’inclure</a:t>
            </a:r>
            <a:r>
              <a:rPr lang="fr-FR" sz="2100" i="1" dirty="0"/>
              <a:t> </a:t>
            </a:r>
            <a:r>
              <a:rPr lang="fr-FR" sz="2100" i="1" dirty="0">
                <a:latin typeface="+mj-lt"/>
                <a:ea typeface="+mj-ea"/>
                <a:cs typeface="+mj-cs"/>
              </a:rPr>
              <a:t>dans un parcours de RPS les personnes accompagnées en HDJ qui le souhaitaient</a:t>
            </a:r>
          </a:p>
          <a:p>
            <a:pPr algn="ctr"/>
            <a:r>
              <a:rPr lang="fr-FR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 C’est un mariage qui se passe bien !»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9F3DCAD-EE28-DB10-029C-FB5932A8951D}"/>
              </a:ext>
            </a:extLst>
          </p:cNvPr>
          <p:cNvSpPr txBox="1">
            <a:spLocks/>
          </p:cNvSpPr>
          <p:nvPr/>
        </p:nvSpPr>
        <p:spPr>
          <a:xfrm>
            <a:off x="2290459" y="110308"/>
            <a:ext cx="9213849" cy="7268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fr-FR" sz="2800" dirty="0"/>
              <a:t>Le retour de l ’équipe de l’hôpital de jour de Louvroil</a:t>
            </a:r>
          </a:p>
        </p:txBody>
      </p:sp>
    </p:spTree>
    <p:extLst>
      <p:ext uri="{BB962C8B-B14F-4D97-AF65-F5344CB8AC3E}">
        <p14:creationId xmlns:p14="http://schemas.microsoft.com/office/powerpoint/2010/main" val="9855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538</Words>
  <Application>Microsoft Office PowerPoint</Application>
  <PresentationFormat>Grand écran</PresentationFormat>
  <Paragraphs>74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Avenir Next LT Pro</vt:lpstr>
      <vt:lpstr>Avenir Next LT Pro Light</vt:lpstr>
      <vt:lpstr>Calibri</vt:lpstr>
      <vt:lpstr>Courier New</vt:lpstr>
      <vt:lpstr>Georgia Pro Semibold</vt:lpstr>
      <vt:lpstr>Times New Roman</vt:lpstr>
      <vt:lpstr>Wingdings</vt:lpstr>
      <vt:lpstr>RocaVTI</vt:lpstr>
      <vt:lpstr>Centre de proximité AVENIR de Louvroil</vt:lpstr>
      <vt:lpstr>Le centre de proximité AVENIR : </vt:lpstr>
      <vt:lpstr>L’équipe du centre : </vt:lpstr>
      <vt:lpstr>Equipe formée à la Réhab avec déjà plusieurs outils de soins utilisés sur la Clinique Robert Schuman</vt:lpstr>
      <vt:lpstr>Présentation PowerPoint</vt:lpstr>
      <vt:lpstr>Présentation PowerPoint</vt:lpstr>
      <vt:lpstr>Présentation PowerPoint</vt:lpstr>
      <vt:lpstr>Le retour de l ’équipe de l’hôpital de jour de Louvroil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de proximité AVENIR à Louvroil</dc:title>
  <dc:creator>michael morgand</dc:creator>
  <cp:lastModifiedBy>michael morgand</cp:lastModifiedBy>
  <cp:revision>26</cp:revision>
  <dcterms:created xsi:type="dcterms:W3CDTF">2022-11-22T14:20:23Z</dcterms:created>
  <dcterms:modified xsi:type="dcterms:W3CDTF">2022-12-08T15:49:05Z</dcterms:modified>
</cp:coreProperties>
</file>