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4" r:id="rId5"/>
    <p:sldId id="262" r:id="rId6"/>
    <p:sldId id="265" r:id="rId7"/>
    <p:sldId id="26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80EE-17D7-47C1-96B9-AE942FE31DB0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152D-BCE2-4CDD-A0F5-E6F8084C9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91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80EE-17D7-47C1-96B9-AE942FE31DB0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152D-BCE2-4CDD-A0F5-E6F8084C9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49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80EE-17D7-47C1-96B9-AE942FE31DB0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152D-BCE2-4CDD-A0F5-E6F8084C9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50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80EE-17D7-47C1-96B9-AE942FE31DB0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152D-BCE2-4CDD-A0F5-E6F8084C9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7538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80EE-17D7-47C1-96B9-AE942FE31DB0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152D-BCE2-4CDD-A0F5-E6F8084C9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969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80EE-17D7-47C1-96B9-AE942FE31DB0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152D-BCE2-4CDD-A0F5-E6F8084C9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55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80EE-17D7-47C1-96B9-AE942FE31DB0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152D-BCE2-4CDD-A0F5-E6F8084C9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66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80EE-17D7-47C1-96B9-AE942FE31DB0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152D-BCE2-4CDD-A0F5-E6F8084C9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68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80EE-17D7-47C1-96B9-AE942FE31DB0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152D-BCE2-4CDD-A0F5-E6F8084C9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78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80EE-17D7-47C1-96B9-AE942FE31DB0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152D-BCE2-4CDD-A0F5-E6F8084C9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23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80EE-17D7-47C1-96B9-AE942FE31DB0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5152D-BCE2-4CDD-A0F5-E6F8084C9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40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980EE-17D7-47C1-96B9-AE942FE31DB0}" type="datetimeFigureOut">
              <a:rPr lang="fr-FR" smtClean="0"/>
              <a:t>05/12/2022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5152D-BCE2-4CDD-A0F5-E6F8084C99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45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vmchd02/chdouai_intra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4800" b="1" dirty="0" smtClean="0">
                <a:solidFill>
                  <a:schemeClr val="accent5"/>
                </a:solidFill>
              </a:rPr>
              <a:t>CPRP -  </a:t>
            </a:r>
            <a:br>
              <a:rPr lang="fr-FR" sz="4800" b="1" dirty="0" smtClean="0">
                <a:solidFill>
                  <a:schemeClr val="accent5"/>
                </a:solidFill>
              </a:rPr>
            </a:br>
            <a:r>
              <a:rPr lang="fr-FR" sz="4800" b="1" dirty="0" smtClean="0">
                <a:solidFill>
                  <a:schemeClr val="accent5"/>
                </a:solidFill>
              </a:rPr>
              <a:t>Centre Hospitalier de Douai</a:t>
            </a:r>
            <a:endParaRPr lang="fr-FR" sz="4800" b="1" dirty="0">
              <a:solidFill>
                <a:schemeClr val="accent5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 smtClean="0"/>
              <a:t>Dr Sophie Niset, psychiatre chef de service</a:t>
            </a:r>
          </a:p>
          <a:p>
            <a:r>
              <a:rPr lang="fr-FR" dirty="0" smtClean="0"/>
              <a:t>Mme Mylène Delaplace, cadre de santé </a:t>
            </a:r>
          </a:p>
          <a:p>
            <a:r>
              <a:rPr lang="fr-FR" dirty="0" smtClean="0"/>
              <a:t>Mme Natacha Amblard-Folcke, IDE </a:t>
            </a:r>
          </a:p>
          <a:p>
            <a:r>
              <a:rPr lang="fr-FR" dirty="0" smtClean="0"/>
              <a:t>Mme Véronique Beaumont, IDE </a:t>
            </a:r>
          </a:p>
          <a:p>
            <a:r>
              <a:rPr lang="fr-FR" dirty="0" smtClean="0"/>
              <a:t>Mme Leslie Dubal, IDE </a:t>
            </a:r>
          </a:p>
          <a:p>
            <a:r>
              <a:rPr lang="fr-FR" dirty="0" smtClean="0"/>
              <a:t>Mme Anne-Laure Lavigne, IDE </a:t>
            </a:r>
          </a:p>
        </p:txBody>
      </p:sp>
      <p:pic>
        <p:nvPicPr>
          <p:cNvPr id="1026" name="Picture 2" descr="Logo Typo3 Dumm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4664"/>
            <a:ext cx="2076450" cy="10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04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56207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lIns="36000">
            <a:normAutofit/>
          </a:bodyPr>
          <a:lstStyle/>
          <a:p>
            <a:r>
              <a:rPr lang="fr-FR" sz="2400" b="1" dirty="0" smtClean="0"/>
              <a:t>Parcours d’un accompagnement en réhabilitation psychosociale</a:t>
            </a:r>
            <a:endParaRPr lang="fr-FR" sz="2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210010" y="1043444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accent3">
                    <a:lumMod val="50000"/>
                  </a:schemeClr>
                </a:solidFill>
              </a:rPr>
              <a:t>Orientation médicale : obtenir un avis clinique et évaluer la pertinence d’un accompagnement en réhabilitation psychosociale</a:t>
            </a:r>
            <a:endParaRPr lang="fr-FR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Flèche vers le bas 5"/>
          <p:cNvSpPr/>
          <p:nvPr/>
        </p:nvSpPr>
        <p:spPr>
          <a:xfrm>
            <a:off x="4373328" y="1615974"/>
            <a:ext cx="2423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itre 3"/>
          <p:cNvSpPr txBox="1">
            <a:spLocks/>
          </p:cNvSpPr>
          <p:nvPr/>
        </p:nvSpPr>
        <p:spPr>
          <a:xfrm>
            <a:off x="210010" y="1937422"/>
            <a:ext cx="8712968" cy="562074"/>
          </a:xfrm>
          <a:prstGeom prst="rect">
            <a:avLst/>
          </a:prstGeom>
          <a:solidFill>
            <a:srgbClr val="C33DBD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lIns="360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 smtClean="0">
                <a:solidFill>
                  <a:schemeClr val="bg1"/>
                </a:solidFill>
              </a:rPr>
              <a:t>Entretien motivationnel : mise en avant des ressources et des limitations possibles de la personne dans son projet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4388411" y="3269838"/>
            <a:ext cx="2423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re 3"/>
          <p:cNvSpPr txBox="1">
            <a:spLocks/>
          </p:cNvSpPr>
          <p:nvPr/>
        </p:nvSpPr>
        <p:spPr>
          <a:xfrm>
            <a:off x="1336030" y="2890232"/>
            <a:ext cx="2566468" cy="523622"/>
          </a:xfrm>
          <a:prstGeom prst="rect">
            <a:avLst/>
          </a:prstGeom>
          <a:solidFill>
            <a:schemeClr val="accent5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lIns="360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 smtClean="0">
                <a:solidFill>
                  <a:schemeClr val="bg1"/>
                </a:solidFill>
              </a:rPr>
              <a:t>Evaluation cognitive</a:t>
            </a:r>
            <a:endParaRPr lang="fr-FR" sz="1800" b="1" dirty="0">
              <a:solidFill>
                <a:schemeClr val="bg1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4509569" y="2499496"/>
            <a:ext cx="0" cy="209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566494" y="2708920"/>
            <a:ext cx="19497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6516216" y="270892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616772" y="2708920"/>
            <a:ext cx="19497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2619264" y="271730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re 3"/>
          <p:cNvSpPr txBox="1">
            <a:spLocks/>
          </p:cNvSpPr>
          <p:nvPr/>
        </p:nvSpPr>
        <p:spPr>
          <a:xfrm>
            <a:off x="5232982" y="2890232"/>
            <a:ext cx="2566468" cy="523622"/>
          </a:xfrm>
          <a:prstGeom prst="rect">
            <a:avLst/>
          </a:prstGeom>
          <a:solidFill>
            <a:schemeClr val="accent5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lIns="360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smtClean="0">
                <a:solidFill>
                  <a:schemeClr val="bg1"/>
                </a:solidFill>
              </a:rPr>
              <a:t>Evaluation  fonctionnelle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19" name="Titre 3"/>
          <p:cNvSpPr txBox="1">
            <a:spLocks/>
          </p:cNvSpPr>
          <p:nvPr/>
        </p:nvSpPr>
        <p:spPr>
          <a:xfrm>
            <a:off x="3325141" y="3603164"/>
            <a:ext cx="2368860" cy="281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360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 smtClean="0"/>
              <a:t>Temps de restitution</a:t>
            </a:r>
            <a:endParaRPr lang="fr-FR" sz="1800" b="1" dirty="0"/>
          </a:p>
        </p:txBody>
      </p:sp>
      <p:sp>
        <p:nvSpPr>
          <p:cNvPr id="20" name="Titre 3"/>
          <p:cNvSpPr txBox="1">
            <a:spLocks/>
          </p:cNvSpPr>
          <p:nvPr/>
        </p:nvSpPr>
        <p:spPr>
          <a:xfrm>
            <a:off x="971600" y="4293096"/>
            <a:ext cx="6984776" cy="56207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lIns="360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 smtClean="0">
                <a:solidFill>
                  <a:schemeClr val="bg1"/>
                </a:solidFill>
              </a:rPr>
              <a:t>Co- construction avec l’usager d’un parcours de soin personnalisé (PSI) et d’un plan de rétablissement </a:t>
            </a:r>
            <a:endParaRPr lang="fr-FR" sz="1800" b="1" dirty="0">
              <a:solidFill>
                <a:schemeClr val="bg1"/>
              </a:solidFill>
            </a:endParaRPr>
          </a:p>
        </p:txBody>
      </p:sp>
      <p:cxnSp>
        <p:nvCxnSpPr>
          <p:cNvPr id="21" name="Connecteur droit 20"/>
          <p:cNvCxnSpPr>
            <a:stCxn id="20" idx="2"/>
          </p:cNvCxnSpPr>
          <p:nvPr/>
        </p:nvCxnSpPr>
        <p:spPr>
          <a:xfrm>
            <a:off x="4463988" y="4855170"/>
            <a:ext cx="0" cy="334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509571" y="5189896"/>
            <a:ext cx="3590821" cy="3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827586" y="5189896"/>
            <a:ext cx="3738908" cy="3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8100392" y="5215039"/>
            <a:ext cx="2" cy="229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827584" y="5189896"/>
            <a:ext cx="2" cy="229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èche vers le bas 34"/>
          <p:cNvSpPr/>
          <p:nvPr/>
        </p:nvSpPr>
        <p:spPr>
          <a:xfrm>
            <a:off x="4373328" y="3912694"/>
            <a:ext cx="2423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Titre 3"/>
          <p:cNvSpPr txBox="1">
            <a:spLocks/>
          </p:cNvSpPr>
          <p:nvPr/>
        </p:nvSpPr>
        <p:spPr>
          <a:xfrm>
            <a:off x="210010" y="5444629"/>
            <a:ext cx="1630500" cy="523622"/>
          </a:xfrm>
          <a:prstGeom prst="rect">
            <a:avLst/>
          </a:prstGeom>
          <a:solidFill>
            <a:srgbClr val="59B818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lIns="360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 smtClean="0">
                <a:solidFill>
                  <a:schemeClr val="bg1"/>
                </a:solidFill>
              </a:rPr>
              <a:t>Remédiation cognitive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38" name="Titre 3"/>
          <p:cNvSpPr txBox="1">
            <a:spLocks/>
          </p:cNvSpPr>
          <p:nvPr/>
        </p:nvSpPr>
        <p:spPr>
          <a:xfrm>
            <a:off x="1979712" y="5444629"/>
            <a:ext cx="1800200" cy="523622"/>
          </a:xfrm>
          <a:prstGeom prst="rect">
            <a:avLst/>
          </a:prstGeom>
          <a:solidFill>
            <a:srgbClr val="59B818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lIns="360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 smtClean="0">
                <a:solidFill>
                  <a:schemeClr val="bg1"/>
                </a:solidFill>
              </a:rPr>
              <a:t>Psychoéducation</a:t>
            </a:r>
          </a:p>
          <a:p>
            <a:r>
              <a:rPr lang="fr-FR" sz="1800" b="1" dirty="0" smtClean="0">
                <a:solidFill>
                  <a:schemeClr val="bg1"/>
                </a:solidFill>
              </a:rPr>
              <a:t>ETP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39" name="Titre 3"/>
          <p:cNvSpPr txBox="1">
            <a:spLocks/>
          </p:cNvSpPr>
          <p:nvPr/>
        </p:nvSpPr>
        <p:spPr>
          <a:xfrm>
            <a:off x="3913327" y="5444629"/>
            <a:ext cx="1601395" cy="523622"/>
          </a:xfrm>
          <a:prstGeom prst="rect">
            <a:avLst/>
          </a:prstGeom>
          <a:solidFill>
            <a:srgbClr val="59B818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lIns="360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 smtClean="0">
                <a:solidFill>
                  <a:schemeClr val="bg1"/>
                </a:solidFill>
              </a:rPr>
              <a:t>Compétences</a:t>
            </a:r>
          </a:p>
          <a:p>
            <a:r>
              <a:rPr lang="fr-FR" sz="1800" b="1" dirty="0" smtClean="0">
                <a:solidFill>
                  <a:schemeClr val="bg1"/>
                </a:solidFill>
              </a:rPr>
              <a:t>sociales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40" name="Titre 3"/>
          <p:cNvSpPr txBox="1">
            <a:spLocks/>
          </p:cNvSpPr>
          <p:nvPr/>
        </p:nvSpPr>
        <p:spPr>
          <a:xfrm>
            <a:off x="5693999" y="5444629"/>
            <a:ext cx="1614305" cy="523622"/>
          </a:xfrm>
          <a:prstGeom prst="rect">
            <a:avLst/>
          </a:prstGeom>
          <a:solidFill>
            <a:srgbClr val="59B818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lIns="360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 smtClean="0">
                <a:solidFill>
                  <a:schemeClr val="bg1"/>
                </a:solidFill>
              </a:rPr>
              <a:t>Insertion</a:t>
            </a:r>
          </a:p>
          <a:p>
            <a:r>
              <a:rPr lang="fr-FR" sz="1800" b="1" dirty="0" smtClean="0">
                <a:solidFill>
                  <a:schemeClr val="bg1"/>
                </a:solidFill>
              </a:rPr>
              <a:t>professionnelle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41" name="Titre 3"/>
          <p:cNvSpPr txBox="1">
            <a:spLocks/>
          </p:cNvSpPr>
          <p:nvPr/>
        </p:nvSpPr>
        <p:spPr>
          <a:xfrm>
            <a:off x="7423584" y="5444629"/>
            <a:ext cx="1499394" cy="523622"/>
          </a:xfrm>
          <a:prstGeom prst="rect">
            <a:avLst/>
          </a:prstGeom>
          <a:solidFill>
            <a:srgbClr val="59B818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lIns="360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 smtClean="0">
                <a:solidFill>
                  <a:schemeClr val="bg1"/>
                </a:solidFill>
              </a:rPr>
              <a:t>Soutien des familles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49" name="Flèche vers le bas 48"/>
          <p:cNvSpPr/>
          <p:nvPr/>
        </p:nvSpPr>
        <p:spPr>
          <a:xfrm>
            <a:off x="4388411" y="6070372"/>
            <a:ext cx="2423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Titre 3"/>
          <p:cNvSpPr txBox="1">
            <a:spLocks/>
          </p:cNvSpPr>
          <p:nvPr/>
        </p:nvSpPr>
        <p:spPr>
          <a:xfrm>
            <a:off x="2661246" y="6370587"/>
            <a:ext cx="3666480" cy="281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3600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b="1" dirty="0" smtClean="0"/>
              <a:t>Rétablissement et </a:t>
            </a:r>
            <a:r>
              <a:rPr lang="fr-FR" sz="1800" b="1" dirty="0"/>
              <a:t>i</a:t>
            </a:r>
            <a:r>
              <a:rPr lang="fr-FR" sz="1800" b="1" dirty="0" smtClean="0"/>
              <a:t>nclusion sociale</a:t>
            </a:r>
            <a:endParaRPr lang="fr-FR" sz="1800" b="1" dirty="0"/>
          </a:p>
        </p:txBody>
      </p:sp>
      <p:sp>
        <p:nvSpPr>
          <p:cNvPr id="53" name="ZoneTexte 52"/>
          <p:cNvSpPr txBox="1"/>
          <p:nvPr/>
        </p:nvSpPr>
        <p:spPr>
          <a:xfrm flipH="1">
            <a:off x="-60556" y="1062112"/>
            <a:ext cx="43284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</a:t>
            </a:r>
            <a:endParaRPr lang="fr-FR" dirty="0" smtClean="0"/>
          </a:p>
          <a:p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fr-FR" dirty="0"/>
          </a:p>
          <a:p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endParaRPr lang="fr-FR" dirty="0" smtClean="0"/>
          </a:p>
          <a:p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</a:t>
            </a:r>
            <a:endParaRPr lang="fr-FR" dirty="0" smtClean="0"/>
          </a:p>
          <a:p>
            <a:r>
              <a:rPr lang="fr-F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endParaRPr lang="fr-FR" dirty="0" smtClean="0"/>
          </a:p>
          <a:p>
            <a:r>
              <a:rPr lang="fr-FR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48673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109092" y="692696"/>
            <a:ext cx="6781800" cy="1080120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5"/>
                </a:solidFill>
              </a:rPr>
              <a:t>Programmes de Remédiation </a:t>
            </a:r>
            <a:r>
              <a:rPr lang="fr-FR" sz="4000" b="1" dirty="0">
                <a:solidFill>
                  <a:schemeClr val="accent5"/>
                </a:solidFill>
              </a:rPr>
              <a:t>C</a:t>
            </a:r>
            <a:r>
              <a:rPr lang="fr-FR" sz="4000" b="1" dirty="0" smtClean="0">
                <a:solidFill>
                  <a:schemeClr val="accent5"/>
                </a:solidFill>
              </a:rPr>
              <a:t>ognitive</a:t>
            </a:r>
            <a:endParaRPr lang="fr-FR" sz="4000" b="1" dirty="0">
              <a:solidFill>
                <a:schemeClr val="accent5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27584" y="2190348"/>
            <a:ext cx="7344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u="sng" dirty="0" smtClean="0">
                <a:solidFill>
                  <a:srgbClr val="00B050"/>
                </a:solidFill>
              </a:rPr>
              <a:t>Cognition froide :</a:t>
            </a:r>
          </a:p>
          <a:p>
            <a:pPr lvl="1"/>
            <a:endParaRPr lang="fr-FR" dirty="0" smtClean="0"/>
          </a:p>
          <a:p>
            <a:pPr fontAlgn="base"/>
            <a:r>
              <a:rPr lang="fr-FR" sz="2400" b="1" dirty="0" smtClean="0"/>
              <a:t>RECOS </a:t>
            </a:r>
            <a:r>
              <a:rPr lang="fr-FR" sz="2400" b="1" dirty="0"/>
              <a:t> </a:t>
            </a:r>
            <a:endParaRPr lang="fr-FR" sz="2400" b="1" dirty="0" smtClean="0"/>
          </a:p>
          <a:p>
            <a:pPr fontAlgn="base"/>
            <a:r>
              <a:rPr lang="fr-FR" sz="2400" b="1" dirty="0" smtClean="0"/>
              <a:t>NEAR </a:t>
            </a:r>
            <a:r>
              <a:rPr lang="fr-FR" dirty="0" smtClean="0"/>
              <a:t>	</a:t>
            </a:r>
          </a:p>
          <a:p>
            <a:pPr fontAlgn="base"/>
            <a:endParaRPr lang="fr-FR" dirty="0" smtClean="0"/>
          </a:p>
          <a:p>
            <a:pPr fontAlgn="base"/>
            <a:r>
              <a:rPr lang="fr-FR" b="1" i="1" u="sng" dirty="0" smtClean="0">
                <a:solidFill>
                  <a:srgbClr val="00B050"/>
                </a:solidFill>
              </a:rPr>
              <a:t>Cognition chaude :</a:t>
            </a:r>
          </a:p>
          <a:p>
            <a:endParaRPr lang="fr-FR" dirty="0" smtClean="0"/>
          </a:p>
          <a:p>
            <a:r>
              <a:rPr lang="fr-FR" sz="2400" b="1" dirty="0" smtClean="0"/>
              <a:t>SCIT </a:t>
            </a:r>
          </a:p>
          <a:p>
            <a:r>
              <a:rPr lang="fr-FR" sz="2400" b="1" dirty="0" err="1" smtClean="0"/>
              <a:t>TomRemed</a:t>
            </a:r>
            <a:r>
              <a:rPr lang="fr-FR" sz="2400" b="1" dirty="0" smtClean="0"/>
              <a:t> </a:t>
            </a:r>
          </a:p>
          <a:p>
            <a:r>
              <a:rPr lang="fr-FR" sz="2400" b="1" dirty="0" smtClean="0"/>
              <a:t>Gaïa </a:t>
            </a:r>
          </a:p>
          <a:p>
            <a:endParaRPr lang="fr-FR" dirty="0" smtClean="0"/>
          </a:p>
          <a:p>
            <a:r>
              <a:rPr lang="fr-FR" b="1" i="1" u="sng" dirty="0" smtClean="0">
                <a:solidFill>
                  <a:srgbClr val="00B050"/>
                </a:solidFill>
              </a:rPr>
              <a:t>Métacognition :</a:t>
            </a:r>
          </a:p>
          <a:p>
            <a:endParaRPr lang="fr-FR" b="1" i="1" dirty="0" smtClean="0"/>
          </a:p>
          <a:p>
            <a:r>
              <a:rPr lang="fr-FR" sz="2400" b="1" dirty="0" smtClean="0"/>
              <a:t>MCT </a:t>
            </a:r>
          </a:p>
        </p:txBody>
      </p:sp>
    </p:spTree>
    <p:extLst>
      <p:ext uri="{BB962C8B-B14F-4D97-AF65-F5344CB8AC3E}">
        <p14:creationId xmlns:p14="http://schemas.microsoft.com/office/powerpoint/2010/main" val="162826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5"/>
                </a:solidFill>
              </a:rPr>
              <a:t>Programmes Education Thérapeutique -  Psychoéducation</a:t>
            </a:r>
            <a:endParaRPr lang="fr-FR" b="1" dirty="0">
              <a:solidFill>
                <a:schemeClr val="accent5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Blip>
                <a:blip r:embed="rId2"/>
              </a:buBlip>
            </a:pPr>
            <a:r>
              <a:rPr lang="fr-FR" b="1" dirty="0" smtClean="0"/>
              <a:t>ETP pour </a:t>
            </a:r>
            <a:r>
              <a:rPr lang="fr-FR" b="1" dirty="0" err="1" smtClean="0"/>
              <a:t>patient.e.s</a:t>
            </a:r>
            <a:r>
              <a:rPr lang="fr-FR" b="1" dirty="0" smtClean="0"/>
              <a:t> souffrant de troubles du spectre schizophrénique </a:t>
            </a:r>
          </a:p>
          <a:p>
            <a:pPr algn="just">
              <a:buBlip>
                <a:blip r:embed="rId2"/>
              </a:buBlip>
            </a:pPr>
            <a:endParaRPr lang="fr-FR" b="1" dirty="0" smtClean="0"/>
          </a:p>
          <a:p>
            <a:pPr algn="just">
              <a:buBlip>
                <a:blip r:embed="rId2"/>
              </a:buBlip>
            </a:pPr>
            <a:r>
              <a:rPr lang="fr-FR" b="1" dirty="0" smtClean="0"/>
              <a:t>ETP pour </a:t>
            </a:r>
            <a:r>
              <a:rPr lang="fr-FR" b="1" dirty="0" err="1" smtClean="0"/>
              <a:t>patient.e.s</a:t>
            </a:r>
            <a:r>
              <a:rPr lang="fr-FR" b="1" dirty="0" smtClean="0"/>
              <a:t> souffrant de trouble bipolaire, </a:t>
            </a:r>
            <a:r>
              <a:rPr lang="fr-FR" dirty="0" smtClean="0"/>
              <a:t>en projet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>
              <a:buBlip>
                <a:blip r:embed="rId2"/>
              </a:buBlip>
            </a:pPr>
            <a:r>
              <a:rPr lang="fr-FR" b="1" dirty="0" err="1" smtClean="0"/>
              <a:t>ETPep</a:t>
            </a:r>
            <a:r>
              <a:rPr lang="fr-FR" b="1" dirty="0" smtClean="0"/>
              <a:t> : pour les 1</a:t>
            </a:r>
            <a:r>
              <a:rPr lang="fr-FR" b="1" baseline="30000" dirty="0" smtClean="0"/>
              <a:t>er</a:t>
            </a:r>
            <a:r>
              <a:rPr lang="fr-FR" b="1" dirty="0" smtClean="0"/>
              <a:t> Episodes </a:t>
            </a:r>
            <a:r>
              <a:rPr lang="fr-FR" b="1" dirty="0"/>
              <a:t>P</a:t>
            </a:r>
            <a:r>
              <a:rPr lang="fr-FR" b="1" dirty="0" smtClean="0"/>
              <a:t>sychotiques pour le jeune et sa famille, </a:t>
            </a:r>
            <a:r>
              <a:rPr lang="fr-FR" dirty="0" smtClean="0"/>
              <a:t>en cours d’autorisation de l’A.R.S.</a:t>
            </a:r>
          </a:p>
          <a:p>
            <a:pPr algn="just">
              <a:buBlip>
                <a:blip r:embed="rId2"/>
              </a:buBlip>
            </a:pPr>
            <a:endParaRPr lang="fr-FR" dirty="0"/>
          </a:p>
          <a:p>
            <a:pPr algn="just">
              <a:buBlip>
                <a:blip r:embed="rId2"/>
              </a:buBlip>
            </a:pPr>
            <a:r>
              <a:rPr lang="fr-FR" b="1" dirty="0" smtClean="0"/>
              <a:t>GMR = Gestion  de la Maladie et du Rétablissement</a:t>
            </a:r>
          </a:p>
          <a:p>
            <a:pPr marL="0" indent="0" algn="just">
              <a:buNone/>
            </a:pPr>
            <a:endParaRPr lang="fr-FR" b="1" dirty="0" smtClean="0"/>
          </a:p>
          <a:p>
            <a:pPr algn="just">
              <a:buBlip>
                <a:blip r:embed="rId2"/>
              </a:buBlip>
            </a:pPr>
            <a:r>
              <a:rPr lang="fr-FR" b="1" dirty="0" smtClean="0"/>
              <a:t>Module d’aide aux familles : MAF</a:t>
            </a:r>
          </a:p>
          <a:p>
            <a:pPr algn="just">
              <a:buBlip>
                <a:blip r:embed="rId2"/>
              </a:buBlip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703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827584" y="1196752"/>
            <a:ext cx="712879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Blip>
                <a:blip r:embed="rId2"/>
              </a:buBlip>
            </a:pPr>
            <a:r>
              <a:rPr lang="fr-FR" sz="2800" dirty="0" smtClean="0"/>
              <a:t>Entrainement aux habiletés sociales : </a:t>
            </a:r>
            <a:r>
              <a:rPr lang="fr-FR" sz="2800" b="1" dirty="0" smtClean="0"/>
              <a:t>Compétence</a:t>
            </a:r>
            <a:r>
              <a:rPr lang="fr-FR" sz="2800" dirty="0" smtClean="0"/>
              <a:t> et jeu « </a:t>
            </a:r>
            <a:r>
              <a:rPr lang="fr-FR" sz="2800" b="1" dirty="0" smtClean="0"/>
              <a:t>Le 31</a:t>
            </a:r>
            <a:r>
              <a:rPr lang="fr-FR" sz="2800" dirty="0" smtClean="0"/>
              <a:t> » à venir</a:t>
            </a:r>
          </a:p>
          <a:p>
            <a:pPr marL="457200" indent="-457200" algn="just">
              <a:buBlip>
                <a:blip r:embed="rId2"/>
              </a:buBlip>
            </a:pPr>
            <a:endParaRPr lang="fr-FR" sz="2800" dirty="0" smtClean="0"/>
          </a:p>
          <a:p>
            <a:pPr marL="457200" indent="-457200" algn="just">
              <a:buBlip>
                <a:blip r:embed="rId2"/>
              </a:buBlip>
            </a:pPr>
            <a:r>
              <a:rPr lang="fr-FR" sz="2800" dirty="0" smtClean="0"/>
              <a:t>Entraînement à la génération d’hypothèses : </a:t>
            </a:r>
            <a:r>
              <a:rPr lang="fr-FR" sz="2800" b="1" dirty="0" smtClean="0"/>
              <a:t>Mickael’s Game</a:t>
            </a:r>
          </a:p>
          <a:p>
            <a:pPr marL="457200" indent="-457200" algn="just">
              <a:buBlip>
                <a:blip r:embed="rId2"/>
              </a:buBlip>
            </a:pPr>
            <a:endParaRPr lang="fr-FR" sz="2800" dirty="0" smtClean="0"/>
          </a:p>
          <a:p>
            <a:pPr marL="457200" indent="-457200" algn="just">
              <a:buBlip>
                <a:blip r:embed="rId2"/>
              </a:buBlip>
            </a:pPr>
            <a:r>
              <a:rPr lang="fr-FR" sz="2800" dirty="0" smtClean="0"/>
              <a:t>Entraînement aux émotions positives : </a:t>
            </a:r>
            <a:r>
              <a:rPr lang="fr-FR" sz="2800" b="1" dirty="0" smtClean="0"/>
              <a:t>PEPS</a:t>
            </a:r>
          </a:p>
          <a:p>
            <a:pPr marL="457200" indent="-457200" algn="just">
              <a:buBlip>
                <a:blip r:embed="rId2"/>
              </a:buBlip>
            </a:pPr>
            <a:endParaRPr lang="fr-FR" sz="2800" dirty="0" smtClean="0"/>
          </a:p>
          <a:p>
            <a:pPr marL="457200" indent="-457200" algn="just">
              <a:buBlip>
                <a:blip r:embed="rId2"/>
              </a:buBlip>
            </a:pPr>
            <a:r>
              <a:rPr lang="fr-FR" sz="2800" dirty="0" smtClean="0"/>
              <a:t>Gestion du stress et de l’anxiété : </a:t>
            </a:r>
            <a:r>
              <a:rPr lang="fr-FR" sz="2800" b="1" dirty="0" smtClean="0"/>
              <a:t>GSA, Yoga, Sophrologie et Relaxation</a:t>
            </a:r>
          </a:p>
          <a:p>
            <a:pPr algn="just"/>
            <a:endParaRPr lang="fr-FR" sz="2800" dirty="0" smtClean="0"/>
          </a:p>
          <a:p>
            <a:pPr marL="457200" indent="-457200" algn="just">
              <a:buBlip>
                <a:blip r:embed="rId2"/>
              </a:buBlip>
            </a:pPr>
            <a:r>
              <a:rPr lang="fr-FR" sz="2800" dirty="0" smtClean="0"/>
              <a:t>Thérapie d’acceptation et d’engagement et pleine conscience : </a:t>
            </a:r>
            <a:r>
              <a:rPr lang="fr-FR" sz="2800" b="1" dirty="0" smtClean="0"/>
              <a:t>ACT-MBCT</a:t>
            </a:r>
          </a:p>
          <a:p>
            <a:pPr marL="285750" indent="-285750">
              <a:buBlip>
                <a:blip r:embed="rId2"/>
              </a:buBlip>
            </a:pPr>
            <a:endParaRPr lang="fr-FR" dirty="0" smtClean="0"/>
          </a:p>
          <a:p>
            <a:pPr marL="285750" indent="-285750">
              <a:buBlip>
                <a:blip r:embed="rId2"/>
              </a:buBlip>
            </a:pPr>
            <a:endParaRPr lang="fr-FR" dirty="0"/>
          </a:p>
          <a:p>
            <a:pPr marL="285750" indent="-285750">
              <a:buBlip>
                <a:blip r:embed="rId2"/>
              </a:buBlip>
            </a:pP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accent5"/>
                </a:solidFill>
              </a:rPr>
              <a:t>Activités spécifiques RPS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26825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71513"/>
            <a:ext cx="8429625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68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566738"/>
            <a:ext cx="8467725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89975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201</Words>
  <Application>Microsoft Office PowerPoint</Application>
  <PresentationFormat>Affichage à l'écran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CPRP -   Centre Hospitalier de Douai</vt:lpstr>
      <vt:lpstr>Parcours d’un accompagnement en réhabilitation psychosociale</vt:lpstr>
      <vt:lpstr>Programmes de Remédiation Cognitive</vt:lpstr>
      <vt:lpstr>Programmes Education Thérapeutique -  Psychoéducation</vt:lpstr>
      <vt:lpstr>Activités spécifiques RPS </vt:lpstr>
      <vt:lpstr>Présentation PowerPoint</vt:lpstr>
      <vt:lpstr>Présentation PowerPoint</vt:lpstr>
    </vt:vector>
  </TitlesOfParts>
  <Company>Centre Hospitalier de Douai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Lavigne Anne laure ORD03926</dc:creator>
  <cp:lastModifiedBy>Delaplace Mylene POR70634</cp:lastModifiedBy>
  <cp:revision>13</cp:revision>
  <dcterms:created xsi:type="dcterms:W3CDTF">2022-12-05T15:09:48Z</dcterms:created>
  <dcterms:modified xsi:type="dcterms:W3CDTF">2022-12-05T16:09:28Z</dcterms:modified>
</cp:coreProperties>
</file>