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7" r:id="rId2"/>
    <p:sldId id="263" r:id="rId3"/>
    <p:sldId id="265" r:id="rId4"/>
    <p:sldId id="266" r:id="rId5"/>
    <p:sldId id="273" r:id="rId6"/>
    <p:sldId id="269" r:id="rId7"/>
    <p:sldId id="270" r:id="rId8"/>
    <p:sldId id="272" r:id="rId9"/>
    <p:sldId id="268" r:id="rId10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HEWY Gregory" initials="G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645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0-10T12:33:51.027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8015325-FA3B-4A91-9511-F72839E3505B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1B150FC-B3FE-44C3-881B-F402484EB2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F8EB-E25F-4A34-8B13-9A6D68E3A0DC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14F4-243D-4416-A5EC-E7C4E752D8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1760-DA7D-42B3-990F-07B120CEF455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50B4-56C6-4DAC-983F-D57E621A27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C278B-B306-400C-BFD8-CA494040E5C4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13A64-BB74-440C-B3C2-6C057CD0DB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7FFCC-52CC-4194-A2E4-3E6EB92B5D88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AB769-A3E9-4A31-97E9-153654BB03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0945-E4D7-4F79-B2A8-44896F71B75B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E5286-7ECA-43DB-83AE-A1582313CC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DB3D-9D98-4691-8B48-95DD5FCC9EB7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D77DC-C365-4837-BF59-91292605E2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8CC5-8FAE-4834-837D-B0ACB5BC649E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5FA7-9D4C-42FD-95DF-2C2A2BDA15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E24F-AEA9-4C88-8823-0F03B1DE80B9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80A5A-0498-4FC7-8ED1-28D2CB838D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B7343-BBDB-4504-9455-DECA1E60CBBF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263E-7C86-4137-BA78-2840790917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71BDC-6072-4508-8A1B-6F76C267567A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29D3C-D50B-49F2-87C5-A79E7D4FD9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7B734-CE08-4957-ADD1-7DB60B8D2581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C6F0-C826-49D7-9AE8-3B5C5FC125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9413-E0B9-40AB-BE93-A15C7E22A2DF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FEA5-7C35-4DD4-B9EA-DAB2084B40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48898-10BB-48BC-B998-30FE51948BC8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6CE11-A32B-4558-A16F-FDF8CFC7CF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383E6-ED26-42A1-8D1E-B8A9F0003B47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CCCF0D-7054-472E-A04D-330AAB6E79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10000">
    <p:randomBar dir="vert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549" y="88691"/>
            <a:ext cx="9144000" cy="1747593"/>
          </a:xfrm>
        </p:spPr>
        <p:txBody>
          <a:bodyPr/>
          <a:lstStyle/>
          <a:p>
            <a:r>
              <a:rPr lang="fr-FR" sz="4000" b="1" dirty="0">
                <a:solidFill>
                  <a:srgbClr val="FF0000"/>
                </a:solidFill>
                <a:effectLst>
                  <a:innerShdw blurRad="63500" dist="50800" dir="18900000">
                    <a:schemeClr val="tx1">
                      <a:alpha val="50000"/>
                    </a:schemeClr>
                  </a:innerShdw>
                </a:effectLst>
              </a:rPr>
              <a:t>Centre </a:t>
            </a:r>
            <a:r>
              <a:rPr lang="fr-FR" sz="4000" b="1" dirty="0">
                <a:solidFill>
                  <a:srgbClr val="92D050"/>
                </a:solidFill>
                <a:effectLst>
                  <a:innerShdw blurRad="63500" dist="50800" dir="18900000">
                    <a:schemeClr val="tx1">
                      <a:alpha val="50000"/>
                    </a:schemeClr>
                  </a:innerShdw>
                </a:effectLst>
              </a:rPr>
              <a:t>Hospitalier</a:t>
            </a:r>
            <a:r>
              <a:rPr lang="fr-FR" sz="4000" b="1" dirty="0">
                <a:solidFill>
                  <a:srgbClr val="FF0000"/>
                </a:solidFill>
                <a:effectLst>
                  <a:innerShdw blurRad="63500" dist="50800" dir="18900000">
                    <a:schemeClr val="tx1">
                      <a:alpha val="50000"/>
                    </a:schemeClr>
                  </a:innerShdw>
                </a:effectLst>
              </a:rPr>
              <a:t/>
            </a:r>
            <a:br>
              <a:rPr lang="fr-FR" sz="4000" b="1" dirty="0">
                <a:solidFill>
                  <a:srgbClr val="FF0000"/>
                </a:solidFill>
                <a:effectLst>
                  <a:innerShdw blurRad="63500" dist="50800" dir="18900000">
                    <a:schemeClr val="tx1">
                      <a:alpha val="50000"/>
                    </a:schemeClr>
                  </a:innerShdw>
                </a:effectLst>
              </a:rPr>
            </a:br>
            <a:r>
              <a:rPr lang="fr-FR" sz="4000" b="1" dirty="0">
                <a:solidFill>
                  <a:srgbClr val="FFC000"/>
                </a:solidFill>
                <a:effectLst>
                  <a:innerShdw blurRad="63500" dist="50800" dir="18900000">
                    <a:schemeClr val="tx1">
                      <a:alpha val="50000"/>
                    </a:schemeClr>
                  </a:innerShdw>
                </a:effectLst>
              </a:rPr>
              <a:t>de l’Arrondissement </a:t>
            </a:r>
            <a:r>
              <a:rPr lang="fr-FR" sz="4000" b="1" dirty="0">
                <a:solidFill>
                  <a:srgbClr val="FF3399"/>
                </a:solidFill>
                <a:effectLst>
                  <a:innerShdw blurRad="63500" dist="50800" dir="18900000">
                    <a:schemeClr val="tx1">
                      <a:alpha val="50000"/>
                    </a:schemeClr>
                  </a:innerShdw>
                </a:effectLst>
              </a:rPr>
              <a:t>de Montreuil</a:t>
            </a:r>
            <a:r>
              <a:rPr lang="fr-FR" sz="4000" b="1" dirty="0">
                <a:solidFill>
                  <a:srgbClr val="FF0000"/>
                </a:solidFill>
                <a:effectLst>
                  <a:innerShdw blurRad="63500" dist="50800" dir="18900000">
                    <a:schemeClr val="tx1">
                      <a:alpha val="50000"/>
                    </a:schemeClr>
                  </a:innerShdw>
                </a:effectLst>
              </a:rPr>
              <a:t> (C</a:t>
            </a:r>
            <a:r>
              <a:rPr lang="fr-FR" sz="4000" b="1" dirty="0">
                <a:solidFill>
                  <a:srgbClr val="92D050"/>
                </a:solidFill>
                <a:effectLst>
                  <a:innerShdw blurRad="63500" dist="50800" dir="18900000">
                    <a:schemeClr val="tx1">
                      <a:alpha val="50000"/>
                    </a:schemeClr>
                  </a:innerShdw>
                </a:effectLst>
              </a:rPr>
              <a:t>H</a:t>
            </a:r>
            <a:r>
              <a:rPr lang="fr-FR" sz="4000" b="1" dirty="0">
                <a:solidFill>
                  <a:srgbClr val="FFC000"/>
                </a:solidFill>
                <a:effectLst>
                  <a:innerShdw blurRad="63500" dist="50800" dir="18900000">
                    <a:schemeClr val="tx1">
                      <a:alpha val="50000"/>
                    </a:schemeClr>
                  </a:innerShdw>
                </a:effectLst>
              </a:rPr>
              <a:t>A</a:t>
            </a:r>
            <a:r>
              <a:rPr lang="fr-FR" sz="4000" b="1" dirty="0">
                <a:solidFill>
                  <a:srgbClr val="FF3399"/>
                </a:solidFill>
                <a:effectLst>
                  <a:innerShdw blurRad="63500" dist="50800" dir="18900000">
                    <a:schemeClr val="tx1">
                      <a:alpha val="50000"/>
                    </a:schemeClr>
                  </a:innerShdw>
                </a:effectLst>
              </a:rPr>
              <a:t>M</a:t>
            </a:r>
            <a:r>
              <a:rPr lang="fr-FR" sz="4000" b="1" dirty="0">
                <a:solidFill>
                  <a:srgbClr val="FF0000"/>
                </a:solidFill>
                <a:effectLst>
                  <a:innerShdw blurRad="63500" dist="50800" dir="18900000">
                    <a:schemeClr val="tx1">
                      <a:alpha val="50000"/>
                    </a:schemeClr>
                  </a:innerShdw>
                </a:effectLst>
              </a:rPr>
              <a:t>)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01" y="2387270"/>
            <a:ext cx="5001150" cy="3708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019049">
            <a:off x="1178590" y="2676446"/>
            <a:ext cx="8350091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2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Projet de </a:t>
            </a:r>
            <a:r>
              <a:rPr lang="fr-FR" sz="4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service </a:t>
            </a:r>
            <a:r>
              <a:rPr lang="fr-FR" sz="42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:</a:t>
            </a:r>
          </a:p>
          <a:p>
            <a:pPr algn="ctr"/>
            <a:r>
              <a:rPr lang="fr-FR" sz="4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</a:t>
            </a:r>
            <a:r>
              <a:rPr lang="fr-FR" sz="4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mplanter </a:t>
            </a:r>
            <a:r>
              <a:rPr lang="fr-FR" sz="4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la réhabilitation </a:t>
            </a:r>
            <a:r>
              <a:rPr lang="fr-FR" sz="4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psychosociale</a:t>
            </a:r>
          </a:p>
          <a:p>
            <a:pPr algn="ctr"/>
            <a:r>
              <a:rPr lang="fr-FR" sz="4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</a:t>
            </a:r>
            <a:r>
              <a:rPr lang="fr-FR" sz="4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ur l’ensemble de nos unités</a:t>
            </a:r>
            <a:endParaRPr lang="fr-FR" sz="4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2040288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31500"/>
            <a:ext cx="7886700" cy="680897"/>
          </a:xfrm>
        </p:spPr>
        <p:txBody>
          <a:bodyPr/>
          <a:lstStyle/>
          <a:p>
            <a:r>
              <a:rPr lang="fr-FR" dirty="0" smtClean="0"/>
              <a:t>Le secteur, les moyens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3638" y="1393580"/>
            <a:ext cx="7886700" cy="4822581"/>
          </a:xfrm>
        </p:spPr>
        <p:txBody>
          <a:bodyPr>
            <a:norm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 </a:t>
            </a:r>
            <a:endParaRPr lang="fr-FR" dirty="0"/>
          </a:p>
        </p:txBody>
      </p:sp>
      <p:pic>
        <p:nvPicPr>
          <p:cNvPr id="4" name="Image 3" descr="Carte de France avec régions et département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1" y="1125415"/>
            <a:ext cx="3694529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978" y="1600689"/>
            <a:ext cx="4462022" cy="47621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cteur droit avec flèche 6"/>
          <p:cNvCxnSpPr/>
          <p:nvPr/>
        </p:nvCxnSpPr>
        <p:spPr>
          <a:xfrm>
            <a:off x="2377115" y="1290820"/>
            <a:ext cx="2634500" cy="17367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420624" y="4352544"/>
            <a:ext cx="4261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Secteur 62 G 05 </a:t>
            </a:r>
          </a:p>
          <a:p>
            <a:endParaRPr lang="fr-FR" dirty="0"/>
          </a:p>
          <a:p>
            <a:r>
              <a:rPr lang="fr-FR" dirty="0" smtClean="0"/>
              <a:t>Population 120 000 habitants </a:t>
            </a:r>
          </a:p>
          <a:p>
            <a:endParaRPr lang="fr-FR" dirty="0"/>
          </a:p>
          <a:p>
            <a:r>
              <a:rPr lang="fr-FR" dirty="0" smtClean="0"/>
              <a:t>Secteur essentiellement rural 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5081954" y="2778369"/>
            <a:ext cx="606669" cy="74734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50891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57" y="1414364"/>
            <a:ext cx="8370533" cy="52186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secteur, les moyens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58765" y="2557364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Etaples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710" y="3522681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Rang-du-</a:t>
            </a:r>
            <a:r>
              <a:rPr lang="fr-FR" dirty="0" err="1"/>
              <a:t>Fliers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62786" y="482442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Berck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852" y="2665301"/>
            <a:ext cx="871804" cy="7011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71" y="3835475"/>
            <a:ext cx="1457070" cy="92667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248" y="4496768"/>
            <a:ext cx="1024217" cy="4877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67649" y="4031831"/>
            <a:ext cx="9669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dirty="0"/>
              <a:t>Fruges 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5943" y="3253155"/>
            <a:ext cx="1152244" cy="90838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73784" y="5575642"/>
            <a:ext cx="141577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dirty="0" smtClean="0"/>
              <a:t>Campagne-</a:t>
            </a:r>
          </a:p>
          <a:p>
            <a:r>
              <a:rPr lang="fr-FR" dirty="0"/>
              <a:t>l</a:t>
            </a:r>
            <a:r>
              <a:rPr lang="fr-FR" dirty="0" smtClean="0"/>
              <a:t>es-Hesdin 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8225" y="4716932"/>
            <a:ext cx="102421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6962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secteur, les moyens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centre hospitalier général MCO avec un pôle de psychiatrie </a:t>
            </a:r>
          </a:p>
          <a:p>
            <a:r>
              <a:rPr lang="fr-FR" dirty="0" smtClean="0"/>
              <a:t>Un service de 3 unités de 15 lits </a:t>
            </a:r>
          </a:p>
          <a:p>
            <a:r>
              <a:rPr lang="fr-FR" dirty="0" smtClean="0"/>
              <a:t>4 hôpitaux de jour avec une capacité d’accueil de 60 places et un projet de regroupement en 3 hôpitaux de jour </a:t>
            </a:r>
          </a:p>
          <a:p>
            <a:r>
              <a:rPr lang="fr-FR" dirty="0" smtClean="0"/>
              <a:t>1 CATTP</a:t>
            </a:r>
          </a:p>
          <a:p>
            <a:r>
              <a:rPr lang="fr-FR" dirty="0" smtClean="0"/>
              <a:t>CMP et VAD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374342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57" y="1414364"/>
            <a:ext cx="8370533" cy="52186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secteur, les moyens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88720" y="4462272"/>
            <a:ext cx="8732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Problématique des </a:t>
            </a:r>
            <a:r>
              <a:rPr lang="fr-FR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transports </a:t>
            </a:r>
          </a:p>
          <a:p>
            <a:pPr lvl="2"/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Infrastructures </a:t>
            </a:r>
          </a:p>
          <a:p>
            <a:pPr lvl="2"/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Distance </a:t>
            </a:r>
            <a:endParaRPr lang="fr-FR" sz="32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lvl="2"/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Services  </a:t>
            </a:r>
            <a:endParaRPr lang="fr-FR" sz="32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16269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re 1"/>
          <p:cNvSpPr>
            <a:spLocks noGrp="1"/>
          </p:cNvSpPr>
          <p:nvPr>
            <p:ph type="title"/>
          </p:nvPr>
        </p:nvSpPr>
        <p:spPr>
          <a:xfrm>
            <a:off x="1293660" y="208543"/>
            <a:ext cx="6684169" cy="960834"/>
          </a:xfrm>
        </p:spPr>
        <p:txBody>
          <a:bodyPr/>
          <a:lstStyle/>
          <a:p>
            <a:pPr eaLnBrk="1" hangingPunct="1"/>
            <a:r>
              <a:rPr lang="fr-FR" dirty="0" smtClean="0"/>
              <a:t>Outils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4844" y="1072264"/>
            <a:ext cx="8183616" cy="514730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Synthèse biopsychosociale.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ELADEB </a:t>
            </a: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Echelles Lausannoises d’Auto-évaluation des Difficultés Et </a:t>
            </a:r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Besoins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AERES : Auto-Evaluation des Ressources</a:t>
            </a:r>
            <a:endParaRPr lang="fr-F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Entretien </a:t>
            </a: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motivationnel </a:t>
            </a:r>
            <a:endParaRPr lang="fr-FR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Bilan neuropsychologique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Grille </a:t>
            </a: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d’Evaluation des Ressources et de l’Autonomie des Patients (GERAP</a:t>
            </a:r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Echelles d’estime de soi, affirmation de soi, Insight, auto-stigmatisation...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Contrat </a:t>
            </a: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soins et projet </a:t>
            </a:r>
            <a:r>
              <a:rPr lang="fr-F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73931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re 1"/>
          <p:cNvSpPr>
            <a:spLocks noGrp="1"/>
          </p:cNvSpPr>
          <p:nvPr>
            <p:ph type="title"/>
          </p:nvPr>
        </p:nvSpPr>
        <p:spPr>
          <a:xfrm>
            <a:off x="792499" y="199751"/>
            <a:ext cx="6684169" cy="960834"/>
          </a:xfrm>
        </p:spPr>
        <p:txBody>
          <a:bodyPr/>
          <a:lstStyle/>
          <a:p>
            <a:pPr eaLnBrk="1" hangingPunct="1"/>
            <a:r>
              <a:rPr lang="fr-FR" dirty="0" smtClean="0"/>
              <a:t>Programmes</a:t>
            </a:r>
          </a:p>
        </p:txBody>
      </p:sp>
      <p:sp>
        <p:nvSpPr>
          <p:cNvPr id="51202" name="Espace réservé du contenu 2"/>
          <p:cNvSpPr>
            <a:spLocks noGrp="1"/>
          </p:cNvSpPr>
          <p:nvPr>
            <p:ph idx="1"/>
          </p:nvPr>
        </p:nvSpPr>
        <p:spPr>
          <a:xfrm>
            <a:off x="1055077" y="993531"/>
            <a:ext cx="7906758" cy="3849200"/>
          </a:xfrm>
        </p:spPr>
        <p:txBody>
          <a:bodyPr/>
          <a:lstStyle/>
          <a:p>
            <a:pPr eaLnBrk="1" hangingPunct="1"/>
            <a:r>
              <a:rPr lang="fr-FR" sz="2400" dirty="0"/>
              <a:t>ETP : Programme d’Education Thérapeutique de la Personne concernée par le handicap psychique</a:t>
            </a:r>
          </a:p>
          <a:p>
            <a:pPr eaLnBrk="1" hangingPunct="1"/>
            <a:r>
              <a:rPr lang="fr-FR" sz="2400" dirty="0" smtClean="0"/>
              <a:t>PRACS </a:t>
            </a:r>
            <a:r>
              <a:rPr lang="fr-FR" sz="2400" dirty="0"/>
              <a:t>: Programme de Renforcement de l’Autonomie et des Capacités Sociales. </a:t>
            </a:r>
          </a:p>
          <a:p>
            <a:pPr eaLnBrk="1" hangingPunct="1"/>
            <a:r>
              <a:rPr lang="fr-FR" sz="2400" dirty="0"/>
              <a:t>CRT : Thérapie par Remédiation Cognitive.</a:t>
            </a:r>
          </a:p>
          <a:p>
            <a:pPr eaLnBrk="1" hangingPunct="1"/>
            <a:r>
              <a:rPr lang="fr-FR" sz="2400" dirty="0"/>
              <a:t>PEPS : Programme Emotion Positive pour la Schizophrénie. </a:t>
            </a:r>
          </a:p>
          <a:p>
            <a:pPr eaLnBrk="1" hangingPunct="1"/>
            <a:r>
              <a:rPr lang="fr-FR" sz="2400" dirty="0"/>
              <a:t>Jeu Compétence</a:t>
            </a:r>
          </a:p>
          <a:p>
            <a:pPr eaLnBrk="1" hangingPunct="1"/>
            <a:r>
              <a:rPr lang="fr-FR" sz="2400" dirty="0" smtClean="0"/>
              <a:t>Relaxation, méditation</a:t>
            </a:r>
            <a:endParaRPr lang="fr-FR" sz="2400" dirty="0"/>
          </a:p>
          <a:p>
            <a:pPr eaLnBrk="1" hangingPunct="1"/>
            <a:r>
              <a:rPr lang="fr-FR" sz="2400" dirty="0"/>
              <a:t>Affirmation de </a:t>
            </a:r>
            <a:r>
              <a:rPr lang="fr-FR" sz="2400" dirty="0" smtClean="0"/>
              <a:t>soi</a:t>
            </a:r>
          </a:p>
          <a:p>
            <a:pPr eaLnBrk="1" hangingPunct="1"/>
            <a:r>
              <a:rPr lang="fr-FR" sz="2400" dirty="0" err="1" smtClean="0"/>
              <a:t>Equithérapie</a:t>
            </a:r>
            <a:endParaRPr lang="fr-FR" sz="2400" dirty="0" smtClean="0"/>
          </a:p>
          <a:p>
            <a:pPr eaLnBrk="1" hangingPunct="1"/>
            <a:r>
              <a:rPr lang="fr-FR" sz="2400" dirty="0" smtClean="0"/>
              <a:t>Ateliers Vie Quotidienne</a:t>
            </a:r>
          </a:p>
          <a:p>
            <a:pPr eaLnBrk="1" hangingPunct="1"/>
            <a:r>
              <a:rPr lang="fr-FR" sz="2400" dirty="0" smtClean="0"/>
              <a:t>Sport adapté</a:t>
            </a:r>
          </a:p>
          <a:p>
            <a:pPr eaLnBrk="1" hangingPunct="1"/>
            <a:r>
              <a:rPr lang="fr-FR" sz="2400" dirty="0" smtClean="0"/>
              <a:t>Théâtre</a:t>
            </a:r>
          </a:p>
          <a:p>
            <a:pPr eaLnBrk="1" hangingPunct="1"/>
            <a:endParaRPr lang="fr-FR" sz="2400" dirty="0" smtClean="0"/>
          </a:p>
          <a:p>
            <a:pPr eaLnBrk="1" hangingPunct="1"/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73309244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822126" y="2772137"/>
            <a:ext cx="1499746" cy="10486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170185">
            <a:off x="-303779" y="1031076"/>
            <a:ext cx="465201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Avec la RPS </a:t>
            </a:r>
            <a:r>
              <a:rPr lang="fr-FR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il y a une valeur </a:t>
            </a:r>
            <a:r>
              <a:rPr lang="fr-FR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ajoutée</a:t>
            </a:r>
            <a:endParaRPr lang="fr-FR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3398" y="1112158"/>
            <a:ext cx="3678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Rétablissement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083" y="5095073"/>
            <a:ext cx="2762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Acteurs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6792163" y="3947746"/>
            <a:ext cx="21584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Cité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17727" y="2967335"/>
            <a:ext cx="31085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hospitalo</a:t>
            </a:r>
            <a:r>
              <a:rPr lang="fr-FR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-centrisme</a:t>
            </a:r>
            <a:endParaRPr lang="fr-FR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777834" y="2727778"/>
            <a:ext cx="1397977" cy="9407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214284">
            <a:off x="2853423" y="3081459"/>
            <a:ext cx="310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Usagers </a:t>
            </a:r>
            <a:endParaRPr lang="fr-FR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5" name="Rectangle 14"/>
          <p:cNvSpPr/>
          <p:nvPr/>
        </p:nvSpPr>
        <p:spPr>
          <a:xfrm rot="531151">
            <a:off x="346454" y="3776673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dirty="0">
                <a:ln/>
                <a:solidFill>
                  <a:schemeClr val="accent3"/>
                </a:solidFill>
              </a:rPr>
              <a:t>Évaluation</a:t>
            </a:r>
          </a:p>
        </p:txBody>
      </p:sp>
      <p:sp>
        <p:nvSpPr>
          <p:cNvPr id="16" name="Rectangle 15"/>
          <p:cNvSpPr/>
          <p:nvPr/>
        </p:nvSpPr>
        <p:spPr>
          <a:xfrm rot="20983705">
            <a:off x="4648941" y="5314286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Attentes</a:t>
            </a:r>
            <a:endParaRPr lang="fr-FR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582259">
            <a:off x="5727679" y="2168110"/>
            <a:ext cx="3416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 </a:t>
            </a:r>
            <a:r>
              <a:rPr lang="fr-F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Bonheur </a:t>
            </a:r>
            <a:endParaRPr lang="fr-FR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769496">
            <a:off x="1845583" y="1578454"/>
            <a:ext cx="345096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Stimule </a:t>
            </a:r>
            <a:r>
              <a:rPr lang="fr-F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 curiosité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28070" y="2293422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Nos beaux métiers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28070" y="6321523"/>
            <a:ext cx="47596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/>
                <a:solidFill>
                  <a:schemeClr val="accent3"/>
                </a:solidFill>
              </a:rPr>
              <a:t>Dynamisme </a:t>
            </a:r>
            <a:r>
              <a:rPr lang="fr-FR" sz="2800" b="1" dirty="0">
                <a:ln/>
                <a:solidFill>
                  <a:schemeClr val="accent3"/>
                </a:solidFill>
              </a:rPr>
              <a:t>ma </a:t>
            </a:r>
            <a:r>
              <a:rPr lang="fr-FR" sz="2800" b="1" dirty="0" smtClean="0">
                <a:ln/>
                <a:solidFill>
                  <a:schemeClr val="accent3"/>
                </a:solidFill>
              </a:rPr>
              <a:t>profession</a:t>
            </a:r>
            <a:endParaRPr lang="fr-FR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527089">
            <a:off x="4669362" y="457389"/>
            <a:ext cx="44009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Donne du sens </a:t>
            </a:r>
            <a:r>
              <a:rPr lang="fr-F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à la PEC </a:t>
            </a:r>
            <a:endParaRPr lang="fr-FR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1083" y="-12818"/>
            <a:ext cx="457048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 Je me régale quand je fais le PRACS »</a:t>
            </a:r>
            <a:endParaRPr lang="fr-FR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161144">
            <a:off x="228783" y="2563952"/>
            <a:ext cx="186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Vivre</a:t>
            </a:r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 rot="19971768">
            <a:off x="3698377" y="4197234"/>
            <a:ext cx="38665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Trouble </a:t>
            </a:r>
            <a:r>
              <a:rPr lang="fr-FR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chronique</a:t>
            </a:r>
            <a:endParaRPr lang="fr-FR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02116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9731" y="2278856"/>
            <a:ext cx="4286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ulle ronde 5"/>
          <p:cNvSpPr/>
          <p:nvPr/>
        </p:nvSpPr>
        <p:spPr>
          <a:xfrm>
            <a:off x="2406254" y="857250"/>
            <a:ext cx="2793206" cy="1951435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4275" name="ZoneTexte 4"/>
          <p:cNvSpPr txBox="1">
            <a:spLocks noChangeArrowheads="1"/>
          </p:cNvSpPr>
          <p:nvPr/>
        </p:nvSpPr>
        <p:spPr bwMode="auto">
          <a:xfrm>
            <a:off x="3042048" y="1285875"/>
            <a:ext cx="18454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500"/>
              <a:t>QUOI !!!!</a:t>
            </a:r>
          </a:p>
          <a:p>
            <a:r>
              <a:rPr lang="fr-FR" sz="1500"/>
              <a:t>Tu ne sais pas qu’on fait de la réhab au CHAM !!!!</a:t>
            </a:r>
          </a:p>
        </p:txBody>
      </p:sp>
    </p:spTree>
    <p:extLst>
      <p:ext uri="{BB962C8B-B14F-4D97-AF65-F5344CB8AC3E}">
        <p14:creationId xmlns:p14="http://schemas.microsoft.com/office/powerpoint/2010/main" val="27867045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284</Words>
  <Application>Microsoft Office PowerPoint</Application>
  <PresentationFormat>Affichage à l'écran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Wingdings 3</vt:lpstr>
      <vt:lpstr>Thème Office</vt:lpstr>
      <vt:lpstr>Centre Hospitalier de l’Arrondissement de Montreuil (CHAM)</vt:lpstr>
      <vt:lpstr>Le secteur, les moyens </vt:lpstr>
      <vt:lpstr>Le secteur, les moyens</vt:lpstr>
      <vt:lpstr>Le secteur, les moyens </vt:lpstr>
      <vt:lpstr>Le secteur, les moyens</vt:lpstr>
      <vt:lpstr>Outils </vt:lpstr>
      <vt:lpstr>Programmes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Jacques</dc:creator>
  <cp:lastModifiedBy>GHEWY Gregory</cp:lastModifiedBy>
  <cp:revision>49</cp:revision>
  <cp:lastPrinted>2018-12-07T13:09:53Z</cp:lastPrinted>
  <dcterms:created xsi:type="dcterms:W3CDTF">2017-11-20T11:54:20Z</dcterms:created>
  <dcterms:modified xsi:type="dcterms:W3CDTF">2022-12-08T13:08:34Z</dcterms:modified>
</cp:coreProperties>
</file>