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58" r:id="rId4"/>
    <p:sldId id="259" r:id="rId5"/>
    <p:sldId id="260" r:id="rId6"/>
    <p:sldId id="264" r:id="rId7"/>
    <p:sldId id="265" r:id="rId8"/>
    <p:sldId id="262" r:id="rId9"/>
    <p:sldId id="263"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E83F09-BB45-422C-BBD9-5A6831C0162F}" type="datetimeFigureOut">
              <a:rPr lang="fr-FR" smtClean="0"/>
              <a:t>06/12/2022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573703-264C-4C97-9F43-20431DB5F6BC}" type="slidenum">
              <a:rPr lang="fr-FR" smtClean="0"/>
              <a:t>‹N°›</a:t>
            </a:fld>
            <a:endParaRPr lang="fr-FR"/>
          </a:p>
        </p:txBody>
      </p:sp>
    </p:spTree>
    <p:extLst>
      <p:ext uri="{BB962C8B-B14F-4D97-AF65-F5344CB8AC3E}">
        <p14:creationId xmlns:p14="http://schemas.microsoft.com/office/powerpoint/2010/main" val="3060414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3573703-264C-4C97-9F43-20431DB5F6BC}" type="slidenum">
              <a:rPr lang="fr-FR" smtClean="0"/>
              <a:t>2</a:t>
            </a:fld>
            <a:endParaRPr lang="fr-FR"/>
          </a:p>
        </p:txBody>
      </p:sp>
    </p:spTree>
    <p:extLst>
      <p:ext uri="{BB962C8B-B14F-4D97-AF65-F5344CB8AC3E}">
        <p14:creationId xmlns:p14="http://schemas.microsoft.com/office/powerpoint/2010/main" val="2527886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229689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765242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63109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2555518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6397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943219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3418918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119216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407149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75C5D7B-9D27-45C0-95A5-32571140F831}" type="datetimeFigureOut">
              <a:rPr lang="fr-FR" smtClean="0"/>
              <a:t>06/12/2022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4207739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75C5D7B-9D27-45C0-95A5-32571140F831}" type="datetimeFigureOut">
              <a:rPr lang="fr-FR" smtClean="0"/>
              <a:t>06/12/2022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27033417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75C5D7B-9D27-45C0-95A5-32571140F831}" type="datetimeFigureOut">
              <a:rPr lang="fr-FR" smtClean="0"/>
              <a:t>06/12/2022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347991600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75C5D7B-9D27-45C0-95A5-32571140F831}" type="datetimeFigureOut">
              <a:rPr lang="fr-FR" smtClean="0"/>
              <a:t>06/12/2022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104618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C5D7B-9D27-45C0-95A5-32571140F831}" type="datetimeFigureOut">
              <a:rPr lang="fr-FR" smtClean="0"/>
              <a:t>06/12/2022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2339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75C5D7B-9D27-45C0-95A5-32571140F831}" type="datetimeFigureOut">
              <a:rPr lang="fr-FR" smtClean="0"/>
              <a:t>06/12/2022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9274752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75C5D7B-9D27-45C0-95A5-32571140F831}" type="datetimeFigureOut">
              <a:rPr lang="fr-FR" smtClean="0"/>
              <a:t>06/12/2022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C393A80-26FA-4D04-A464-25997F676CDE}" type="slidenum">
              <a:rPr lang="fr-FR" smtClean="0"/>
              <a:t>‹N°›</a:t>
            </a:fld>
            <a:endParaRPr lang="fr-FR"/>
          </a:p>
        </p:txBody>
      </p:sp>
    </p:spTree>
    <p:extLst>
      <p:ext uri="{BB962C8B-B14F-4D97-AF65-F5344CB8AC3E}">
        <p14:creationId xmlns:p14="http://schemas.microsoft.com/office/powerpoint/2010/main" val="367253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5C5D7B-9D27-45C0-95A5-32571140F831}" type="datetimeFigureOut">
              <a:rPr lang="fr-FR" smtClean="0"/>
              <a:t>06/12/2022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393A80-26FA-4D04-A464-25997F676CDE}" type="slidenum">
              <a:rPr lang="fr-FR" smtClean="0"/>
              <a:t>‹N°›</a:t>
            </a:fld>
            <a:endParaRPr lang="fr-FR"/>
          </a:p>
        </p:txBody>
      </p:sp>
    </p:spTree>
    <p:extLst>
      <p:ext uri="{BB962C8B-B14F-4D97-AF65-F5344CB8AC3E}">
        <p14:creationId xmlns:p14="http://schemas.microsoft.com/office/powerpoint/2010/main" val="274336278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41604" y="-1947041"/>
            <a:ext cx="7766936" cy="3894082"/>
          </a:xfrm>
        </p:spPr>
        <p:txBody>
          <a:bodyPr/>
          <a:lstStyle/>
          <a:p>
            <a:pPr algn="ctr"/>
            <a:r>
              <a:rPr lang="fr-FR" sz="6000" b="1" dirty="0" smtClean="0"/>
              <a:t>CENTRE HOSPITALIER  VALENCIENNES</a:t>
            </a:r>
            <a:endParaRPr lang="fr-FR" sz="6000" b="1" dirty="0"/>
          </a:p>
        </p:txBody>
      </p:sp>
      <p:sp>
        <p:nvSpPr>
          <p:cNvPr id="3" name="Sous-titre 2"/>
          <p:cNvSpPr>
            <a:spLocks noGrp="1"/>
          </p:cNvSpPr>
          <p:nvPr>
            <p:ph type="subTitle" idx="1"/>
          </p:nvPr>
        </p:nvSpPr>
        <p:spPr>
          <a:xfrm>
            <a:off x="1507067" y="2656115"/>
            <a:ext cx="7766936" cy="2491618"/>
          </a:xfrm>
        </p:spPr>
        <p:txBody>
          <a:bodyPr>
            <a:normAutofit fontScale="92500" lnSpcReduction="20000"/>
          </a:bodyPr>
          <a:lstStyle/>
          <a:p>
            <a:pPr algn="ctr"/>
            <a:r>
              <a:rPr lang="fr-FR" sz="3500" b="1" dirty="0">
                <a:solidFill>
                  <a:schemeClr val="tx1"/>
                </a:solidFill>
              </a:rPr>
              <a:t>CENTRE </a:t>
            </a:r>
            <a:r>
              <a:rPr lang="fr-FR" sz="3500" b="1" dirty="0" smtClean="0">
                <a:solidFill>
                  <a:schemeClr val="tx1"/>
                </a:solidFill>
              </a:rPr>
              <a:t>DE SOINS PSYCHIATRIQUES</a:t>
            </a:r>
          </a:p>
          <a:p>
            <a:pPr algn="ctr"/>
            <a:r>
              <a:rPr lang="fr-FR" sz="3500" b="1" dirty="0" smtClean="0">
                <a:solidFill>
                  <a:schemeClr val="tx1"/>
                </a:solidFill>
              </a:rPr>
              <a:t>CONTANCE PASCAL</a:t>
            </a:r>
          </a:p>
          <a:p>
            <a:pPr algn="ctr"/>
            <a:endParaRPr lang="fr-FR" sz="2800" b="1" dirty="0">
              <a:solidFill>
                <a:schemeClr val="tx1"/>
              </a:solidFill>
            </a:endParaRPr>
          </a:p>
          <a:p>
            <a:pPr algn="ctr"/>
            <a:r>
              <a:rPr lang="fr-FR" sz="2800" b="1" i="1" dirty="0" smtClean="0">
                <a:solidFill>
                  <a:schemeClr val="tx1"/>
                </a:solidFill>
              </a:rPr>
              <a:t>CENTRE DE PROXIMITE DE </a:t>
            </a:r>
          </a:p>
          <a:p>
            <a:pPr algn="ctr"/>
            <a:r>
              <a:rPr lang="fr-FR" sz="2800" b="1" i="1" dirty="0" smtClean="0">
                <a:solidFill>
                  <a:schemeClr val="tx1"/>
                </a:solidFill>
              </a:rPr>
              <a:t>REHABILITATION PSYCHOSOCIALE</a:t>
            </a:r>
          </a:p>
        </p:txBody>
      </p:sp>
    </p:spTree>
    <p:extLst>
      <p:ext uri="{BB962C8B-B14F-4D97-AF65-F5344CB8AC3E}">
        <p14:creationId xmlns:p14="http://schemas.microsoft.com/office/powerpoint/2010/main" val="25493098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051" y="418011"/>
            <a:ext cx="11382103" cy="5016758"/>
          </a:xfrm>
          <a:prstGeom prst="rect">
            <a:avLst/>
          </a:prstGeom>
        </p:spPr>
        <p:txBody>
          <a:bodyPr wrap="square">
            <a:spAutoFit/>
          </a:bodyPr>
          <a:lstStyle/>
          <a:p>
            <a:pPr algn="ctr"/>
            <a:r>
              <a:rPr lang="fr-FR" sz="2800" b="1" u="sng" dirty="0" smtClean="0">
                <a:latin typeface="+mj-lt"/>
              </a:rPr>
              <a:t>PROFESSIONNELS REFERENTS</a:t>
            </a:r>
          </a:p>
          <a:p>
            <a:pPr algn="ctr"/>
            <a:endParaRPr lang="fr-FR" sz="2800" b="1" u="sng" dirty="0" smtClean="0">
              <a:latin typeface="+mj-lt"/>
            </a:endParaRPr>
          </a:p>
          <a:p>
            <a:pPr marL="342900" indent="-342900">
              <a:buFont typeface="Wingdings" panose="05000000000000000000" pitchFamily="2" charset="2"/>
              <a:buChar char="ü"/>
            </a:pPr>
            <a:endParaRPr lang="fr-FR" sz="2400" b="1" dirty="0">
              <a:latin typeface="+mj-lt"/>
            </a:endParaRPr>
          </a:p>
          <a:p>
            <a:pPr marL="342900" indent="-342900">
              <a:buFont typeface="Wingdings" panose="05000000000000000000" pitchFamily="2" charset="2"/>
              <a:buChar char="ü"/>
            </a:pPr>
            <a:r>
              <a:rPr lang="fr-FR" sz="2400" b="1" dirty="0" smtClean="0">
                <a:latin typeface="+mj-lt"/>
              </a:rPr>
              <a:t>Médecin </a:t>
            </a:r>
            <a:r>
              <a:rPr lang="fr-FR" sz="2400" b="1" dirty="0">
                <a:latin typeface="+mj-lt"/>
              </a:rPr>
              <a:t>chef de pôle: </a:t>
            </a:r>
            <a:r>
              <a:rPr lang="fr-FR" sz="2400" b="1" i="1" dirty="0">
                <a:latin typeface="+mj-lt"/>
              </a:rPr>
              <a:t>Dr Eric </a:t>
            </a:r>
            <a:r>
              <a:rPr lang="fr-FR" sz="2400" b="1" i="1" dirty="0" smtClean="0">
                <a:latin typeface="+mj-lt"/>
              </a:rPr>
              <a:t>THOMAZEAU</a:t>
            </a:r>
          </a:p>
          <a:p>
            <a:endParaRPr lang="fr-FR" sz="2400" b="1" i="1" dirty="0">
              <a:latin typeface="+mj-lt"/>
            </a:endParaRPr>
          </a:p>
          <a:p>
            <a:pPr marL="342900" indent="-342900">
              <a:buFont typeface="Wingdings" panose="05000000000000000000" pitchFamily="2" charset="2"/>
              <a:buChar char="ü"/>
            </a:pPr>
            <a:r>
              <a:rPr lang="fr-FR" sz="2400" b="1" dirty="0" smtClean="0"/>
              <a:t>Médecin </a:t>
            </a:r>
            <a:r>
              <a:rPr lang="fr-FR" sz="2400" b="1" dirty="0"/>
              <a:t>référent réhabilitation: </a:t>
            </a:r>
            <a:r>
              <a:rPr lang="fr-FR" sz="2400" b="1" i="1" dirty="0"/>
              <a:t>Dr Nicolas SALOME</a:t>
            </a:r>
          </a:p>
          <a:p>
            <a:r>
              <a:rPr lang="fr-FR" sz="2400" b="1" dirty="0">
                <a:latin typeface="+mj-lt"/>
              </a:rPr>
              <a:t/>
            </a:r>
            <a:br>
              <a:rPr lang="fr-FR" sz="2400" b="1" dirty="0">
                <a:latin typeface="+mj-lt"/>
              </a:rPr>
            </a:br>
            <a:endParaRPr lang="fr-FR" sz="2400" b="1" i="1" dirty="0" smtClean="0">
              <a:latin typeface="+mj-lt"/>
            </a:endParaRPr>
          </a:p>
          <a:p>
            <a:pPr marL="342900" indent="-342900">
              <a:buFont typeface="Wingdings" panose="05000000000000000000" pitchFamily="2" charset="2"/>
              <a:buChar char="ü"/>
            </a:pPr>
            <a:r>
              <a:rPr lang="fr-FR" sz="2400" b="1" dirty="0" smtClean="0">
                <a:latin typeface="+mj-lt"/>
              </a:rPr>
              <a:t>Cadre </a:t>
            </a:r>
            <a:r>
              <a:rPr lang="fr-FR" sz="2400" b="1" dirty="0">
                <a:latin typeface="+mj-lt"/>
              </a:rPr>
              <a:t>de santé supérieur de pôle: </a:t>
            </a:r>
            <a:r>
              <a:rPr lang="fr-FR" sz="2400" b="1" i="1" dirty="0">
                <a:latin typeface="+mj-lt"/>
              </a:rPr>
              <a:t>Me Christelle </a:t>
            </a:r>
            <a:r>
              <a:rPr lang="fr-FR" sz="2400" b="1" i="1" dirty="0" smtClean="0">
                <a:latin typeface="+mj-lt"/>
              </a:rPr>
              <a:t>WALLET</a:t>
            </a:r>
          </a:p>
          <a:p>
            <a:endParaRPr lang="fr-FR" sz="2400" b="1" i="1" dirty="0" smtClean="0">
              <a:latin typeface="+mj-lt"/>
            </a:endParaRPr>
          </a:p>
          <a:p>
            <a:pPr marL="342900" indent="-342900">
              <a:buFont typeface="Wingdings" panose="05000000000000000000" pitchFamily="2" charset="2"/>
              <a:buChar char="ü"/>
            </a:pPr>
            <a:r>
              <a:rPr lang="fr-FR" sz="2400" b="1" dirty="0" smtClean="0"/>
              <a:t>Cadres </a:t>
            </a:r>
            <a:r>
              <a:rPr lang="fr-FR" sz="2400" b="1" dirty="0"/>
              <a:t>de santé référents réhabilitation: </a:t>
            </a:r>
            <a:r>
              <a:rPr lang="fr-FR" sz="2400" b="1" i="1" dirty="0"/>
              <a:t>Me Karine PLATEAU</a:t>
            </a:r>
            <a:br>
              <a:rPr lang="fr-FR" sz="2400" b="1" i="1" dirty="0"/>
            </a:br>
            <a:r>
              <a:rPr lang="fr-FR" sz="2400" b="1" i="1" dirty="0"/>
              <a:t>					                   Me Véronique VERON</a:t>
            </a:r>
            <a:r>
              <a:rPr lang="fr-FR" sz="2400" b="1" dirty="0">
                <a:latin typeface="+mj-lt"/>
              </a:rPr>
              <a:t/>
            </a:r>
            <a:br>
              <a:rPr lang="fr-FR" sz="2400" b="1" dirty="0">
                <a:latin typeface="+mj-lt"/>
              </a:rPr>
            </a:br>
            <a:endParaRPr lang="fr-FR" sz="2400" i="1" dirty="0">
              <a:latin typeface="+mj-lt"/>
            </a:endParaRPr>
          </a:p>
        </p:txBody>
      </p:sp>
    </p:spTree>
    <p:extLst>
      <p:ext uri="{BB962C8B-B14F-4D97-AF65-F5344CB8AC3E}">
        <p14:creationId xmlns:p14="http://schemas.microsoft.com/office/powerpoint/2010/main" val="1620329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3142" y="1288869"/>
            <a:ext cx="10162904" cy="3231654"/>
          </a:xfrm>
          <a:prstGeom prst="rect">
            <a:avLst/>
          </a:prstGeom>
        </p:spPr>
        <p:txBody>
          <a:bodyPr wrap="square">
            <a:spAutoFit/>
          </a:bodyPr>
          <a:lstStyle/>
          <a:p>
            <a:pPr algn="ctr"/>
            <a:r>
              <a:rPr lang="fr-FR" sz="2800" b="1" u="sng" dirty="0" smtClean="0">
                <a:latin typeface="+mj-lt"/>
              </a:rPr>
              <a:t>DEMARCHE DU POLE DE PSYCHIATRIE</a:t>
            </a:r>
          </a:p>
          <a:p>
            <a:pPr algn="ctr"/>
            <a:endParaRPr lang="fr-FR" sz="2800" b="1" u="sng" dirty="0" smtClean="0">
              <a:latin typeface="+mj-lt"/>
            </a:endParaRPr>
          </a:p>
          <a:p>
            <a:endParaRPr lang="fr-FR" sz="2800" dirty="0">
              <a:latin typeface="+mj-lt"/>
            </a:endParaRPr>
          </a:p>
          <a:p>
            <a:pPr marL="457200" indent="-457200">
              <a:buFont typeface="Wingdings" panose="05000000000000000000" pitchFamily="2" charset="2"/>
              <a:buChar char="Ø"/>
            </a:pPr>
            <a:r>
              <a:rPr lang="fr-FR" sz="2400" b="1" dirty="0" smtClean="0">
                <a:latin typeface="+mj-lt"/>
              </a:rPr>
              <a:t>Début de la réflexion fin 2020, début 2021 avec diverses rencontres avec le Dr </a:t>
            </a:r>
            <a:r>
              <a:rPr lang="fr-FR" sz="2400" b="1" dirty="0" err="1" smtClean="0">
                <a:latin typeface="+mj-lt"/>
              </a:rPr>
              <a:t>Rascle</a:t>
            </a:r>
            <a:r>
              <a:rPr lang="fr-FR" sz="2400" b="1" dirty="0" smtClean="0">
                <a:latin typeface="+mj-lt"/>
              </a:rPr>
              <a:t> </a:t>
            </a:r>
            <a:r>
              <a:rPr lang="fr-FR" sz="2400" b="1" dirty="0" smtClean="0">
                <a:latin typeface="+mj-lt"/>
              </a:rPr>
              <a:t>et la direction de la stratégie</a:t>
            </a:r>
          </a:p>
          <a:p>
            <a:endParaRPr lang="fr-FR" sz="2400" b="1" dirty="0" smtClean="0">
              <a:latin typeface="+mj-lt"/>
            </a:endParaRPr>
          </a:p>
          <a:p>
            <a:pPr marL="457200" indent="-457200">
              <a:buFont typeface="Wingdings" panose="05000000000000000000" pitchFamily="2" charset="2"/>
              <a:buChar char="Ø"/>
            </a:pPr>
            <a:endParaRPr lang="fr-FR" sz="2400" b="1" dirty="0" smtClean="0">
              <a:latin typeface="+mj-lt"/>
            </a:endParaRPr>
          </a:p>
          <a:p>
            <a:pPr marL="457200" indent="-457200">
              <a:buFont typeface="Wingdings" panose="05000000000000000000" pitchFamily="2" charset="2"/>
              <a:buChar char="Ø"/>
            </a:pPr>
            <a:r>
              <a:rPr lang="fr-FR" sz="2400" b="1" dirty="0" smtClean="0">
                <a:latin typeface="+mj-lt"/>
              </a:rPr>
              <a:t>Labellisation par l’ARS en Septembre 2021</a:t>
            </a:r>
          </a:p>
        </p:txBody>
      </p:sp>
    </p:spTree>
    <p:extLst>
      <p:ext uri="{BB962C8B-B14F-4D97-AF65-F5344CB8AC3E}">
        <p14:creationId xmlns:p14="http://schemas.microsoft.com/office/powerpoint/2010/main" val="3387380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5098" y="322216"/>
            <a:ext cx="8560526" cy="6287590"/>
          </a:xfrm>
        </p:spPr>
        <p:txBody>
          <a:bodyPr>
            <a:normAutofit fontScale="90000"/>
          </a:bodyPr>
          <a:lstStyle/>
          <a:p>
            <a:pPr algn="ctr"/>
            <a:r>
              <a:rPr lang="fr-FR" sz="3100" b="1" u="sng" dirty="0" smtClean="0">
                <a:solidFill>
                  <a:schemeClr val="tx1"/>
                </a:solidFill>
                <a:latin typeface="+mn-lt"/>
              </a:rPr>
              <a:t/>
            </a:r>
            <a:br>
              <a:rPr lang="fr-FR" sz="3100" b="1" u="sng" dirty="0" smtClean="0">
                <a:solidFill>
                  <a:schemeClr val="tx1"/>
                </a:solidFill>
                <a:latin typeface="+mn-lt"/>
              </a:rPr>
            </a:br>
            <a:r>
              <a:rPr lang="fr-FR" sz="3100" b="1" u="sng" dirty="0">
                <a:solidFill>
                  <a:schemeClr val="tx1"/>
                </a:solidFill>
                <a:latin typeface="+mn-lt"/>
              </a:rPr>
              <a:t/>
            </a:r>
            <a:br>
              <a:rPr lang="fr-FR" sz="3100" b="1" u="sng" dirty="0">
                <a:solidFill>
                  <a:schemeClr val="tx1"/>
                </a:solidFill>
                <a:latin typeface="+mn-lt"/>
              </a:rPr>
            </a:br>
            <a:r>
              <a:rPr lang="fr-FR" sz="3100" b="1" u="sng" dirty="0" smtClean="0">
                <a:solidFill>
                  <a:schemeClr val="tx1"/>
                </a:solidFill>
                <a:latin typeface="+mn-lt"/>
              </a:rPr>
              <a:t/>
            </a:r>
            <a:br>
              <a:rPr lang="fr-FR" sz="3100" b="1" u="sng" dirty="0" smtClean="0">
                <a:solidFill>
                  <a:schemeClr val="tx1"/>
                </a:solidFill>
                <a:latin typeface="+mn-lt"/>
              </a:rPr>
            </a:br>
            <a:r>
              <a:rPr lang="fr-FR" sz="3100" b="1" u="sng" dirty="0" smtClean="0">
                <a:solidFill>
                  <a:schemeClr val="tx1"/>
                </a:solidFill>
                <a:latin typeface="+mn-lt"/>
              </a:rPr>
              <a:t>FORMATION</a:t>
            </a:r>
            <a:br>
              <a:rPr lang="fr-FR" sz="3100" b="1" u="sng" dirty="0" smtClean="0">
                <a:solidFill>
                  <a:schemeClr val="tx1"/>
                </a:solidFill>
                <a:latin typeface="+mn-lt"/>
              </a:rPr>
            </a:br>
            <a:r>
              <a:rPr lang="fr-FR" sz="3100" b="1" u="sng" dirty="0" smtClean="0">
                <a:solidFill>
                  <a:schemeClr val="tx1"/>
                </a:solidFill>
                <a:latin typeface="+mn-lt"/>
              </a:rPr>
              <a:t>« initiation à la philosophie du rétablissement »</a:t>
            </a:r>
            <a:br>
              <a:rPr lang="fr-FR" sz="3100" b="1" u="sng" dirty="0" smtClean="0">
                <a:solidFill>
                  <a:schemeClr val="tx1"/>
                </a:solidFill>
                <a:latin typeface="+mn-lt"/>
              </a:rPr>
            </a:br>
            <a:r>
              <a:rPr lang="fr-FR" sz="2700" b="1" dirty="0" smtClean="0">
                <a:solidFill>
                  <a:schemeClr val="tx1"/>
                </a:solidFill>
                <a:latin typeface="+mn-lt"/>
              </a:rPr>
              <a:t>(</a:t>
            </a:r>
            <a:r>
              <a:rPr lang="fr-FR" sz="2700" b="1" dirty="0" smtClean="0">
                <a:solidFill>
                  <a:schemeClr val="tx1"/>
                </a:solidFill>
              </a:rPr>
              <a:t>3 </a:t>
            </a:r>
            <a:r>
              <a:rPr lang="fr-FR" sz="2700" b="1" dirty="0">
                <a:solidFill>
                  <a:schemeClr val="tx1"/>
                </a:solidFill>
              </a:rPr>
              <a:t>jours avec le </a:t>
            </a:r>
            <a:r>
              <a:rPr lang="fr-FR" sz="2700" b="1" dirty="0" smtClean="0">
                <a:solidFill>
                  <a:schemeClr val="tx1"/>
                </a:solidFill>
              </a:rPr>
              <a:t>CREHPSY)</a:t>
            </a:r>
            <a:r>
              <a:rPr lang="fr-FR" sz="3100" b="1" dirty="0" smtClean="0">
                <a:solidFill>
                  <a:schemeClr val="tx1"/>
                </a:solidFill>
                <a:latin typeface="+mn-lt"/>
              </a:rPr>
              <a:t/>
            </a:r>
            <a:br>
              <a:rPr lang="fr-FR" sz="3100" b="1" dirty="0" smtClean="0">
                <a:solidFill>
                  <a:schemeClr val="tx1"/>
                </a:solidFill>
                <a:latin typeface="+mn-lt"/>
              </a:rPr>
            </a:br>
            <a:r>
              <a:rPr lang="fr-FR" sz="3100" b="1" dirty="0" smtClean="0">
                <a:solidFill>
                  <a:schemeClr val="tx1"/>
                </a:solidFill>
                <a:latin typeface="+mn-lt"/>
              </a:rPr>
              <a:t/>
            </a:r>
            <a:br>
              <a:rPr lang="fr-FR" sz="3100" b="1" dirty="0" smtClean="0">
                <a:solidFill>
                  <a:schemeClr val="tx1"/>
                </a:solidFill>
                <a:latin typeface="+mn-lt"/>
              </a:rPr>
            </a:br>
            <a:r>
              <a:rPr lang="fr-FR" sz="3100" b="1" dirty="0">
                <a:solidFill>
                  <a:schemeClr val="tx1"/>
                </a:solidFill>
                <a:latin typeface="+mn-lt"/>
              </a:rPr>
              <a:t/>
            </a:r>
            <a:br>
              <a:rPr lang="fr-FR" sz="3100" b="1" dirty="0">
                <a:solidFill>
                  <a:schemeClr val="tx1"/>
                </a:solidFill>
                <a:latin typeface="+mn-lt"/>
              </a:rPr>
            </a:br>
            <a:r>
              <a:rPr lang="fr-FR" sz="3100" b="1" dirty="0" smtClean="0">
                <a:solidFill>
                  <a:schemeClr val="tx1"/>
                </a:solidFill>
                <a:latin typeface="+mn-lt"/>
              </a:rPr>
              <a:t/>
            </a:r>
            <a:br>
              <a:rPr lang="fr-FR" sz="3100" b="1" dirty="0" smtClean="0">
                <a:solidFill>
                  <a:schemeClr val="tx1"/>
                </a:solidFill>
                <a:latin typeface="+mn-lt"/>
              </a:rPr>
            </a:br>
            <a:r>
              <a:rPr lang="fr-FR" sz="2700" b="1" dirty="0" smtClean="0">
                <a:solidFill>
                  <a:schemeClr val="tx1"/>
                </a:solidFill>
                <a:latin typeface="+mn-lt"/>
              </a:rPr>
              <a:t>13 professionnels formés </a:t>
            </a:r>
            <a:br>
              <a:rPr lang="fr-FR" sz="2700" b="1" dirty="0" smtClean="0">
                <a:solidFill>
                  <a:schemeClr val="tx1"/>
                </a:solidFill>
                <a:latin typeface="+mn-lt"/>
              </a:rPr>
            </a:br>
            <a:r>
              <a:rPr lang="fr-FR" sz="2700" b="1" dirty="0" smtClean="0">
                <a:solidFill>
                  <a:schemeClr val="tx1"/>
                </a:solidFill>
                <a:latin typeface="+mn-lt"/>
              </a:rPr>
              <a:t>(IDE, CS, AS, orthophoniste) </a:t>
            </a:r>
            <a:br>
              <a:rPr lang="fr-FR" sz="2700" b="1" dirty="0" smtClean="0">
                <a:solidFill>
                  <a:schemeClr val="tx1"/>
                </a:solidFill>
                <a:latin typeface="+mn-lt"/>
              </a:rPr>
            </a:br>
            <a:r>
              <a:rPr lang="fr-FR" sz="2700" b="1" dirty="0" smtClean="0">
                <a:solidFill>
                  <a:schemeClr val="tx1"/>
                </a:solidFill>
                <a:latin typeface="+mn-lt"/>
              </a:rPr>
              <a:t/>
            </a:r>
            <a:br>
              <a:rPr lang="fr-FR" sz="2700" b="1" dirty="0" smtClean="0">
                <a:solidFill>
                  <a:schemeClr val="tx1"/>
                </a:solidFill>
                <a:latin typeface="+mn-lt"/>
              </a:rPr>
            </a:br>
            <a:r>
              <a:rPr lang="fr-FR" sz="2700" b="1" dirty="0" smtClean="0">
                <a:solidFill>
                  <a:schemeClr val="tx1"/>
                </a:solidFill>
                <a:latin typeface="+mn-lt"/>
              </a:rPr>
              <a:t>- en 2021</a:t>
            </a:r>
            <a:br>
              <a:rPr lang="fr-FR" sz="2700" b="1" dirty="0" smtClean="0">
                <a:solidFill>
                  <a:schemeClr val="tx1"/>
                </a:solidFill>
                <a:latin typeface="+mn-lt"/>
              </a:rPr>
            </a:br>
            <a:r>
              <a:rPr lang="fr-FR" sz="2700" b="1" dirty="0" smtClean="0">
                <a:solidFill>
                  <a:schemeClr val="tx1"/>
                </a:solidFill>
                <a:latin typeface="+mn-lt"/>
              </a:rPr>
              <a:t>- en 2022</a:t>
            </a:r>
            <a:r>
              <a:rPr lang="fr-FR" sz="2700" b="1" dirty="0" smtClean="0">
                <a:latin typeface="+mn-lt"/>
              </a:rPr>
              <a:t/>
            </a:r>
            <a:br>
              <a:rPr lang="fr-FR" sz="2700" b="1" dirty="0" smtClean="0">
                <a:latin typeface="+mn-lt"/>
              </a:rPr>
            </a:br>
            <a:r>
              <a:rPr lang="fr-FR" sz="3100" b="1" dirty="0" smtClean="0">
                <a:latin typeface="+mn-lt"/>
              </a:rPr>
              <a:t/>
            </a:r>
            <a:br>
              <a:rPr lang="fr-FR" sz="3100" b="1" dirty="0" smtClean="0">
                <a:latin typeface="+mn-lt"/>
              </a:rPr>
            </a:br>
            <a:r>
              <a:rPr lang="fr-FR" sz="1800" b="1" dirty="0">
                <a:latin typeface="Bookman Old Style" panose="02050604050505020204" pitchFamily="18" charset="0"/>
              </a:rPr>
              <a:t/>
            </a:r>
            <a:br>
              <a:rPr lang="fr-FR" sz="1800" b="1" dirty="0">
                <a:latin typeface="Bookman Old Style" panose="02050604050505020204" pitchFamily="18" charset="0"/>
              </a:rPr>
            </a:br>
            <a:endParaRPr lang="fr-FR" sz="1800" b="1" dirty="0">
              <a:latin typeface="Bookman Old Style" panose="02050604050505020204" pitchFamily="18" charset="0"/>
            </a:endParaRPr>
          </a:p>
        </p:txBody>
      </p:sp>
    </p:spTree>
    <p:extLst>
      <p:ext uri="{BB962C8B-B14F-4D97-AF65-F5344CB8AC3E}">
        <p14:creationId xmlns:p14="http://schemas.microsoft.com/office/powerpoint/2010/main" val="64958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7962" y="609600"/>
            <a:ext cx="8596668" cy="1320800"/>
          </a:xfrm>
        </p:spPr>
        <p:txBody>
          <a:bodyPr>
            <a:normAutofit fontScale="90000"/>
          </a:bodyPr>
          <a:lstStyle/>
          <a:p>
            <a:pPr algn="ctr"/>
            <a:r>
              <a:rPr lang="fr-FR" sz="3100" b="1" u="sng" dirty="0" smtClean="0">
                <a:solidFill>
                  <a:schemeClr val="tx1"/>
                </a:solidFill>
              </a:rPr>
              <a:t>FORMATION </a:t>
            </a:r>
            <a:br>
              <a:rPr lang="fr-FR" sz="3100" b="1" u="sng" dirty="0" smtClean="0">
                <a:solidFill>
                  <a:schemeClr val="tx1"/>
                </a:solidFill>
              </a:rPr>
            </a:br>
            <a:r>
              <a:rPr lang="fr-FR" sz="3100" b="1" u="sng" dirty="0" smtClean="0">
                <a:solidFill>
                  <a:schemeClr val="tx1"/>
                </a:solidFill>
              </a:rPr>
              <a:t> OUTILS </a:t>
            </a:r>
            <a:r>
              <a:rPr lang="fr-FR" sz="3100" b="1" u="sng" dirty="0">
                <a:solidFill>
                  <a:schemeClr val="tx1"/>
                </a:solidFill>
              </a:rPr>
              <a:t>ELADEB et AERES</a:t>
            </a:r>
            <a:r>
              <a:rPr lang="fr-FR" sz="3200" dirty="0">
                <a:solidFill>
                  <a:schemeClr val="tx1"/>
                </a:solidFill>
              </a:rPr>
              <a:t/>
            </a:r>
            <a:br>
              <a:rPr lang="fr-FR" sz="3200" dirty="0">
                <a:solidFill>
                  <a:schemeClr val="tx1"/>
                </a:solidFill>
              </a:rPr>
            </a:br>
            <a:endParaRPr lang="fr-FR" sz="3200" dirty="0">
              <a:solidFill>
                <a:schemeClr val="tx1"/>
              </a:solidFill>
              <a:latin typeface="Franklin Gothic Medium" panose="020B0603020102020204" pitchFamily="34" charset="0"/>
            </a:endParaRPr>
          </a:p>
        </p:txBody>
      </p:sp>
      <p:sp>
        <p:nvSpPr>
          <p:cNvPr id="3" name="Espace réservé du contenu 2"/>
          <p:cNvSpPr>
            <a:spLocks noGrp="1"/>
          </p:cNvSpPr>
          <p:nvPr>
            <p:ph idx="1"/>
          </p:nvPr>
        </p:nvSpPr>
        <p:spPr/>
        <p:txBody>
          <a:bodyPr/>
          <a:lstStyle/>
          <a:p>
            <a:endParaRPr lang="fr-FR" dirty="0">
              <a:latin typeface="+mj-lt"/>
            </a:endParaRPr>
          </a:p>
          <a:p>
            <a:pPr>
              <a:buFont typeface="Wingdings" panose="05000000000000000000" pitchFamily="2" charset="2"/>
              <a:buChar char="Ø"/>
            </a:pPr>
            <a:r>
              <a:rPr lang="fr-FR" sz="2400" b="1" dirty="0" smtClean="0">
                <a:solidFill>
                  <a:schemeClr val="tx1"/>
                </a:solidFill>
                <a:latin typeface="+mj-lt"/>
              </a:rPr>
              <a:t>En 2018 (7 professionnels)</a:t>
            </a:r>
          </a:p>
          <a:p>
            <a:pPr>
              <a:buFont typeface="Wingdings" panose="05000000000000000000" pitchFamily="2" charset="2"/>
              <a:buChar char="Ø"/>
            </a:pPr>
            <a:endParaRPr lang="fr-FR" sz="2400" b="1" dirty="0" smtClean="0">
              <a:solidFill>
                <a:schemeClr val="tx1"/>
              </a:solidFill>
              <a:latin typeface="+mj-lt"/>
            </a:endParaRPr>
          </a:p>
          <a:p>
            <a:pPr>
              <a:buFont typeface="Wingdings" panose="05000000000000000000" pitchFamily="2" charset="2"/>
              <a:buChar char="Ø"/>
            </a:pPr>
            <a:r>
              <a:rPr lang="fr-FR" sz="2400" b="1" dirty="0" smtClean="0">
                <a:solidFill>
                  <a:schemeClr val="tx1"/>
                </a:solidFill>
                <a:latin typeface="+mj-lt"/>
              </a:rPr>
              <a:t>Une formation prévue en novembre 2022 mais annulée par l’organisme, en attente de date à ce jour</a:t>
            </a:r>
            <a:endParaRPr lang="fr-FR" sz="2400" b="1" dirty="0">
              <a:solidFill>
                <a:schemeClr val="tx1"/>
              </a:solidFill>
              <a:latin typeface="+mj-lt"/>
            </a:endParaRPr>
          </a:p>
        </p:txBody>
      </p:sp>
    </p:spTree>
    <p:extLst>
      <p:ext uri="{BB962C8B-B14F-4D97-AF65-F5344CB8AC3E}">
        <p14:creationId xmlns:p14="http://schemas.microsoft.com/office/powerpoint/2010/main" val="3229045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39" y="671691"/>
            <a:ext cx="10162904" cy="6555641"/>
          </a:xfrm>
          <a:prstGeom prst="rect">
            <a:avLst/>
          </a:prstGeom>
        </p:spPr>
        <p:txBody>
          <a:bodyPr wrap="square">
            <a:spAutoFit/>
          </a:bodyPr>
          <a:lstStyle/>
          <a:p>
            <a:pPr algn="ctr"/>
            <a:r>
              <a:rPr lang="fr-FR" sz="2800" b="1" u="sng" dirty="0"/>
              <a:t>EDUCATION THERAPEUTIQUE DU </a:t>
            </a:r>
            <a:r>
              <a:rPr lang="fr-FR" sz="2800" b="1" u="sng" dirty="0" smtClean="0"/>
              <a:t>PATIENT</a:t>
            </a:r>
          </a:p>
          <a:p>
            <a:pPr algn="ctr"/>
            <a:endParaRPr lang="fr-FR" sz="2800" b="1" u="sng" dirty="0">
              <a:latin typeface="+mj-lt"/>
            </a:endParaRPr>
          </a:p>
          <a:p>
            <a:pPr algn="ctr"/>
            <a:endParaRPr lang="fr-FR" sz="2800" dirty="0">
              <a:latin typeface="+mj-lt"/>
            </a:endParaRPr>
          </a:p>
          <a:p>
            <a:pPr marL="342900" indent="-342900">
              <a:buFont typeface="Wingdings" panose="05000000000000000000" pitchFamily="2" charset="2"/>
              <a:buChar char="Ø"/>
            </a:pPr>
            <a:r>
              <a:rPr lang="fr-FR" sz="2400" b="1" dirty="0"/>
              <a:t>Depuis plusieurs années, une démarche d’ETP est engagée sur le pôle avec notamment des formations de professionnels et un agrément par l’ARS du programme « vivre avec sa psychose » en 2011 mais pas de demande de renouvellement lors du rapport quadriennal en 2015,</a:t>
            </a:r>
          </a:p>
          <a:p>
            <a:endParaRPr lang="fr-FR" sz="2400" b="1" dirty="0" smtClean="0">
              <a:latin typeface="+mj-lt"/>
            </a:endParaRPr>
          </a:p>
          <a:p>
            <a:pPr marL="342900" indent="-342900">
              <a:buFont typeface="Wingdings" panose="05000000000000000000" pitchFamily="2" charset="2"/>
              <a:buChar char="Ø"/>
            </a:pPr>
            <a:r>
              <a:rPr lang="fr-FR" sz="2400" b="1" dirty="0" smtClean="0"/>
              <a:t>L’engagement </a:t>
            </a:r>
            <a:r>
              <a:rPr lang="fr-FR" sz="2400" b="1" dirty="0"/>
              <a:t>continue depuis sous forme non </a:t>
            </a:r>
            <a:r>
              <a:rPr lang="fr-FR" sz="2400" b="1" dirty="0" smtClean="0"/>
              <a:t>labellisée</a:t>
            </a:r>
          </a:p>
          <a:p>
            <a:pPr marL="342900" indent="-342900">
              <a:buFont typeface="Wingdings" panose="05000000000000000000" pitchFamily="2" charset="2"/>
              <a:buChar char="Ø"/>
            </a:pPr>
            <a:endParaRPr lang="fr-FR" sz="2400" b="1" dirty="0" smtClean="0"/>
          </a:p>
          <a:p>
            <a:pPr marL="342900" indent="-342900">
              <a:buFont typeface="Wingdings" panose="05000000000000000000" pitchFamily="2" charset="2"/>
              <a:buChar char="Ø"/>
            </a:pPr>
            <a:r>
              <a:rPr lang="fr-FR" sz="2400" b="1" dirty="0"/>
              <a:t>Suite à la labellisation « centre de proximité de réhabilitation », une démarche de formations en ETP a de nouveau été engagée afin de répondre aux critères (3 professionnels en 2022 )</a:t>
            </a:r>
          </a:p>
          <a:p>
            <a:r>
              <a:rPr lang="fr-FR" sz="2400" b="1" dirty="0"/>
              <a:t> </a:t>
            </a:r>
          </a:p>
          <a:p>
            <a:pPr marL="342900" indent="-342900">
              <a:buFont typeface="Wingdings" panose="05000000000000000000" pitchFamily="2" charset="2"/>
              <a:buChar char="Ø"/>
            </a:pPr>
            <a:endParaRPr lang="fr-FR" sz="2400" dirty="0" smtClean="0"/>
          </a:p>
          <a:p>
            <a:pPr marL="342900" indent="-342900">
              <a:buFont typeface="Wingdings" panose="05000000000000000000" pitchFamily="2" charset="2"/>
              <a:buChar char="Ø"/>
            </a:pPr>
            <a:endParaRPr lang="fr-FR" sz="2400" dirty="0"/>
          </a:p>
        </p:txBody>
      </p:sp>
    </p:spTree>
    <p:extLst>
      <p:ext uri="{BB962C8B-B14F-4D97-AF65-F5344CB8AC3E}">
        <p14:creationId xmlns:p14="http://schemas.microsoft.com/office/powerpoint/2010/main" val="1887520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6009" y="488890"/>
            <a:ext cx="8596668" cy="1826581"/>
          </a:xfrm>
        </p:spPr>
        <p:txBody>
          <a:bodyPr/>
          <a:lstStyle/>
          <a:p>
            <a:pPr algn="ctr"/>
            <a:r>
              <a:rPr lang="fr-FR" u="sng" dirty="0" smtClean="0">
                <a:solidFill>
                  <a:schemeClr val="tx1"/>
                </a:solidFill>
                <a:effectLst>
                  <a:outerShdw blurRad="38100" dist="38100" dir="2700000" algn="tl">
                    <a:srgbClr val="000000">
                      <a:alpha val="43137"/>
                    </a:srgbClr>
                  </a:outerShdw>
                </a:effectLst>
              </a:rPr>
              <a:t>Réflexion en cours</a:t>
            </a:r>
            <a:endParaRPr lang="fr-FR" u="sng" dirty="0">
              <a:solidFill>
                <a:schemeClr val="tx1"/>
              </a:solidFill>
              <a:effectLst>
                <a:outerShdw blurRad="38100" dist="38100" dir="2700000" algn="tl">
                  <a:srgbClr val="000000">
                    <a:alpha val="43137"/>
                  </a:srgbClr>
                </a:outerShdw>
              </a:effectLst>
            </a:endParaRPr>
          </a:p>
        </p:txBody>
      </p:sp>
      <p:sp>
        <p:nvSpPr>
          <p:cNvPr id="3" name="Espace réservé du texte 2"/>
          <p:cNvSpPr>
            <a:spLocks noGrp="1"/>
          </p:cNvSpPr>
          <p:nvPr>
            <p:ph type="body" idx="1"/>
          </p:nvPr>
        </p:nvSpPr>
        <p:spPr>
          <a:xfrm>
            <a:off x="956009" y="3569505"/>
            <a:ext cx="8596668" cy="860400"/>
          </a:xfrm>
        </p:spPr>
        <p:txBody>
          <a:bodyPr>
            <a:normAutofit fontScale="25000" lnSpcReduction="20000"/>
          </a:bodyPr>
          <a:lstStyle/>
          <a:p>
            <a:r>
              <a:rPr lang="fr-FR" sz="9600" b="1" dirty="0" smtClean="0">
                <a:solidFill>
                  <a:schemeClr val="tx1"/>
                </a:solidFill>
              </a:rPr>
              <a:t>Constitution d’une liste de patients :</a:t>
            </a:r>
          </a:p>
          <a:p>
            <a:pPr marL="1143000" indent="-1143000">
              <a:buFont typeface="Wingdings" panose="05000000000000000000" pitchFamily="2" charset="2"/>
              <a:buChar char="§"/>
            </a:pPr>
            <a:r>
              <a:rPr lang="fr-FR" sz="9400" b="1" dirty="0" smtClean="0">
                <a:solidFill>
                  <a:schemeClr val="tx1"/>
                </a:solidFill>
              </a:rPr>
              <a:t>3 patients suivis en CMP</a:t>
            </a:r>
          </a:p>
          <a:p>
            <a:pPr marL="1143000" indent="-1143000">
              <a:buFont typeface="Wingdings" panose="05000000000000000000" pitchFamily="2" charset="2"/>
              <a:buChar char="§"/>
            </a:pPr>
            <a:r>
              <a:rPr lang="fr-FR" sz="9400" b="1" dirty="0" smtClean="0">
                <a:solidFill>
                  <a:schemeClr val="tx1"/>
                </a:solidFill>
              </a:rPr>
              <a:t>2 patients en unité d’hospitalisation</a:t>
            </a:r>
          </a:p>
          <a:p>
            <a:endParaRPr lang="fr-FR" dirty="0"/>
          </a:p>
        </p:txBody>
      </p:sp>
    </p:spTree>
    <p:extLst>
      <p:ext uri="{BB962C8B-B14F-4D97-AF65-F5344CB8AC3E}">
        <p14:creationId xmlns:p14="http://schemas.microsoft.com/office/powerpoint/2010/main" val="380671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9883" y="1132114"/>
            <a:ext cx="8893385" cy="4571999"/>
          </a:xfrm>
        </p:spPr>
        <p:txBody>
          <a:bodyPr>
            <a:normAutofit/>
          </a:bodyPr>
          <a:lstStyle/>
          <a:p>
            <a:pPr algn="ctr"/>
            <a:r>
              <a:rPr lang="fr-FR" sz="3200" b="1" u="sng" dirty="0" smtClean="0">
                <a:solidFill>
                  <a:schemeClr val="tx1"/>
                </a:solidFill>
              </a:rPr>
              <a:t>BILAN</a:t>
            </a:r>
            <a:br>
              <a:rPr lang="fr-FR" sz="3200" b="1" u="sng" dirty="0" smtClean="0">
                <a:solidFill>
                  <a:schemeClr val="tx1"/>
                </a:solidFill>
              </a:rPr>
            </a:br>
            <a:r>
              <a:rPr lang="fr-FR" sz="3200" b="1" u="sng" dirty="0">
                <a:solidFill>
                  <a:schemeClr val="tx1"/>
                </a:solidFill>
              </a:rPr>
              <a:t/>
            </a:r>
            <a:br>
              <a:rPr lang="fr-FR" sz="3200" b="1" u="sng" dirty="0">
                <a:solidFill>
                  <a:schemeClr val="tx1"/>
                </a:solidFill>
              </a:rPr>
            </a:br>
            <a:r>
              <a:rPr lang="fr-FR" dirty="0" smtClean="0"/>
              <a:t/>
            </a:r>
            <a:br>
              <a:rPr lang="fr-FR" dirty="0" smtClean="0"/>
            </a:br>
            <a:r>
              <a:rPr lang="fr-FR" sz="2400" b="1" dirty="0" smtClean="0">
                <a:solidFill>
                  <a:schemeClr val="tx1"/>
                </a:solidFill>
              </a:rPr>
              <a:t>A ce jour, toujours dans une dynamique de démarche de formation mais pas de mise en place effective de la réhabilitation car nous sommes toujours en attente de recrutement d’un neuro </a:t>
            </a:r>
            <a:r>
              <a:rPr lang="fr-FR" sz="2400" b="1" dirty="0" smtClean="0">
                <a:solidFill>
                  <a:schemeClr val="tx1"/>
                </a:solidFill>
              </a:rPr>
              <a:t>–psychologue (à ce jour le recrutement est actif)</a:t>
            </a:r>
            <a:endParaRPr lang="fr-FR" sz="2400" b="1" dirty="0">
              <a:solidFill>
                <a:schemeClr val="tx1"/>
              </a:solidFill>
            </a:endParaRPr>
          </a:p>
        </p:txBody>
      </p:sp>
    </p:spTree>
    <p:extLst>
      <p:ext uri="{BB962C8B-B14F-4D97-AF65-F5344CB8AC3E}">
        <p14:creationId xmlns:p14="http://schemas.microsoft.com/office/powerpoint/2010/main" val="3779397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2895" y="1716556"/>
            <a:ext cx="7766936" cy="1646302"/>
          </a:xfrm>
        </p:spPr>
        <p:txBody>
          <a:bodyPr/>
          <a:lstStyle/>
          <a:p>
            <a:pPr algn="ctr"/>
            <a:r>
              <a:rPr lang="fr-FR" sz="2800" b="1" dirty="0" smtClean="0">
                <a:solidFill>
                  <a:schemeClr val="tx1"/>
                </a:solidFill>
              </a:rPr>
              <a:t>MERCI </a:t>
            </a:r>
            <a:br>
              <a:rPr lang="fr-FR" sz="2800" b="1" dirty="0" smtClean="0">
                <a:solidFill>
                  <a:schemeClr val="tx1"/>
                </a:solidFill>
              </a:rPr>
            </a:br>
            <a:r>
              <a:rPr lang="fr-FR" sz="2800" b="1" dirty="0" smtClean="0">
                <a:solidFill>
                  <a:schemeClr val="tx1"/>
                </a:solidFill>
              </a:rPr>
              <a:t/>
            </a:r>
            <a:br>
              <a:rPr lang="fr-FR" sz="2800" b="1" dirty="0" smtClean="0">
                <a:solidFill>
                  <a:schemeClr val="tx1"/>
                </a:solidFill>
              </a:rPr>
            </a:br>
            <a:r>
              <a:rPr lang="fr-FR" sz="2800" b="1" dirty="0" smtClean="0">
                <a:solidFill>
                  <a:schemeClr val="tx1"/>
                </a:solidFill>
              </a:rPr>
              <a:t>à toutes et tous pour votre attention</a:t>
            </a:r>
            <a:endParaRPr lang="fr-FR" sz="2800" b="1" dirty="0">
              <a:solidFill>
                <a:schemeClr val="tx1"/>
              </a:solidFill>
            </a:endParaRPr>
          </a:p>
        </p:txBody>
      </p:sp>
    </p:spTree>
    <p:extLst>
      <p:ext uri="{BB962C8B-B14F-4D97-AF65-F5344CB8AC3E}">
        <p14:creationId xmlns:p14="http://schemas.microsoft.com/office/powerpoint/2010/main" val="202196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6373</TotalTime>
  <Words>142</Words>
  <Application>Microsoft Office PowerPoint</Application>
  <PresentationFormat>Grand écran</PresentationFormat>
  <Paragraphs>45</Paragraphs>
  <Slides>9</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Bookman Old Style</vt:lpstr>
      <vt:lpstr>Calibri</vt:lpstr>
      <vt:lpstr>Franklin Gothic Medium</vt:lpstr>
      <vt:lpstr>Trebuchet MS</vt:lpstr>
      <vt:lpstr>Wingdings</vt:lpstr>
      <vt:lpstr>Wingdings 3</vt:lpstr>
      <vt:lpstr>Facette</vt:lpstr>
      <vt:lpstr>CENTRE HOSPITALIER  VALENCIENNES</vt:lpstr>
      <vt:lpstr>Présentation PowerPoint</vt:lpstr>
      <vt:lpstr>Présentation PowerPoint</vt:lpstr>
      <vt:lpstr>   FORMATION « initiation à la philosophie du rétablissement » (3 jours avec le CREHPSY)    13 professionnels formés  (IDE, CS, AS, orthophoniste)   - en 2021 - en 2022   </vt:lpstr>
      <vt:lpstr>FORMATION   OUTILS ELADEB et AERES </vt:lpstr>
      <vt:lpstr>Présentation PowerPoint</vt:lpstr>
      <vt:lpstr>Réflexion en cours</vt:lpstr>
      <vt:lpstr>BILAN   A ce jour, toujours dans une dynamique de démarche de formation mais pas de mise en place effective de la réhabilitation car nous sommes toujours en attente de recrutement d’un neuro –psychologue (à ce jour le recrutement est actif)</vt:lpstr>
      <vt:lpstr>MERCI   à toutes et tous pour votre attention</vt:lpstr>
    </vt:vector>
  </TitlesOfParts>
  <Company>Centre Hospitalier de Valenciennes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CENTRE HOSPITALIER DE VALENCIENNES</dc:title>
  <dc:creator>VERON, Veronique</dc:creator>
  <cp:lastModifiedBy>PLATEAU, Karine</cp:lastModifiedBy>
  <cp:revision>37</cp:revision>
  <dcterms:created xsi:type="dcterms:W3CDTF">2022-11-10T11:19:53Z</dcterms:created>
  <dcterms:modified xsi:type="dcterms:W3CDTF">2022-12-06T15:31:40Z</dcterms:modified>
</cp:coreProperties>
</file>