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3" r:id="rId4"/>
    <p:sldId id="274" r:id="rId5"/>
    <p:sldId id="275" r:id="rId6"/>
    <p:sldId id="269" r:id="rId7"/>
    <p:sldId id="270" r:id="rId8"/>
    <p:sldId id="271" r:id="rId9"/>
    <p:sldId id="272" r:id="rId10"/>
    <p:sldId id="260" r:id="rId11"/>
    <p:sldId id="277" r:id="rId12"/>
    <p:sldId id="261" r:id="rId13"/>
    <p:sldId id="262" r:id="rId14"/>
    <p:sldId id="263" r:id="rId15"/>
    <p:sldId id="257" r:id="rId16"/>
    <p:sldId id="264" r:id="rId17"/>
    <p:sldId id="265" r:id="rId18"/>
    <p:sldId id="266" r:id="rId19"/>
    <p:sldId id="267" r:id="rId20"/>
    <p:sldId id="268" r:id="rId21"/>
    <p:sldId id="276" r:id="rId22"/>
    <p:sldId id="278" r:id="rId2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 autoAdjust="0"/>
    <p:restoredTop sz="90877" autoAdjust="0"/>
  </p:normalViewPr>
  <p:slideViewPr>
    <p:cSldViewPr>
      <p:cViewPr>
        <p:scale>
          <a:sx n="81" d="100"/>
          <a:sy n="81" d="100"/>
        </p:scale>
        <p:origin x="-168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BE4E18-D571-426E-9F84-89E0D3B2E6D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1080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80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5990B-F201-4DE0-AD53-A1609F49B8CC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FFC86-746F-43B8-82E9-103C407A1D8C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white">
          <a:xfrm>
            <a:off x="0" y="2547938"/>
            <a:ext cx="6156325" cy="500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2788" y="3048000"/>
            <a:ext cx="7712075" cy="1865313"/>
          </a:xfrm>
        </p:spPr>
        <p:txBody>
          <a:bodyPr anchor="b"/>
          <a:lstStyle>
            <a:lvl1pPr>
              <a:defRPr sz="6100"/>
            </a:lvl1pPr>
          </a:lstStyle>
          <a:p>
            <a:pPr lvl="0"/>
            <a:r>
              <a:rPr lang="fr-FR" altLang="fr-FR" noProof="0"/>
              <a:t>Modifiez le style du titre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2788" y="2555875"/>
            <a:ext cx="5443537" cy="492125"/>
          </a:xfrm>
        </p:spPr>
        <p:txBody>
          <a:bodyPr anchor="ctr"/>
          <a:lstStyle>
            <a:lvl1pPr>
              <a:defRPr sz="1500"/>
            </a:lvl1pPr>
          </a:lstStyle>
          <a:p>
            <a:pPr lvl="0"/>
            <a:r>
              <a:rPr lang="fr-FR" altLang="fr-FR" noProof="0"/>
              <a:t>Modifiez le style des sous-titres du masque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12788" y="4926013"/>
            <a:ext cx="77120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r>
              <a:rPr lang="fr-FR" altLang="fr-FR"/>
              <a:t>Date</a:t>
            </a:r>
            <a:endParaRPr lang="fr-FR" altLang="fr-FR" sz="1400"/>
          </a:p>
        </p:txBody>
      </p:sp>
      <p:pic>
        <p:nvPicPr>
          <p:cNvPr id="3092" name="Picture 20" descr="logo_titre_decli_nord_pasdecal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6154738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21BF49-6DED-4515-B24A-2426BE6B42B1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97638" y="0"/>
            <a:ext cx="1927225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12788" y="0"/>
            <a:ext cx="563245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B92F49-42CE-4DB0-9A2A-AE1A4E44E528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1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92DD4E-031C-4EB8-9ABD-51D572F878D3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1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0C849-958F-4DDA-84E3-04C033712223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7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12788" y="1371600"/>
            <a:ext cx="37798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7798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16B5E8-8CDD-4031-B244-2E0DA73E8132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7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9956D-2210-4E41-ABBB-293D2836BA76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2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889C35-CC25-4ECF-A4D0-91299738D726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063306-7C7F-4D10-B30B-E7A6181113C1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1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2AC1C5-FEB6-4709-986E-8E8C5166FD3D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0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81203E-896D-4196-A09D-9DDEC166F389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39" name="Picture 15" descr="logo_trame_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638"/>
            <a:ext cx="38036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0"/>
            <a:ext cx="914400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12788" y="0"/>
            <a:ext cx="7712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12788" y="1371600"/>
            <a:ext cx="77120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05575"/>
            <a:ext cx="530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A17124D2-2B1B-470F-97FF-07BED8031733}" type="slidenum">
              <a:rPr lang="fr-FR" altLang="fr-FR"/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80" charset="0"/>
          <a:ea typeface="ＭＳ Ｐゴシック" pitchFamily="8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80" charset="0"/>
          <a:ea typeface="ＭＳ Ｐゴシック" pitchFamily="8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80" charset="0"/>
          <a:ea typeface="ＭＳ Ｐゴシック" pitchFamily="8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80" charset="0"/>
          <a:ea typeface="ＭＳ Ｐゴシック" pitchFamily="8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80" charset="0"/>
          <a:ea typeface="ＭＳ Ｐゴシック" pitchFamily="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80" charset="0"/>
          <a:ea typeface="ＭＳ Ｐゴシック" pitchFamily="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80" charset="0"/>
          <a:ea typeface="ＭＳ Ｐゴシック" pitchFamily="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80" charset="0"/>
          <a:ea typeface="ＭＳ Ｐゴシック" pitchFamily="80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b="1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  <a:ea typeface="+mn-ea"/>
        </a:defRPr>
      </a:lvl2pPr>
      <a:lvl3pPr marL="188913" indent="-185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80" charset="2"/>
        <a:buChar char=""/>
        <a:defRPr>
          <a:solidFill>
            <a:schemeClr val="tx1"/>
          </a:solidFill>
          <a:latin typeface="+mn-lt"/>
          <a:ea typeface="+mn-ea"/>
        </a:defRPr>
      </a:lvl3pPr>
      <a:lvl4pPr marL="379413" indent="-1889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80" charset="2"/>
        <a:buChar char=""/>
        <a:defRPr sz="1200">
          <a:solidFill>
            <a:schemeClr val="tx1"/>
          </a:solidFill>
          <a:latin typeface="+mn-lt"/>
          <a:ea typeface="+mn-ea"/>
        </a:defRPr>
      </a:lvl4pPr>
      <a:lvl5pPr marL="568325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80" charset="2"/>
        <a:buChar char=""/>
        <a:defRPr sz="1000">
          <a:solidFill>
            <a:schemeClr val="tx1"/>
          </a:solidFill>
          <a:latin typeface="+mn-lt"/>
          <a:ea typeface="+mn-ea"/>
        </a:defRPr>
      </a:lvl5pPr>
      <a:lvl6pPr marL="1025525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80" charset="2"/>
        <a:buChar char=""/>
        <a:defRPr sz="1000">
          <a:solidFill>
            <a:schemeClr val="tx1"/>
          </a:solidFill>
          <a:latin typeface="+mn-lt"/>
          <a:ea typeface="+mn-ea"/>
        </a:defRPr>
      </a:lvl6pPr>
      <a:lvl7pPr marL="1482725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80" charset="2"/>
        <a:buChar char=""/>
        <a:defRPr sz="1000">
          <a:solidFill>
            <a:schemeClr val="tx1"/>
          </a:solidFill>
          <a:latin typeface="+mn-lt"/>
          <a:ea typeface="+mn-ea"/>
        </a:defRPr>
      </a:lvl7pPr>
      <a:lvl8pPr marL="1939925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80" charset="2"/>
        <a:buChar char=""/>
        <a:defRPr sz="1000">
          <a:solidFill>
            <a:schemeClr val="tx1"/>
          </a:solidFill>
          <a:latin typeface="+mn-lt"/>
          <a:ea typeface="+mn-ea"/>
        </a:defRPr>
      </a:lvl8pPr>
      <a:lvl9pPr marL="2397125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80" charset="2"/>
        <a:buChar char="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712788" y="5360640"/>
            <a:ext cx="7712075" cy="457200"/>
          </a:xfrm>
        </p:spPr>
        <p:txBody>
          <a:bodyPr/>
          <a:lstStyle/>
          <a:p>
            <a:r>
              <a:rPr lang="fr-FR" altLang="fr-FR" dirty="0"/>
              <a:t>1</a:t>
            </a:r>
            <a:r>
              <a:rPr lang="fr-FR" altLang="fr-FR" baseline="30000" dirty="0"/>
              <a:t>er</a:t>
            </a:r>
            <a:r>
              <a:rPr lang="fr-FR" altLang="fr-FR" dirty="0"/>
              <a:t> Février 2024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2788" y="3728963"/>
            <a:ext cx="7712075" cy="492125"/>
          </a:xfrm>
        </p:spPr>
        <p:txBody>
          <a:bodyPr/>
          <a:lstStyle/>
          <a:p>
            <a:r>
              <a:rPr lang="fr-FR" altLang="fr-FR" sz="3200" dirty="0"/>
              <a:t>Présentation de la SAAS-Ré.Psy de Vendin le Vieil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/>
              <a:t>NOM ETABLISSEMENT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106912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B0B8D6C-F275-5A8F-E772-08F3647D8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344" y="3705101"/>
            <a:ext cx="7712075" cy="1700337"/>
          </a:xfrm>
        </p:spPr>
        <p:txBody>
          <a:bodyPr/>
          <a:lstStyle/>
          <a:p>
            <a:r>
              <a:rPr lang="fr-FR" dirty="0"/>
              <a:t>Prise en charge tabagique à la SAAS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0D56459-729C-0B0F-627D-06D1276C8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Saas Ré psy</a:t>
            </a:r>
          </a:p>
        </p:txBody>
      </p:sp>
    </p:spTree>
    <p:extLst>
      <p:ext uri="{BB962C8B-B14F-4D97-AF65-F5344CB8AC3E}">
        <p14:creationId xmlns:p14="http://schemas.microsoft.com/office/powerpoint/2010/main" val="393566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Projet </a:t>
            </a:r>
            <a:r>
              <a:rPr lang="fr-FR" dirty="0" err="1" smtClean="0"/>
              <a:t>Rétabacblissement</a:t>
            </a:r>
            <a:r>
              <a:rPr lang="fr-FR" dirty="0" smtClean="0"/>
              <a:t> = opportunité de s’engager dans une démarche  d’accompagnement </a:t>
            </a:r>
            <a:r>
              <a:rPr lang="fr-FR" dirty="0" smtClean="0"/>
              <a:t>thérapeutique  (mai 2022)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Formation en 2022-2023</a:t>
            </a:r>
            <a:endParaRPr lang="fr-FR" dirty="0" smtClean="0"/>
          </a:p>
          <a:p>
            <a:pPr marL="1077913" lvl="1" indent="-363538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70C0"/>
                </a:solidFill>
              </a:rPr>
              <a:t>1 IDE formé </a:t>
            </a:r>
            <a:r>
              <a:rPr lang="fr-FR" dirty="0" smtClean="0">
                <a:solidFill>
                  <a:srgbClr val="0070C0"/>
                </a:solidFill>
              </a:rPr>
              <a:t>, Formateur RPIB</a:t>
            </a:r>
          </a:p>
          <a:p>
            <a:pPr marL="1077913" lvl="1" indent="-363538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70C0"/>
                </a:solidFill>
              </a:rPr>
              <a:t>1 IDE </a:t>
            </a:r>
            <a:r>
              <a:rPr lang="fr-FR" dirty="0">
                <a:solidFill>
                  <a:srgbClr val="0070C0"/>
                </a:solidFill>
              </a:rPr>
              <a:t>et 1 AMP </a:t>
            </a:r>
            <a:r>
              <a:rPr lang="fr-FR" dirty="0" smtClean="0">
                <a:solidFill>
                  <a:srgbClr val="0070C0"/>
                </a:solidFill>
              </a:rPr>
              <a:t>formés </a:t>
            </a:r>
            <a:r>
              <a:rPr lang="fr-FR" dirty="0">
                <a:solidFill>
                  <a:srgbClr val="0070C0"/>
                </a:solidFill>
              </a:rPr>
              <a:t>aux entretiens motivationnels + à l’usage des </a:t>
            </a:r>
            <a:r>
              <a:rPr lang="fr-FR" dirty="0" smtClean="0">
                <a:solidFill>
                  <a:srgbClr val="0070C0"/>
                </a:solidFill>
              </a:rPr>
              <a:t>substituts </a:t>
            </a:r>
            <a:r>
              <a:rPr lang="fr-FR" dirty="0" smtClean="0">
                <a:solidFill>
                  <a:srgbClr val="0070C0"/>
                </a:solidFill>
              </a:rPr>
              <a:t>nicotiniques +à l’usage de la VAPE</a:t>
            </a:r>
            <a:endParaRPr lang="fr-FR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Participation au réseau </a:t>
            </a:r>
            <a:r>
              <a:rPr lang="fr-FR" dirty="0" err="1" smtClean="0"/>
              <a:t>Rétabacblissement</a:t>
            </a:r>
            <a:r>
              <a:rPr lang="fr-FR" dirty="0" smtClean="0"/>
              <a:t> avec accueil des réunions dans nos locaux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Réalisation des </a:t>
            </a:r>
            <a:r>
              <a:rPr lang="fr-FR" dirty="0" smtClean="0"/>
              <a:t>enquêtes sur le tabagisme en établissement de santé (fin 2022-debut 2023)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Réalisation d’une action de sensibilisation des professionnels de </a:t>
            </a:r>
            <a:r>
              <a:rPr lang="fr-FR" dirty="0" smtClean="0"/>
              <a:t>l’établissement (novembre 2023)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Recherche de partenariats en proximité toujours en cours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11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5A7A0A0-0ABB-67D7-1CB3-30946340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RPIB à l’entrée de l’usager dans le service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B8A22AE-40B5-B7EE-3BFF-2E61C6755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</a:t>
            </a:r>
            <a:r>
              <a:rPr lang="fr-FR" dirty="0"/>
              <a:t>epérage </a:t>
            </a:r>
            <a:r>
              <a:rPr lang="fr-FR" dirty="0">
                <a:solidFill>
                  <a:schemeClr val="tx1"/>
                </a:solidFill>
              </a:rPr>
              <a:t>p</a:t>
            </a:r>
            <a:r>
              <a:rPr lang="fr-FR" dirty="0"/>
              <a:t>récoce d’</a:t>
            </a:r>
            <a:r>
              <a:rPr lang="fr-FR" dirty="0">
                <a:solidFill>
                  <a:schemeClr val="tx1"/>
                </a:solidFill>
              </a:rPr>
              <a:t>i</a:t>
            </a:r>
            <a:r>
              <a:rPr lang="fr-FR" dirty="0"/>
              <a:t>ntervention </a:t>
            </a:r>
            <a:r>
              <a:rPr lang="fr-FR" dirty="0">
                <a:solidFill>
                  <a:schemeClr val="tx1"/>
                </a:solidFill>
              </a:rPr>
              <a:t>b</a:t>
            </a:r>
            <a:r>
              <a:rPr lang="fr-FR" dirty="0"/>
              <a:t>rève fait lors de l’entrée des usagers.</a:t>
            </a:r>
          </a:p>
          <a:p>
            <a:r>
              <a:rPr lang="fr-FR" dirty="0"/>
              <a:t>Lors du premier entretien d’entrée, il est demandé à l’usager s’il est fumeur ou non, si c’est le cas nous parlons brièvement de son rapport au tabac : </a:t>
            </a: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Est ce qu’il souhaite arrêter de fumer?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A-t-il déjà essayer d’arrêter de fumer par le passé?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Voudrait-il rencontrer les référents tabacologie du service?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3C780BE-2A56-2B5B-E3D6-0C095EB090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12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9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62D4C4D-DD0F-34DB-52FF-0415DDE8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entretien avec un référent tabacologie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5A0A568-DA72-E1D8-89E4-1A2B1AEA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1371600"/>
            <a:ext cx="7712075" cy="4649688"/>
          </a:xfrm>
        </p:spPr>
        <p:txBody>
          <a:bodyPr/>
          <a:lstStyle/>
          <a:p>
            <a:pPr algn="just"/>
            <a:r>
              <a:rPr lang="fr-FR" sz="1600" dirty="0"/>
              <a:t>Permet de connaître l’histoire de l’usager et sa relation au tabac</a:t>
            </a:r>
          </a:p>
          <a:p>
            <a:pPr algn="just"/>
            <a:r>
              <a:rPr lang="fr-FR" sz="1600" dirty="0"/>
              <a:t>Évaluation de la motivation de l’usager à arrêter de fumer ( échelle de 0 à 10 par exemple)</a:t>
            </a:r>
          </a:p>
          <a:p>
            <a:pPr algn="just"/>
            <a:r>
              <a:rPr lang="fr-FR" sz="1600" dirty="0"/>
              <a:t>Test de fagerström simplifié ( permet en 2 questions d’estimer la dépendance tabagique de l’usager)</a:t>
            </a:r>
          </a:p>
          <a:p>
            <a:pPr algn="just"/>
            <a:r>
              <a:rPr lang="fr-FR" sz="1600" dirty="0"/>
              <a:t>Test d’intoxication au monoxyde de carbone (CO testeur)</a:t>
            </a:r>
          </a:p>
          <a:p>
            <a:pPr algn="just"/>
            <a:r>
              <a:rPr lang="fr-FR" sz="1600" dirty="0"/>
              <a:t>Identifier les réticences de l’usager à l’arrêt du tabac (Prise de poids , syndrome de manque)</a:t>
            </a:r>
          </a:p>
          <a:p>
            <a:pPr algn="just"/>
            <a:r>
              <a:rPr lang="fr-FR" sz="1600" dirty="0"/>
              <a:t>Présenter les substituts nicotiniques tels que : </a:t>
            </a:r>
          </a:p>
          <a:p>
            <a:pPr algn="just"/>
            <a:endParaRPr lang="fr-FR" sz="1600" dirty="0"/>
          </a:p>
          <a:p>
            <a:pPr marL="287338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Les dispositifs transdermiques</a:t>
            </a:r>
          </a:p>
          <a:p>
            <a:pPr marL="287338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Les gommes à mâcher, pastilles à sucer</a:t>
            </a:r>
          </a:p>
          <a:p>
            <a:pPr marL="287338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Les inhaleurs</a:t>
            </a:r>
          </a:p>
          <a:p>
            <a:pPr marL="287338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La VAPE</a:t>
            </a:r>
          </a:p>
          <a:p>
            <a:pPr lvl="1" algn="just"/>
            <a:endParaRPr lang="fr-FR" sz="1600" dirty="0"/>
          </a:p>
          <a:p>
            <a:pPr algn="just"/>
            <a:r>
              <a:rPr lang="fr-FR" sz="1600" dirty="0"/>
              <a:t>Mesurer l’impact sur la santé et l’impact financier qu’a la cigarette sur l’usager. </a:t>
            </a:r>
          </a:p>
          <a:p>
            <a:pPr marL="0" indent="0" algn="just">
              <a:buNone/>
            </a:pPr>
            <a:r>
              <a:rPr lang="fr-FR" sz="1600" dirty="0"/>
              <a:t>L’entretien permettra de mettre en évidence (ou non) d’autres conduites addictives comme le café, l’alcool, l’alimentation, les jeux de grattage.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701FDBA-8529-BBCC-604F-A407D80AD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13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1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E857C6-5CD1-C8A5-7059-E0066428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Entretien initiale en vu d’un sevrage tabagique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8D86DC1-4D35-ED1D-BE90-B0BF661A2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14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22791A9-A004-8511-EAD7-2D2068C1B6E3}"/>
              </a:ext>
            </a:extLst>
          </p:cNvPr>
          <p:cNvSpPr txBox="1"/>
          <p:nvPr/>
        </p:nvSpPr>
        <p:spPr>
          <a:xfrm>
            <a:off x="1686917" y="3044279"/>
            <a:ext cx="5763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Les différents outils utilisés</a:t>
            </a:r>
          </a:p>
        </p:txBody>
      </p:sp>
    </p:spTree>
    <p:extLst>
      <p:ext uri="{BB962C8B-B14F-4D97-AF65-F5344CB8AC3E}">
        <p14:creationId xmlns:p14="http://schemas.microsoft.com/office/powerpoint/2010/main" val="2568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A165-5D23-4319-9D6A-085831AFF749}" type="slidenum">
              <a:rPr lang="fr-FR" altLang="fr-FR"/>
              <a:pPr/>
              <a:t>15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Outils utilisés lors des entretiens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E2790007-3455-8CD3-6F50-A6C6DAB1AF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641350"/>
            <a:ext cx="4571999" cy="62166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74B6C00-E126-CD99-6F26-BDCD474FA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641350"/>
            <a:ext cx="4565649" cy="62417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EE1070D-CF14-7920-FB39-344F83BF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utilisés lors des entretiens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13EBE3F-69B8-E2F3-801C-FF198B4E8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16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CF1934D-0E46-2CD3-DEDE-3E46713AD5B1}"/>
              </a:ext>
            </a:extLst>
          </p:cNvPr>
          <p:cNvSpPr txBox="1"/>
          <p:nvPr/>
        </p:nvSpPr>
        <p:spPr>
          <a:xfrm>
            <a:off x="1389207" y="836712"/>
            <a:ext cx="635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Fagerström simplifié</a:t>
            </a:r>
          </a:p>
          <a:p>
            <a:pPr algn="ctr"/>
            <a:endParaRPr lang="fr-FR" b="1" u="sng" dirty="0"/>
          </a:p>
          <a:p>
            <a:pPr algn="ctr"/>
            <a:r>
              <a:rPr lang="fr-FR" dirty="0"/>
              <a:t>(sera privilégié pour les gros fumeurs 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EE10B11-146B-69C2-CC3E-0FA56215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9" y="2276872"/>
            <a:ext cx="874250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4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8927345-E7FD-EAB1-1D0E-A5B7BA89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Lors des entretiens suivants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C6B6D30-2862-0D43-CA86-7B16328CE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17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747B7D3-7FAE-1D13-6861-5A17F8102ABA}"/>
              </a:ext>
            </a:extLst>
          </p:cNvPr>
          <p:cNvSpPr txBox="1"/>
          <p:nvPr/>
        </p:nvSpPr>
        <p:spPr>
          <a:xfrm>
            <a:off x="971600" y="1988840"/>
            <a:ext cx="69847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Valoriser les plaisirs retrouvés liés à l’arrêt du tabac</a:t>
            </a:r>
          </a:p>
          <a:p>
            <a:endParaRPr 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Respiration normale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Goût et odorat </a:t>
            </a:r>
            <a:r>
              <a:rPr lang="fr-FR" dirty="0" smtClean="0"/>
              <a:t>retrouvés </a:t>
            </a:r>
            <a:r>
              <a:rPr lang="fr-FR" dirty="0"/>
              <a:t>(saveur des aliments)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Disparition de l’odeur de tabac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Economies réalisées en lien avec l’abstention de fumer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Plus belle peau et plus belle voix</a:t>
            </a:r>
          </a:p>
        </p:txBody>
      </p:sp>
    </p:spTree>
    <p:extLst>
      <p:ext uri="{BB962C8B-B14F-4D97-AF65-F5344CB8AC3E}">
        <p14:creationId xmlns:p14="http://schemas.microsoft.com/office/powerpoint/2010/main" val="333527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325B716-179F-61E0-C7BA-FE1A5DB3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Lors des entretiens suivants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FE23187-4ADF-3F9C-10DF-7DD03B436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18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99039C17-E408-0E77-EB6F-B4B904A82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73" y="760358"/>
            <a:ext cx="8568952" cy="5721251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Les entretiens permettent de savoir où en sont les usagers dans leur démarche de sevrage tabagique</a:t>
            </a:r>
          </a:p>
          <a:p>
            <a:pPr lvl="1" algn="just"/>
            <a:r>
              <a:rPr lang="fr-FR" dirty="0"/>
              <a:t>Sont ils suffisamment dosés en nicotine?</a:t>
            </a:r>
          </a:p>
          <a:p>
            <a:pPr lvl="2" algn="just"/>
            <a:r>
              <a:rPr lang="fr-FR" dirty="0"/>
              <a:t>Réévaluation à l’aide du CO Mètre</a:t>
            </a:r>
          </a:p>
          <a:p>
            <a:pPr marL="914400" lvl="2" indent="0" algn="just">
              <a:buNone/>
            </a:pPr>
            <a:endParaRPr lang="fr-FR" dirty="0"/>
          </a:p>
          <a:p>
            <a:pPr lvl="1" algn="just"/>
            <a:r>
              <a:rPr lang="fr-FR" dirty="0"/>
              <a:t>La motivation à l’arrêt est elle intacte?</a:t>
            </a:r>
          </a:p>
          <a:p>
            <a:pPr lvl="2" algn="just"/>
            <a:r>
              <a:rPr lang="fr-FR" dirty="0"/>
              <a:t>Réévaluation de la motivation à chaque début d’entretien</a:t>
            </a:r>
          </a:p>
          <a:p>
            <a:pPr lvl="2" algn="just"/>
            <a:r>
              <a:rPr lang="fr-FR" dirty="0"/>
              <a:t>Rassurer si stagnation et ou reprise du tabac en cours de suivi</a:t>
            </a:r>
          </a:p>
          <a:p>
            <a:pPr marL="914400" lvl="2" indent="0" algn="just">
              <a:buNone/>
            </a:pPr>
            <a:endParaRPr lang="fr-FR" dirty="0"/>
          </a:p>
          <a:p>
            <a:pPr lvl="1" algn="just"/>
            <a:r>
              <a:rPr lang="fr-FR" dirty="0"/>
              <a:t>Y a-t-il des difficultés rencontrées? (prise de poids, difficultés à apprendre de nouvelles habitudes de vie?)</a:t>
            </a:r>
          </a:p>
          <a:p>
            <a:pPr lvl="2" algn="just"/>
            <a:r>
              <a:rPr lang="fr-FR" dirty="0"/>
              <a:t>Point fait sur la période écoulée entre deux entretiens</a:t>
            </a:r>
          </a:p>
          <a:p>
            <a:pPr marL="914400" lvl="2" indent="0" algn="just">
              <a:buNone/>
            </a:pPr>
            <a:endParaRPr lang="fr-FR" dirty="0"/>
          </a:p>
          <a:p>
            <a:pPr lvl="1" algn="just"/>
            <a:r>
              <a:rPr lang="fr-FR" dirty="0"/>
              <a:t>Orientation possible vers les référents ETP équilibre alimentaire, gestion de budget, sport adapté</a:t>
            </a:r>
          </a:p>
          <a:p>
            <a:pPr marL="457200" lvl="1" indent="0">
              <a:buNone/>
            </a:pPr>
            <a:r>
              <a:rPr lang="fr-FR" dirty="0"/>
              <a:t>Les premiers entretiens sont essentiels afin de déterminer la posologie exacte de substitution nicotinique et de définir la forme la plus adaptée aux besoins de la personne.</a:t>
            </a:r>
          </a:p>
        </p:txBody>
      </p:sp>
    </p:spTree>
    <p:extLst>
      <p:ext uri="{BB962C8B-B14F-4D97-AF65-F5344CB8AC3E}">
        <p14:creationId xmlns:p14="http://schemas.microsoft.com/office/powerpoint/2010/main" val="259551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A341372-01E3-4BAF-8700-A053CD23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Entretiens référents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1378CB6-711E-4DA2-4E6C-2719832A60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19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5" name="Espace réservé du contenu 5">
            <a:extLst>
              <a:ext uri="{FF2B5EF4-FFF2-40B4-BE49-F238E27FC236}">
                <a16:creationId xmlns="" xmlns:a16="http://schemas.microsoft.com/office/drawing/2014/main" id="{CB4BF4B5-C4F0-7E71-445D-70FE25C60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8584505" cy="36004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Il sera nécessaire de travailler à la mise en place de nouvelles habitudes de vie afin de pallier aux rituels de longue date </a:t>
            </a:r>
            <a:r>
              <a:rPr lang="fr-FR" dirty="0" smtClean="0">
                <a:solidFill>
                  <a:schemeClr val="tx1"/>
                </a:solidFill>
              </a:rPr>
              <a:t>instaurés </a:t>
            </a:r>
            <a:r>
              <a:rPr lang="fr-FR" dirty="0">
                <a:solidFill>
                  <a:schemeClr val="tx1"/>
                </a:solidFill>
              </a:rPr>
              <a:t>autour de la cigarette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Mise en place d’activités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Eviter d’accéder aux emplacements dédiés aux fumeurs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Participation aux groupes de paroles en lien avec le tabagisme ce qui permettra de partager/communiquer de la propre expérience de chacun, sentiment de valorisation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67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EC26B663-78AF-4D28-291D-C140E28304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3306-7C7F-4D10-B30B-E7A6181113C1}" type="slidenum">
              <a:rPr lang="fr-FR" altLang="fr-FR" smtClean="0"/>
              <a:pPr/>
              <a:t>2</a:t>
            </a:fld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32CBD69-69FB-A99B-5510-486F06E83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8" y="1139607"/>
            <a:ext cx="7056783" cy="529258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CA668B3-EC6F-5C35-956C-CF69FC076D49}"/>
              </a:ext>
            </a:extLst>
          </p:cNvPr>
          <p:cNvSpPr txBox="1"/>
          <p:nvPr/>
        </p:nvSpPr>
        <p:spPr>
          <a:xfrm>
            <a:off x="2681496" y="116632"/>
            <a:ext cx="378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Saas Ré Psy de </a:t>
            </a:r>
            <a:r>
              <a:rPr lang="fr-FR" dirty="0" err="1">
                <a:solidFill>
                  <a:schemeClr val="bg1"/>
                </a:solidFill>
              </a:rPr>
              <a:t>vendin</a:t>
            </a:r>
            <a:r>
              <a:rPr lang="fr-FR" dirty="0">
                <a:solidFill>
                  <a:schemeClr val="bg1"/>
                </a:solidFill>
              </a:rPr>
              <a:t> le vieil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73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E230EDD-3D28-6261-8DF7-A6A68BA2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Soutien psychologique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DCF4CF3-C354-F2A6-E1C6-C82ABD669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20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B1745D95-7290-E86D-7D2D-C743C6FD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8272"/>
            <a:ext cx="7885311" cy="3620928"/>
          </a:xfrm>
        </p:spPr>
        <p:txBody>
          <a:bodyPr/>
          <a:lstStyle/>
          <a:p>
            <a:pPr marL="0" indent="0" algn="just">
              <a:buNone/>
            </a:pPr>
            <a:r>
              <a:rPr lang="fr-FR" b="0" dirty="0">
                <a:solidFill>
                  <a:schemeClr val="tx1"/>
                </a:solidFill>
              </a:rPr>
              <a:t>Un groupe de parole a lieu tous les mois permettant le libre échange entre usagers autour de la thématique du tabac et des sujets qu’ils souhaitent aborder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les pathologies liés à la consommation de tabac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partage d’expérience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r>
              <a:rPr lang="fr-FR" b="0" dirty="0">
                <a:solidFill>
                  <a:schemeClr val="tx1"/>
                </a:solidFill>
              </a:rPr>
              <a:t>Les usagers ne souhaitant pas arrêter de fumer sont conviés à ce groupe avec la possibilité de prendre la parole. Il s’agit d’un </a:t>
            </a:r>
            <a:r>
              <a:rPr lang="fr-FR" dirty="0">
                <a:solidFill>
                  <a:srgbClr val="FF0000"/>
                </a:solidFill>
              </a:rPr>
              <a:t>groupe ouvert avec liberté d’y venir ou non</a:t>
            </a:r>
            <a:r>
              <a:rPr lang="fr-FR" b="0" dirty="0">
                <a:solidFill>
                  <a:schemeClr val="tx1"/>
                </a:solidFill>
              </a:rPr>
              <a:t>. Le sujet de la séance suivante est </a:t>
            </a:r>
            <a:r>
              <a:rPr lang="fr-FR" b="0" dirty="0" smtClean="0">
                <a:solidFill>
                  <a:schemeClr val="tx1"/>
                </a:solidFill>
              </a:rPr>
              <a:t>défini </a:t>
            </a:r>
            <a:r>
              <a:rPr lang="fr-FR" b="0" dirty="0">
                <a:solidFill>
                  <a:schemeClr val="tx1"/>
                </a:solidFill>
              </a:rPr>
              <a:t>à chaque fin de séance en cours.</a:t>
            </a:r>
          </a:p>
        </p:txBody>
      </p:sp>
    </p:spTree>
    <p:extLst>
      <p:ext uri="{BB962C8B-B14F-4D97-AF65-F5344CB8AC3E}">
        <p14:creationId xmlns:p14="http://schemas.microsoft.com/office/powerpoint/2010/main" val="170269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Les difficultés rencontrées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marL="1082675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Maintien de l’abstinence sur le long cours</a:t>
            </a:r>
          </a:p>
          <a:p>
            <a:pPr marL="1082675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Acceptation des pratiques de </a:t>
            </a:r>
            <a:r>
              <a:rPr lang="fr-FR" dirty="0" err="1" smtClean="0">
                <a:solidFill>
                  <a:schemeClr val="tx1"/>
                </a:solidFill>
              </a:rPr>
              <a:t>tabacologie</a:t>
            </a:r>
            <a:r>
              <a:rPr lang="fr-FR" dirty="0" smtClean="0">
                <a:solidFill>
                  <a:schemeClr val="tx1"/>
                </a:solidFill>
              </a:rPr>
              <a:t> au sein de l’équipe  (nb de patchs, dosage de nicotine..)</a:t>
            </a:r>
          </a:p>
          <a:p>
            <a:pPr marL="1082675" lvl="1" indent="-34290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Les intérêts </a:t>
            </a:r>
          </a:p>
          <a:p>
            <a:pPr marL="1081088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souhait de développer les compétences en addictologie de </a:t>
            </a:r>
            <a:r>
              <a:rPr lang="fr-FR" dirty="0" smtClean="0">
                <a:solidFill>
                  <a:schemeClr val="tx1"/>
                </a:solidFill>
              </a:rPr>
              <a:t>l’</a:t>
            </a:r>
            <a:r>
              <a:rPr lang="fr-FR" dirty="0">
                <a:solidFill>
                  <a:schemeClr val="tx1"/>
                </a:solidFill>
              </a:rPr>
              <a:t>é</a:t>
            </a:r>
            <a:r>
              <a:rPr lang="fr-FR" dirty="0" smtClean="0">
                <a:solidFill>
                  <a:schemeClr val="tx1"/>
                </a:solidFill>
              </a:rPr>
              <a:t>quipe </a:t>
            </a:r>
            <a:r>
              <a:rPr lang="fr-FR" dirty="0" smtClean="0">
                <a:solidFill>
                  <a:schemeClr val="tx1"/>
                </a:solidFill>
              </a:rPr>
              <a:t>(formation DU d’un IDE)</a:t>
            </a:r>
          </a:p>
          <a:p>
            <a:pPr marL="1081088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Motivation des </a:t>
            </a:r>
            <a:r>
              <a:rPr lang="fr-FR" dirty="0" smtClean="0">
                <a:solidFill>
                  <a:schemeClr val="tx1"/>
                </a:solidFill>
              </a:rPr>
              <a:t>collègues </a:t>
            </a:r>
            <a:r>
              <a:rPr lang="fr-FR" dirty="0" smtClean="0">
                <a:solidFill>
                  <a:schemeClr val="tx1"/>
                </a:solidFill>
              </a:rPr>
              <a:t>pour rejoindre la démarche</a:t>
            </a:r>
          </a:p>
          <a:p>
            <a:pPr marL="1081088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Développement  </a:t>
            </a:r>
            <a:r>
              <a:rPr lang="fr-FR" dirty="0" smtClean="0">
                <a:solidFill>
                  <a:schemeClr val="tx1"/>
                </a:solidFill>
              </a:rPr>
              <a:t>des pratiques de partage de savoir expérientiel des </a:t>
            </a:r>
            <a:r>
              <a:rPr lang="fr-FR" dirty="0" smtClean="0">
                <a:solidFill>
                  <a:schemeClr val="tx1"/>
                </a:solidFill>
              </a:rPr>
              <a:t>usagers</a:t>
            </a:r>
          </a:p>
          <a:p>
            <a:pPr marL="1081088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12 patients </a:t>
            </a:r>
            <a:r>
              <a:rPr lang="fr-FR" dirty="0">
                <a:solidFill>
                  <a:schemeClr val="tx1"/>
                </a:solidFill>
              </a:rPr>
              <a:t>concernés par une démarche de réduction </a:t>
            </a:r>
            <a:r>
              <a:rPr lang="fr-FR" dirty="0" smtClean="0">
                <a:solidFill>
                  <a:schemeClr val="tx1"/>
                </a:solidFill>
              </a:rPr>
              <a:t>tabagique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21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8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</a:t>
            </a:r>
            <a:r>
              <a:rPr lang="fr-FR" dirty="0" err="1"/>
              <a:t>echanger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/>
              <a:t>SAAS Ré-Psy</a:t>
            </a:r>
          </a:p>
          <a:p>
            <a:pPr algn="ctr"/>
            <a:r>
              <a:rPr lang="fr-FR" dirty="0"/>
              <a:t>Centre de proximité de réhabilitation psychosociale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Tel 03 21 79 53 00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Mail: saas-addicto.ug-hdf@ugecam.assurance-maladie.fr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22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9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UGECAM Hauts de France: Les publics accueillis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3</a:t>
            </a:fld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3451"/>
            <a:ext cx="8280919" cy="58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1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 GROUPE UGECAM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4</a:t>
            </a:fld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76456" cy="599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75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SAAS Ré-Psy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5</a:t>
            </a:fld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371" r="66494" b="52789"/>
          <a:stretch/>
        </p:blipFill>
        <p:spPr bwMode="auto">
          <a:xfrm>
            <a:off x="5118" y="836712"/>
            <a:ext cx="3285837" cy="38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79912" y="1844824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SAAS Ré-Psy </a:t>
            </a:r>
          </a:p>
          <a:p>
            <a:pPr algn="ctr"/>
            <a:endParaRPr lang="fr-FR" b="1" dirty="0" smtClean="0"/>
          </a:p>
          <a:p>
            <a:r>
              <a:rPr lang="fr-FR" dirty="0" smtClean="0"/>
              <a:t>= service de psychiatrie du Ce</a:t>
            </a:r>
            <a:r>
              <a:rPr lang="fr-FR" dirty="0" smtClean="0">
                <a:solidFill>
                  <a:srgbClr val="0070C0"/>
                </a:solidFill>
              </a:rPr>
              <a:t>ntre de Soins Antoine de St Exupéry</a:t>
            </a:r>
            <a:r>
              <a:rPr lang="fr-FR" dirty="0" smtClean="0"/>
              <a:t>, implanté à VENDIN LE VIEIL</a:t>
            </a:r>
          </a:p>
          <a:p>
            <a:endParaRPr lang="fr-FR" dirty="0"/>
          </a:p>
          <a:p>
            <a:r>
              <a:rPr lang="fr-FR" dirty="0" smtClean="0"/>
              <a:t>= </a:t>
            </a:r>
            <a:r>
              <a:rPr lang="fr-FR" dirty="0" smtClean="0">
                <a:solidFill>
                  <a:srgbClr val="0070C0"/>
                </a:solidFill>
              </a:rPr>
              <a:t>centre de proximité en réhabilitation psychosociale</a:t>
            </a:r>
            <a:r>
              <a:rPr lang="fr-FR" dirty="0" smtClean="0"/>
              <a:t>, labellisé  par l’ARS en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8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7425AA3-50E5-27E4-BC8D-523387CB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B88BFFB-B1F2-0444-A266-13EB43DA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62" y="1052736"/>
            <a:ext cx="7712075" cy="4896544"/>
          </a:xfrm>
        </p:spPr>
        <p:txBody>
          <a:bodyPr/>
          <a:lstStyle/>
          <a:p>
            <a:pPr algn="just"/>
            <a:r>
              <a:rPr lang="fr-FR" sz="2800" b="0" dirty="0">
                <a:solidFill>
                  <a:schemeClr val="tx1"/>
                </a:solidFill>
              </a:rPr>
              <a:t>La </a:t>
            </a:r>
            <a:r>
              <a:rPr lang="fr-FR" sz="2800" b="0" dirty="0" err="1" smtClean="0">
                <a:solidFill>
                  <a:schemeClr val="tx1"/>
                </a:solidFill>
              </a:rPr>
              <a:t>Saas-Ré.psy</a:t>
            </a:r>
            <a:r>
              <a:rPr lang="fr-FR" sz="2800" b="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 service </a:t>
            </a:r>
            <a:r>
              <a:rPr lang="fr-FR" b="0" dirty="0">
                <a:solidFill>
                  <a:schemeClr val="tx1"/>
                </a:solidFill>
              </a:rPr>
              <a:t>spécialisé dans les soins et l’accompagnement </a:t>
            </a:r>
            <a:r>
              <a:rPr lang="fr-FR" b="0" dirty="0" smtClean="0">
                <a:solidFill>
                  <a:schemeClr val="tx1"/>
                </a:solidFill>
              </a:rPr>
              <a:t> des usagers dans la réalisation de son projet de vie favorisant ainsi l’autonomie, </a:t>
            </a:r>
            <a:r>
              <a:rPr lang="fr-FR" b="0" dirty="0">
                <a:solidFill>
                  <a:schemeClr val="tx1"/>
                </a:solidFill>
              </a:rPr>
              <a:t>l’insertion sociale voire professionnelle des personnes présentant des troubles </a:t>
            </a:r>
            <a:r>
              <a:rPr lang="fr-FR" b="0" dirty="0" smtClean="0">
                <a:solidFill>
                  <a:schemeClr val="tx1"/>
                </a:solidFill>
              </a:rPr>
              <a:t>psychiques,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Pour des parcours d’évaluation ou de soins de </a:t>
            </a:r>
            <a:r>
              <a:rPr lang="fr-FR" b="0" dirty="0" smtClean="0">
                <a:solidFill>
                  <a:schemeClr val="tx1"/>
                </a:solidFill>
              </a:rPr>
              <a:t>réhabilitation </a:t>
            </a:r>
            <a:r>
              <a:rPr lang="fr-FR" b="0" dirty="0" smtClean="0">
                <a:solidFill>
                  <a:schemeClr val="tx1"/>
                </a:solidFill>
              </a:rPr>
              <a:t>psychosociale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chemeClr val="tx1"/>
                </a:solidFill>
              </a:rPr>
              <a:t>une capacité d’accueil de 30 usagers en hospitalisation </a:t>
            </a:r>
            <a:r>
              <a:rPr lang="fr-FR" b="0" dirty="0" smtClean="0">
                <a:solidFill>
                  <a:schemeClr val="tx1"/>
                </a:solidFill>
              </a:rPr>
              <a:t>complète, 2 en centre de jour ( projet en cours de développement)</a:t>
            </a:r>
            <a:endParaRPr lang="fr-FR" b="0" dirty="0">
              <a:solidFill>
                <a:schemeClr val="tx1"/>
              </a:solidFill>
            </a:endParaRPr>
          </a:p>
          <a:p>
            <a:pPr algn="just"/>
            <a:endParaRPr lang="fr-FR" b="0" dirty="0">
              <a:solidFill>
                <a:schemeClr val="tx1"/>
              </a:solidFill>
            </a:endParaRPr>
          </a:p>
          <a:p>
            <a:pPr algn="just"/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280D406-9A61-82EF-528F-8FB0FF5E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6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3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4F3691B-ECE4-C36F-5900-C0E8D9C4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 </a:t>
            </a:r>
            <a:r>
              <a:rPr lang="fr-FR" dirty="0" smtClean="0"/>
              <a:t>accueilli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40934A7-6662-7703-67E8-3E61E660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836711"/>
            <a:ext cx="7712075" cy="566886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Personne présentant </a:t>
            </a:r>
            <a:r>
              <a:rPr lang="fr-FR" b="0" dirty="0">
                <a:solidFill>
                  <a:srgbClr val="0070C0"/>
                </a:solidFill>
              </a:rPr>
              <a:t>une altération du fonctionnement psychique </a:t>
            </a:r>
            <a:r>
              <a:rPr lang="fr-FR" b="0" dirty="0">
                <a:solidFill>
                  <a:schemeClr val="tx1"/>
                </a:solidFill>
              </a:rPr>
              <a:t>marquée, </a:t>
            </a:r>
            <a:r>
              <a:rPr lang="fr-FR" b="0" dirty="0">
                <a:solidFill>
                  <a:srgbClr val="0070C0"/>
                </a:solidFill>
              </a:rPr>
              <a:t>fragilisant son parcours de vie </a:t>
            </a:r>
            <a:r>
              <a:rPr lang="fr-FR" b="0" dirty="0">
                <a:solidFill>
                  <a:schemeClr val="tx1"/>
                </a:solidFill>
              </a:rPr>
              <a:t>et son projet d'insertion, d’origine non neurologique justifiant d'une prise hospitalière complète ou de jour en réhabilitation </a:t>
            </a:r>
            <a:r>
              <a:rPr lang="fr-FR" b="0" dirty="0" smtClean="0">
                <a:solidFill>
                  <a:schemeClr val="tx1"/>
                </a:solidFill>
              </a:rPr>
              <a:t>psychosociale: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>
                <a:solidFill>
                  <a:schemeClr val="tx1"/>
                </a:solidFill>
              </a:rPr>
              <a:t>l'usager s'inscrit dans un </a:t>
            </a:r>
            <a:r>
              <a:rPr lang="fr-FR" b="0" dirty="0">
                <a:solidFill>
                  <a:srgbClr val="0070C0"/>
                </a:solidFill>
              </a:rPr>
              <a:t>processus de rétablissement</a:t>
            </a:r>
            <a:r>
              <a:rPr lang="fr-FR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>
                <a:solidFill>
                  <a:schemeClr val="tx1"/>
                </a:solidFill>
              </a:rPr>
              <a:t>Il a un </a:t>
            </a:r>
            <a:r>
              <a:rPr lang="fr-FR" b="0" dirty="0">
                <a:solidFill>
                  <a:srgbClr val="0070C0"/>
                </a:solidFill>
              </a:rPr>
              <a:t>projet personnel </a:t>
            </a:r>
            <a:r>
              <a:rPr lang="fr-FR" b="0" dirty="0">
                <a:solidFill>
                  <a:schemeClr val="tx1"/>
                </a:solidFill>
              </a:rPr>
              <a:t>dans lequel il souhaite </a:t>
            </a:r>
            <a:r>
              <a:rPr lang="fr-FR" b="0" dirty="0">
                <a:solidFill>
                  <a:srgbClr val="0070C0"/>
                </a:solidFill>
              </a:rPr>
              <a:t>s'engager </a:t>
            </a:r>
            <a:r>
              <a:rPr lang="fr-FR" b="0" dirty="0" smtClean="0">
                <a:solidFill>
                  <a:srgbClr val="0070C0"/>
                </a:solidFill>
              </a:rPr>
              <a:t>activement</a:t>
            </a:r>
            <a:r>
              <a:rPr lang="fr-FR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fr-FR" b="0" dirty="0" smtClean="0">
                <a:solidFill>
                  <a:schemeClr val="tx1"/>
                </a:solidFill>
              </a:rPr>
              <a:t>il </a:t>
            </a:r>
            <a:r>
              <a:rPr lang="fr-FR" b="0" dirty="0">
                <a:solidFill>
                  <a:schemeClr val="tx1"/>
                </a:solidFill>
              </a:rPr>
              <a:t>manifeste des aptitudes à: </a:t>
            </a:r>
          </a:p>
          <a:p>
            <a:pPr marL="903288" lvl="2" indent="-282575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0070C0"/>
                </a:solidFill>
              </a:rPr>
              <a:t>connaître </a:t>
            </a:r>
            <a:r>
              <a:rPr lang="fr-FR" b="0" dirty="0">
                <a:solidFill>
                  <a:srgbClr val="0070C0"/>
                </a:solidFill>
              </a:rPr>
              <a:t>ses symptômes et sa maladie,</a:t>
            </a:r>
          </a:p>
          <a:p>
            <a:pPr marL="903288" lvl="2" indent="-282575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0070C0"/>
                </a:solidFill>
              </a:rPr>
              <a:t>à </a:t>
            </a:r>
            <a:r>
              <a:rPr lang="fr-FR" b="0" dirty="0">
                <a:solidFill>
                  <a:srgbClr val="0070C0"/>
                </a:solidFill>
              </a:rPr>
              <a:t>identifier ses freins et ses ressources, </a:t>
            </a:r>
          </a:p>
          <a:p>
            <a:pPr marL="903288" lvl="2" indent="-282575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0070C0"/>
                </a:solidFill>
              </a:rPr>
              <a:t>à </a:t>
            </a:r>
            <a:r>
              <a:rPr lang="fr-FR" b="0" dirty="0">
                <a:solidFill>
                  <a:srgbClr val="0070C0"/>
                </a:solidFill>
              </a:rPr>
              <a:t>réaliser des apprentissages, </a:t>
            </a:r>
          </a:p>
          <a:p>
            <a:pPr marL="903288" lvl="2" indent="-282575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0070C0"/>
                </a:solidFill>
              </a:rPr>
              <a:t>à </a:t>
            </a:r>
            <a:r>
              <a:rPr lang="fr-FR" b="0" dirty="0">
                <a:solidFill>
                  <a:srgbClr val="0070C0"/>
                </a:solidFill>
              </a:rPr>
              <a:t>développer des comportements sociaux compatibles avec une vie en collectivité.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En </a:t>
            </a:r>
            <a:r>
              <a:rPr lang="fr-FR" b="0" dirty="0">
                <a:solidFill>
                  <a:schemeClr val="tx1"/>
                </a:solidFill>
              </a:rPr>
              <a:t>dehors de </a:t>
            </a:r>
            <a:r>
              <a:rPr lang="fr-FR" b="0" dirty="0">
                <a:solidFill>
                  <a:srgbClr val="0070C0"/>
                </a:solidFill>
              </a:rPr>
              <a:t>toute </a:t>
            </a:r>
            <a:r>
              <a:rPr lang="fr-FR" b="0" dirty="0" smtClean="0">
                <a:solidFill>
                  <a:srgbClr val="0070C0"/>
                </a:solidFill>
              </a:rPr>
              <a:t>pathologie </a:t>
            </a:r>
            <a:r>
              <a:rPr lang="fr-FR" b="0" dirty="0">
                <a:solidFill>
                  <a:srgbClr val="0070C0"/>
                </a:solidFill>
              </a:rPr>
              <a:t>aigue</a:t>
            </a:r>
            <a:r>
              <a:rPr lang="fr-FR" b="0" dirty="0">
                <a:solidFill>
                  <a:schemeClr val="tx1"/>
                </a:solidFill>
              </a:rPr>
              <a:t>, psychopathies, conduites addictives non contrôlées, troubles autistiques, déficience intellectuelle primitive ou affaiblissements intellectuels secondaires, (démence,…).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7B397F3-93E1-D39E-F117-13F4B6D11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7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6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E657C0-86C0-B38E-E112-40761E7E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d’admission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1B57F9F-AE3E-2BB1-D663-B9CFB1FC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8181037" cy="424847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Après un entretien </a:t>
            </a:r>
            <a:r>
              <a:rPr lang="fr-FR" dirty="0" smtClean="0"/>
              <a:t>de </a:t>
            </a:r>
            <a:r>
              <a:rPr lang="fr-FR" dirty="0"/>
              <a:t>pré-admission avec l’équipe pluridisciplinaire (psychiatre, cadre, infirmiers, assistante sociale, éducateurs, aides soignants, Aide </a:t>
            </a:r>
            <a:r>
              <a:rPr lang="fr-FR" dirty="0" smtClean="0"/>
              <a:t>médico-psychologiques</a:t>
            </a:r>
            <a:r>
              <a:rPr lang="fr-FR" dirty="0"/>
              <a:t>) et une présentation du service, la commission d’admission étudie l’ensemble de demandes en cours et valide ou non la demande d’admission</a:t>
            </a:r>
            <a:r>
              <a:rPr lang="fr-FR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L’admission en </a:t>
            </a:r>
            <a:r>
              <a:rPr lang="fr-FR" dirty="0" err="1"/>
              <a:t>SAAS-Ré.Psy</a:t>
            </a:r>
            <a:r>
              <a:rPr lang="fr-FR" dirty="0"/>
              <a:t> est conditionnée par une demande selon un document type et accompagnée d’une lettre de motivation</a:t>
            </a:r>
          </a:p>
          <a:p>
            <a:pPr algn="just"/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se fait dans le cadre d’une hospitalisation libre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5E5BF97-DBA1-3C1F-E2F9-82EA40133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8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6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4E5EB35-4C5A-14CF-869D-FF7975E4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thérapeutiques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0F4F11D-C731-E5F2-5F63-8DD86B9D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836712"/>
            <a:ext cx="7712075" cy="547260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Programmes de remédiation cognitive: CRT, </a:t>
            </a:r>
            <a:r>
              <a:rPr lang="fr-FR" b="0" dirty="0" err="1" smtClean="0">
                <a:solidFill>
                  <a:schemeClr val="tx1"/>
                </a:solidFill>
              </a:rPr>
              <a:t>Recos</a:t>
            </a:r>
            <a:r>
              <a:rPr lang="fr-FR" b="0" dirty="0" smtClean="0">
                <a:solidFill>
                  <a:schemeClr val="tx1"/>
                </a:solidFill>
              </a:rPr>
              <a:t>, IPT, Peps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1 programme validé par l’ARS autour de </a:t>
            </a:r>
            <a:r>
              <a:rPr lang="fr-FR" b="0" dirty="0">
                <a:solidFill>
                  <a:schemeClr val="tx1"/>
                </a:solidFill>
              </a:rPr>
              <a:t>la </a:t>
            </a:r>
            <a:r>
              <a:rPr lang="fr-FR" b="0" dirty="0" err="1" smtClean="0">
                <a:solidFill>
                  <a:schemeClr val="tx1"/>
                </a:solidFill>
              </a:rPr>
              <a:t>schizophrenie</a:t>
            </a:r>
            <a:endParaRPr lang="fr-FR" b="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Des </a:t>
            </a:r>
            <a:r>
              <a:rPr lang="fr-FR" b="0" dirty="0">
                <a:solidFill>
                  <a:schemeClr val="tx1"/>
                </a:solidFill>
              </a:rPr>
              <a:t>programme de psycho </a:t>
            </a:r>
            <a:r>
              <a:rPr lang="fr-FR" b="0" dirty="0" smtClean="0">
                <a:solidFill>
                  <a:schemeClr val="tx1"/>
                </a:solidFill>
              </a:rPr>
              <a:t>éducation</a:t>
            </a:r>
            <a:endParaRPr lang="fr-FR" b="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Des ateliers </a:t>
            </a:r>
            <a:r>
              <a:rPr lang="fr-FR" b="0" dirty="0" smtClean="0">
                <a:solidFill>
                  <a:schemeClr val="tx1"/>
                </a:solidFill>
              </a:rPr>
              <a:t>d’entrainement  </a:t>
            </a:r>
            <a:r>
              <a:rPr lang="fr-FR" b="0" dirty="0" smtClean="0">
                <a:solidFill>
                  <a:schemeClr val="tx1"/>
                </a:solidFill>
              </a:rPr>
              <a:t>aux </a:t>
            </a:r>
            <a:r>
              <a:rPr lang="fr-FR" b="0" dirty="0" smtClean="0">
                <a:solidFill>
                  <a:schemeClr val="tx1"/>
                </a:solidFill>
              </a:rPr>
              <a:t>habiletés </a:t>
            </a:r>
            <a:r>
              <a:rPr lang="fr-FR" b="0" dirty="0" smtClean="0">
                <a:solidFill>
                  <a:schemeClr val="tx1"/>
                </a:solidFill>
              </a:rPr>
              <a:t>sociales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1 appartement bilan pour mise en situation d’autonomie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Des ateliers d’insertion pré professionnels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Des ateliers avec des pairs aidants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Des projets démocratie en santé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Des interventions en IFSI ou école d’éducateurs des usagers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Un programme de sport adapté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Des actions de soutien à la citoyenneté dont le </a:t>
            </a:r>
            <a:r>
              <a:rPr lang="fr-FR" b="0" dirty="0">
                <a:solidFill>
                  <a:schemeClr val="tx1"/>
                </a:solidFill>
              </a:rPr>
              <a:t>club </a:t>
            </a:r>
            <a:r>
              <a:rPr lang="fr-FR" b="0" dirty="0" smtClean="0">
                <a:solidFill>
                  <a:schemeClr val="tx1"/>
                </a:solidFill>
              </a:rPr>
              <a:t>« Racine 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</a:rPr>
              <a:t>Des activités thérapeutiques multiples répondant aux besoins des usagers</a:t>
            </a:r>
            <a:endParaRPr lang="fr-FR" b="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5E8413A-C902-0E6B-2363-F2F898238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DD4E-031C-4EB8-9ABD-51D572F878D3}" type="slidenum">
              <a:rPr lang="fr-FR" altLang="fr-FR" smtClean="0"/>
              <a:pPr/>
              <a:t>9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64476"/>
      </p:ext>
    </p:extLst>
  </p:cSld>
  <p:clrMapOvr>
    <a:masterClrMapping/>
  </p:clrMapOvr>
</p:sld>
</file>

<file path=ppt/theme/theme1.xml><?xml version="1.0" encoding="utf-8"?>
<a:theme xmlns:a="http://schemas.openxmlformats.org/drawingml/2006/main" name="ugecam_etablisement_pasdecalais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1BB"/>
      </a:accent1>
      <a:accent2>
        <a:srgbClr val="A5CD39"/>
      </a:accent2>
      <a:accent3>
        <a:srgbClr val="FFFFFF"/>
      </a:accent3>
      <a:accent4>
        <a:srgbClr val="000000"/>
      </a:accent4>
      <a:accent5>
        <a:srgbClr val="AABBDA"/>
      </a:accent5>
      <a:accent6>
        <a:srgbClr val="95BA33"/>
      </a:accent6>
      <a:hlink>
        <a:srgbClr val="F48120"/>
      </a:hlink>
      <a:folHlink>
        <a:srgbClr val="D80E80"/>
      </a:folHlink>
    </a:clrScheme>
    <a:fontScheme name="Thème Office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80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80" charset="0"/>
            <a:ea typeface="ＭＳ Ｐゴシック" pitchFamily="80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1BB"/>
        </a:accent1>
        <a:accent2>
          <a:srgbClr val="A5CD39"/>
        </a:accent2>
        <a:accent3>
          <a:srgbClr val="FFFFFF"/>
        </a:accent3>
        <a:accent4>
          <a:srgbClr val="000000"/>
        </a:accent4>
        <a:accent5>
          <a:srgbClr val="AABBDA"/>
        </a:accent5>
        <a:accent6>
          <a:srgbClr val="95BA33"/>
        </a:accent6>
        <a:hlink>
          <a:srgbClr val="F48120"/>
        </a:hlink>
        <a:folHlink>
          <a:srgbClr val="D80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ugecam_etablisement_pasdecalais</Template>
  <TotalTime>152</TotalTime>
  <Words>1224</Words>
  <Application>Microsoft Office PowerPoint</Application>
  <PresentationFormat>Affichage à l'écran (4:3)</PresentationFormat>
  <Paragraphs>162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ugecam_etablisement_pasdecalais</vt:lpstr>
      <vt:lpstr>Présentation de la SAAS-Ré.Psy de Vendin le Vieil</vt:lpstr>
      <vt:lpstr>Présentation PowerPoint</vt:lpstr>
      <vt:lpstr>UGECAM Hauts de France: Les publics accueillis</vt:lpstr>
      <vt:lpstr>LE GROUPE UGECAM</vt:lpstr>
      <vt:lpstr>La SAAS Ré-Psy</vt:lpstr>
      <vt:lpstr>Présentation </vt:lpstr>
      <vt:lpstr>Public accueilli</vt:lpstr>
      <vt:lpstr>Modalités d’admission</vt:lpstr>
      <vt:lpstr>Outils thérapeutiques</vt:lpstr>
      <vt:lpstr>Prise en charge tabagique à la SAAS</vt:lpstr>
      <vt:lpstr>Historique du projet</vt:lpstr>
      <vt:lpstr>RPIB à l’entrée de l’usager dans le service</vt:lpstr>
      <vt:lpstr>1er entretien avec un référent tabacologie</vt:lpstr>
      <vt:lpstr>Entretien initiale en vu d’un sevrage tabagique</vt:lpstr>
      <vt:lpstr>Outils utilisés lors des entretiens</vt:lpstr>
      <vt:lpstr>Outils utilisés lors des entretiens </vt:lpstr>
      <vt:lpstr>Lors des entretiens suivants</vt:lpstr>
      <vt:lpstr>Lors des entretiens suivants</vt:lpstr>
      <vt:lpstr>Entretiens référents</vt:lpstr>
      <vt:lpstr>Soutien psychologique</vt:lpstr>
      <vt:lpstr>Bilan du projet</vt:lpstr>
      <vt:lpstr>Pour echanger</vt:lpstr>
    </vt:vector>
  </TitlesOfParts>
  <Company>CNAMTS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BAL-CRETON CELINE</dc:creator>
  <cp:lastModifiedBy>VERMAST MARION (UGECAM HAUTS DE FRANCE)</cp:lastModifiedBy>
  <cp:revision>10</cp:revision>
  <dcterms:created xsi:type="dcterms:W3CDTF">2018-01-16T15:05:47Z</dcterms:created>
  <dcterms:modified xsi:type="dcterms:W3CDTF">2024-01-30T12:11:22Z</dcterms:modified>
</cp:coreProperties>
</file>