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  <p:sldMasterId id="2147483905" r:id="rId2"/>
  </p:sldMasterIdLst>
  <p:notesMasterIdLst>
    <p:notesMasterId r:id="rId23"/>
  </p:notesMasterIdLst>
  <p:sldIdLst>
    <p:sldId id="285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77" r:id="rId12"/>
    <p:sldId id="270" r:id="rId13"/>
    <p:sldId id="275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997" autoAdjust="0"/>
  </p:normalViewPr>
  <p:slideViewPr>
    <p:cSldViewPr snapToGrid="0">
      <p:cViewPr varScale="1">
        <p:scale>
          <a:sx n="56" d="100"/>
          <a:sy n="56" d="100"/>
        </p:scale>
        <p:origin x="10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33DC8-DD54-409E-B5FD-DFA75AB9059E}" type="datetimeFigureOut">
              <a:rPr lang="fr-FR" smtClean="0"/>
              <a:t>31/01/2024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78C2D-DCC6-41D1-832B-4CACCC88B8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37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Empouvoirement des équipes </a:t>
            </a:r>
          </a:p>
          <a:p>
            <a:r>
              <a:rPr lang="fr-FR" dirty="0"/>
              <a:t>Les professionnels volontaires ont bénéficié d’un programme de formation </a:t>
            </a:r>
          </a:p>
          <a:p>
            <a:r>
              <a:rPr lang="fr-FR" dirty="0"/>
              <a:t>Présentation des outils du RESPADD – guide méthodologique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78C2D-DCC6-41D1-832B-4CACCC88B81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78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1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24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71AA9-298F-AE9F-44BE-92BD949E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720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71AA9-298F-AE9F-44BE-92BD949E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084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71AA9-298F-AE9F-44BE-92BD949E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295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71AA9-298F-AE9F-44BE-92BD949E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765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71AA9-298F-AE9F-44BE-92BD949E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554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71AA9-298F-AE9F-44BE-92BD949E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528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71AA9-298F-AE9F-44BE-92BD949E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940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71AA9-298F-AE9F-44BE-92BD949E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68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54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71AA9-298F-AE9F-44BE-92BD949E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420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8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23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70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36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74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01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03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3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07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41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1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9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416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4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0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6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4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8" r:id="rId13"/>
    <p:sldLayoutId id="2147483879" r:id="rId14"/>
    <p:sldLayoutId id="2147483892" r:id="rId15"/>
    <p:sldLayoutId id="2147483893" r:id="rId16"/>
    <p:sldLayoutId id="2147483894" r:id="rId17"/>
    <p:sldLayoutId id="2147483896" r:id="rId18"/>
    <p:sldLayoutId id="2147483899" r:id="rId19"/>
    <p:sldLayoutId id="2147483904" r:id="rId20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7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341802" y="977298"/>
            <a:ext cx="9038137" cy="4806803"/>
            <a:chOff x="0" y="-200025"/>
            <a:chExt cx="18076275" cy="96136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200025"/>
              <a:ext cx="18076275" cy="5994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6046"/>
                </a:lnSpc>
              </a:pPr>
              <a:r>
                <a:rPr lang="en-US" sz="4400" b="1" dirty="0" err="1">
                  <a:solidFill>
                    <a:srgbClr val="FFFFFF"/>
                  </a:solidFill>
                  <a:latin typeface="Gill Sans MT" panose="020B0502020104020203" pitchFamily="34" charset="0"/>
                </a:rPr>
                <a:t>Agir</a:t>
              </a:r>
              <a:r>
                <a:rPr lang="en-US" sz="4400" b="1" dirty="0">
                  <a:solidFill>
                    <a:srgbClr val="FFFFFF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sz="4400" b="1" dirty="0" err="1">
                  <a:solidFill>
                    <a:srgbClr val="FFFFFF"/>
                  </a:solidFill>
                  <a:latin typeface="Gill Sans MT" panose="020B0502020104020203" pitchFamily="34" charset="0"/>
                </a:rPr>
                <a:t>en</a:t>
              </a:r>
              <a:r>
                <a:rPr lang="en-US" sz="4400" b="1" dirty="0">
                  <a:solidFill>
                    <a:srgbClr val="FFFFFF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sz="4400" b="1" dirty="0" err="1">
                  <a:solidFill>
                    <a:srgbClr val="FFFFFF"/>
                  </a:solidFill>
                  <a:latin typeface="Gill Sans MT" panose="020B0502020104020203" pitchFamily="34" charset="0"/>
                </a:rPr>
                <a:t>faveur</a:t>
              </a:r>
              <a:r>
                <a:rPr lang="en-US" sz="4400" b="1" dirty="0">
                  <a:solidFill>
                    <a:srgbClr val="FFFFFF"/>
                  </a:solidFill>
                  <a:latin typeface="Gill Sans MT" panose="020B0502020104020203" pitchFamily="34" charset="0"/>
                </a:rPr>
                <a:t> de la </a:t>
              </a:r>
              <a:r>
                <a:rPr lang="en-US" sz="4400" b="1" dirty="0" err="1">
                  <a:solidFill>
                    <a:srgbClr val="FFFFFF"/>
                  </a:solidFill>
                  <a:latin typeface="Gill Sans MT" panose="020B0502020104020203" pitchFamily="34" charset="0"/>
                </a:rPr>
                <a:t>réduction</a:t>
              </a:r>
              <a:r>
                <a:rPr lang="en-US" sz="4400" b="1" dirty="0">
                  <a:solidFill>
                    <a:srgbClr val="FFFFFF"/>
                  </a:solidFill>
                  <a:latin typeface="Gill Sans MT" panose="020B0502020104020203" pitchFamily="34" charset="0"/>
                </a:rPr>
                <a:t> </a:t>
              </a:r>
            </a:p>
            <a:p>
              <a:pPr defTabSz="609630">
                <a:lnSpc>
                  <a:spcPts val="6046"/>
                </a:lnSpc>
              </a:pPr>
              <a:r>
                <a:rPr lang="en-US" sz="4400" b="1" dirty="0">
                  <a:solidFill>
                    <a:srgbClr val="FFFFFF"/>
                  </a:solidFill>
                  <a:latin typeface="Gill Sans MT" panose="020B0502020104020203" pitchFamily="34" charset="0"/>
                </a:rPr>
                <a:t>des </a:t>
              </a:r>
              <a:r>
                <a:rPr lang="en-US" sz="4400" b="1" dirty="0" err="1">
                  <a:solidFill>
                    <a:srgbClr val="FFFFFF"/>
                  </a:solidFill>
                  <a:latin typeface="Gill Sans MT" panose="020B0502020104020203" pitchFamily="34" charset="0"/>
                </a:rPr>
                <a:t>risques</a:t>
              </a:r>
              <a:r>
                <a:rPr lang="en-US" sz="4400" b="1" dirty="0">
                  <a:solidFill>
                    <a:srgbClr val="FFFFFF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sz="4400" b="1" dirty="0" err="1">
                  <a:solidFill>
                    <a:srgbClr val="FFFFFF"/>
                  </a:solidFill>
                  <a:latin typeface="Gill Sans MT" panose="020B0502020104020203" pitchFamily="34" charset="0"/>
                </a:rPr>
                <a:t>liés</a:t>
              </a:r>
              <a:r>
                <a:rPr lang="en-US" sz="4400" b="1" dirty="0">
                  <a:solidFill>
                    <a:srgbClr val="FFFFFF"/>
                  </a:solidFill>
                  <a:latin typeface="Gill Sans MT" panose="020B0502020104020203" pitchFamily="34" charset="0"/>
                </a:rPr>
                <a:t> au </a:t>
              </a:r>
              <a:r>
                <a:rPr lang="en-US" sz="4400" b="1" dirty="0" err="1">
                  <a:solidFill>
                    <a:srgbClr val="FFFFFF"/>
                  </a:solidFill>
                  <a:latin typeface="Gill Sans MT" panose="020B0502020104020203" pitchFamily="34" charset="0"/>
                </a:rPr>
                <a:t>tabac</a:t>
              </a:r>
              <a:r>
                <a:rPr lang="en-US" sz="4400" b="1" dirty="0">
                  <a:solidFill>
                    <a:srgbClr val="FFFFFF"/>
                  </a:solidFill>
                  <a:latin typeface="Gill Sans MT" panose="020B0502020104020203" pitchFamily="34" charset="0"/>
                </a:rPr>
                <a:t> : </a:t>
              </a:r>
            </a:p>
            <a:p>
              <a:pPr defTabSz="609630">
                <a:lnSpc>
                  <a:spcPts val="6046"/>
                </a:lnSpc>
              </a:pPr>
              <a:r>
                <a:rPr lang="en-US" sz="4400" b="1" dirty="0">
                  <a:solidFill>
                    <a:srgbClr val="0099CC"/>
                  </a:solidFill>
                  <a:latin typeface="Gill Sans MT" panose="020B0502020104020203" pitchFamily="34" charset="0"/>
                </a:rPr>
                <a:t>Les actions des SAMSAH </a:t>
              </a:r>
            </a:p>
            <a:p>
              <a:pPr defTabSz="609630">
                <a:lnSpc>
                  <a:spcPts val="6046"/>
                </a:lnSpc>
              </a:pPr>
              <a:r>
                <a:rPr lang="en-US" sz="4400" b="1" dirty="0" err="1">
                  <a:solidFill>
                    <a:srgbClr val="0099CC"/>
                  </a:solidFill>
                  <a:latin typeface="Gill Sans MT" panose="020B0502020104020203" pitchFamily="34" charset="0"/>
                </a:rPr>
                <a:t>orientés</a:t>
              </a:r>
              <a:r>
                <a:rPr lang="en-US" sz="4400" b="1" dirty="0">
                  <a:solidFill>
                    <a:srgbClr val="0099CC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sz="4400" b="1" dirty="0" err="1">
                  <a:solidFill>
                    <a:srgbClr val="0099CC"/>
                  </a:solidFill>
                  <a:latin typeface="Gill Sans MT" panose="020B0502020104020203" pitchFamily="34" charset="0"/>
                </a:rPr>
                <a:t>rétablissement</a:t>
              </a:r>
              <a:endParaRPr lang="en-US" sz="4400" b="1" dirty="0">
                <a:solidFill>
                  <a:srgbClr val="0099CC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329677"/>
              <a:ext cx="18076275" cy="2083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799"/>
                </a:lnSpc>
              </a:pPr>
              <a:r>
                <a:rPr lang="en-US" sz="1866" spc="43" dirty="0">
                  <a:solidFill>
                    <a:srgbClr val="FFFFFF"/>
                  </a:solidFill>
                  <a:latin typeface="TT Smalls"/>
                </a:rPr>
                <a:t>Anne-Cécile Cornibert</a:t>
              </a:r>
            </a:p>
            <a:p>
              <a:pPr defTabSz="609630">
                <a:lnSpc>
                  <a:spcPts val="2799"/>
                </a:lnSpc>
              </a:pPr>
              <a:r>
                <a:rPr lang="en-US" sz="1866" spc="43" dirty="0" err="1">
                  <a:solidFill>
                    <a:srgbClr val="FFFFFF"/>
                  </a:solidFill>
                  <a:latin typeface="TT Smalls"/>
                </a:rPr>
                <a:t>Cheffe</a:t>
              </a:r>
              <a:r>
                <a:rPr lang="en-US" sz="1866" spc="43" dirty="0">
                  <a:solidFill>
                    <a:srgbClr val="FFFFFF"/>
                  </a:solidFill>
                  <a:latin typeface="TT Smalls"/>
                </a:rPr>
                <a:t> de </a:t>
              </a:r>
              <a:r>
                <a:rPr lang="en-US" sz="1866" spc="43" dirty="0" err="1">
                  <a:solidFill>
                    <a:srgbClr val="FFFFFF"/>
                  </a:solidFill>
                  <a:latin typeface="TT Smalls"/>
                </a:rPr>
                <a:t>projets</a:t>
              </a:r>
              <a:endParaRPr lang="en-US" sz="1866" spc="43" dirty="0">
                <a:solidFill>
                  <a:srgbClr val="FFFFFF"/>
                </a:solidFill>
                <a:latin typeface="TT Smalls"/>
              </a:endParaRPr>
            </a:p>
            <a:p>
              <a:pPr defTabSz="609630">
                <a:lnSpc>
                  <a:spcPts val="2799"/>
                </a:lnSpc>
              </a:pPr>
              <a:r>
                <a:rPr lang="en-US" sz="1866" spc="43" dirty="0">
                  <a:solidFill>
                    <a:srgbClr val="FFFFFF"/>
                  </a:solidFill>
                  <a:latin typeface="TT Smalls"/>
                </a:rPr>
                <a:t>Centre </a:t>
              </a:r>
              <a:r>
                <a:rPr lang="en-US" sz="1866" spc="43" dirty="0" err="1">
                  <a:solidFill>
                    <a:srgbClr val="FFFFFF"/>
                  </a:solidFill>
                  <a:latin typeface="TT Smalls"/>
                </a:rPr>
                <a:t>ressource</a:t>
              </a:r>
              <a:r>
                <a:rPr lang="en-US" sz="1866" spc="43" dirty="0">
                  <a:solidFill>
                    <a:srgbClr val="FFFFFF"/>
                  </a:solidFill>
                  <a:latin typeface="TT Smalls"/>
                </a:rPr>
                <a:t> de </a:t>
              </a:r>
              <a:r>
                <a:rPr lang="en-US" sz="1866" spc="43" dirty="0" err="1">
                  <a:solidFill>
                    <a:srgbClr val="FFFFFF"/>
                  </a:solidFill>
                  <a:latin typeface="TT Smalls"/>
                </a:rPr>
                <a:t>réhabilitation</a:t>
              </a:r>
              <a:r>
                <a:rPr lang="en-US" sz="1866" spc="43" dirty="0">
                  <a:solidFill>
                    <a:srgbClr val="FFFFFF"/>
                  </a:solidFill>
                  <a:latin typeface="TT Smalls"/>
                </a:rPr>
                <a:t> </a:t>
              </a:r>
              <a:r>
                <a:rPr lang="en-US" sz="1866" spc="43" dirty="0" err="1">
                  <a:solidFill>
                    <a:srgbClr val="FFFFFF"/>
                  </a:solidFill>
                  <a:latin typeface="TT Smalls"/>
                </a:rPr>
                <a:t>psychosociale</a:t>
              </a:r>
              <a:endParaRPr lang="en-US" sz="1866" spc="43" dirty="0">
                <a:solidFill>
                  <a:srgbClr val="FFFFFF"/>
                </a:solidFill>
                <a:latin typeface="TT Small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6468210"/>
              <a:ext cx="1324627" cy="22312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13A66387-0105-5DF2-12D7-43950C0FB4D4}"/>
              </a:ext>
            </a:extLst>
          </p:cNvPr>
          <p:cNvSpPr/>
          <p:nvPr/>
        </p:nvSpPr>
        <p:spPr>
          <a:xfrm>
            <a:off x="10471760" y="4421834"/>
            <a:ext cx="3440479" cy="3077665"/>
          </a:xfrm>
          <a:custGeom>
            <a:avLst/>
            <a:gdLst/>
            <a:ahLst/>
            <a:cxnLst/>
            <a:rect l="l" t="t" r="r" b="b"/>
            <a:pathLst>
              <a:path w="3440479" h="3077665">
                <a:moveTo>
                  <a:pt x="0" y="0"/>
                </a:moveTo>
                <a:lnTo>
                  <a:pt x="3440479" y="0"/>
                </a:lnTo>
                <a:lnTo>
                  <a:pt x="3440479" y="3077664"/>
                </a:lnTo>
                <a:lnTo>
                  <a:pt x="0" y="3077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74504293-3AA3-2228-8539-DC58CD9B29CB}"/>
              </a:ext>
            </a:extLst>
          </p:cNvPr>
          <p:cNvSpPr/>
          <p:nvPr/>
        </p:nvSpPr>
        <p:spPr>
          <a:xfrm rot="5400000">
            <a:off x="-4654746" y="2794846"/>
            <a:ext cx="7825956" cy="5595641"/>
          </a:xfrm>
          <a:custGeom>
            <a:avLst/>
            <a:gdLst/>
            <a:ahLst/>
            <a:cxnLst/>
            <a:rect l="l" t="t" r="r" b="b"/>
            <a:pathLst>
              <a:path w="8623002" h="6757298">
                <a:moveTo>
                  <a:pt x="0" y="0"/>
                </a:moveTo>
                <a:lnTo>
                  <a:pt x="8623002" y="0"/>
                </a:lnTo>
                <a:lnTo>
                  <a:pt x="8623002" y="6757298"/>
                </a:lnTo>
                <a:lnTo>
                  <a:pt x="0" y="67572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27D837-9CE6-9EE8-2A8F-3A99101C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accompagnements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B79E70-2B7B-E657-BFD1-9155BBEC5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61587"/>
            <a:ext cx="5734639" cy="5248656"/>
          </a:xfrm>
        </p:spPr>
        <p:txBody>
          <a:bodyPr>
            <a:normAutofit/>
          </a:bodyPr>
          <a:lstStyle/>
          <a:p>
            <a:pPr marL="1421201" lvl="3" indent="-355300">
              <a:lnSpc>
                <a:spcPts val="2721"/>
              </a:lnSpc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rgbClr val="000000"/>
                </a:solidFill>
                <a:latin typeface="+mj-lt"/>
              </a:rPr>
              <a:t>Remédiation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stimulation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cognitives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contexte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plaintes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cognitives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marL="1421201" lvl="3" indent="-355300">
              <a:lnSpc>
                <a:spcPts val="2721"/>
              </a:lnSpc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rgbClr val="000000"/>
                </a:solidFill>
                <a:latin typeface="+mj-lt"/>
              </a:rPr>
              <a:t>Soutien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à la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réinsertion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professionnelle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appui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à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l’estime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de soi, travail sur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l’auto-stigmatisation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) </a:t>
            </a:r>
          </a:p>
          <a:p>
            <a:pPr marL="1421201" lvl="3" indent="-355300">
              <a:lnSpc>
                <a:spcPts val="2721"/>
              </a:lnSpc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rgbClr val="000000"/>
                </a:solidFill>
                <a:latin typeface="+mj-lt"/>
              </a:rPr>
              <a:t>Psychoéducation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individuelle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familiale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1421201" lvl="3" indent="-355300">
              <a:lnSpc>
                <a:spcPts val="2721"/>
              </a:lnSpc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rgbClr val="000000"/>
                </a:solidFill>
                <a:latin typeface="+mj-lt"/>
              </a:rPr>
              <a:t>Autoévaluation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ses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forces (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autoévaluations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standardisées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1421201" lvl="3" indent="-355300">
              <a:lnSpc>
                <a:spcPts val="2721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Directives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anticipées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psychiatrie</a:t>
            </a:r>
            <a:endParaRPr lang="fr-FR" sz="2400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3E325F-81D1-EEE0-C250-2207124D5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27" y="3815887"/>
            <a:ext cx="5179401" cy="1557391"/>
          </a:xfrm>
        </p:spPr>
        <p:txBody>
          <a:bodyPr/>
          <a:lstStyle/>
          <a:p>
            <a:pPr marL="690915" lvl="2">
              <a:lnSpc>
                <a:spcPts val="3110"/>
              </a:lnSpc>
            </a:pP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Programmes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soutien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à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l'inclusion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basés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sur des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preuves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probantes</a:t>
            </a:r>
            <a:endParaRPr lang="en-US" sz="2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endParaRPr lang="fr-FR" dirty="0"/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EF86EC86-89A6-3623-6DFD-56F8695BD752}"/>
              </a:ext>
            </a:extLst>
          </p:cNvPr>
          <p:cNvSpPr/>
          <p:nvPr/>
        </p:nvSpPr>
        <p:spPr>
          <a:xfrm>
            <a:off x="10652757" y="4294555"/>
            <a:ext cx="3078485" cy="4031350"/>
          </a:xfrm>
          <a:custGeom>
            <a:avLst/>
            <a:gdLst/>
            <a:ahLst/>
            <a:cxnLst/>
            <a:rect l="l" t="t" r="r" b="b"/>
            <a:pathLst>
              <a:path w="3078485" h="4031350">
                <a:moveTo>
                  <a:pt x="0" y="0"/>
                </a:moveTo>
                <a:lnTo>
                  <a:pt x="3078485" y="0"/>
                </a:lnTo>
                <a:lnTo>
                  <a:pt x="3078485" y="4031350"/>
                </a:lnTo>
                <a:lnTo>
                  <a:pt x="0" y="4031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60E3F712-93DB-5B40-2734-DD534CDA6C81}"/>
              </a:ext>
            </a:extLst>
          </p:cNvPr>
          <p:cNvSpPr/>
          <p:nvPr/>
        </p:nvSpPr>
        <p:spPr>
          <a:xfrm>
            <a:off x="-1720240" y="4771398"/>
            <a:ext cx="3440479" cy="3077665"/>
          </a:xfrm>
          <a:custGeom>
            <a:avLst/>
            <a:gdLst/>
            <a:ahLst/>
            <a:cxnLst/>
            <a:rect l="l" t="t" r="r" b="b"/>
            <a:pathLst>
              <a:path w="3440479" h="3077665">
                <a:moveTo>
                  <a:pt x="0" y="0"/>
                </a:moveTo>
                <a:lnTo>
                  <a:pt x="3440479" y="0"/>
                </a:lnTo>
                <a:lnTo>
                  <a:pt x="3440479" y="3077664"/>
                </a:lnTo>
                <a:lnTo>
                  <a:pt x="0" y="3077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0403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54530" y="2474394"/>
            <a:ext cx="8549640" cy="3567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56"/>
              </a:lnSpc>
            </a:pPr>
            <a:endParaRPr lang="en-US" sz="3200" b="1" dirty="0">
              <a:solidFill>
                <a:srgbClr val="000000"/>
              </a:solidFill>
              <a:latin typeface="Arial Bold"/>
            </a:endParaRPr>
          </a:p>
          <a:p>
            <a:pPr>
              <a:lnSpc>
                <a:spcPts val="3456"/>
              </a:lnSpc>
            </a:pP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Des équipes </a:t>
            </a:r>
            <a:r>
              <a:rPr lang="en-US" sz="2400" b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agiles</a:t>
            </a: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intervenant</a:t>
            </a: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 à </a:t>
            </a:r>
            <a:r>
              <a:rPr lang="en-US" sz="2400" b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tous</a:t>
            </a: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 les </a:t>
            </a:r>
            <a:r>
              <a:rPr lang="en-US" sz="2400" b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niveaux</a:t>
            </a: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 de </a:t>
            </a:r>
            <a:r>
              <a:rPr lang="en-US" sz="2400" b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besoin</a:t>
            </a: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 :</a:t>
            </a:r>
          </a:p>
          <a:p>
            <a:pPr marL="963978" lvl="2" indent="-321326">
              <a:lnSpc>
                <a:spcPts val="3024"/>
              </a:lnSpc>
              <a:buFont typeface="Arial"/>
              <a:buChar char="⚬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Transition post-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hospitalisation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complète</a:t>
            </a:r>
            <a:endParaRPr lang="en-US" sz="2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963978" lvl="2" indent="-321326">
              <a:lnSpc>
                <a:spcPts val="3024"/>
              </a:lnSpc>
              <a:buFont typeface="Arial"/>
              <a:buChar char="⚬"/>
            </a:pP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Accès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aux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soins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somatiques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psychiques</a:t>
            </a:r>
            <a:endParaRPr lang="en-US" sz="2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963978" lvl="2" indent="-321326">
              <a:lnSpc>
                <a:spcPts val="3024"/>
              </a:lnSpc>
              <a:buFont typeface="Arial"/>
              <a:buChar char="⚬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Orientation et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suivis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conjoints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situation de pathologies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duelles</a:t>
            </a:r>
            <a:endParaRPr lang="en-US" sz="2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963978" lvl="2" indent="-321326">
              <a:lnSpc>
                <a:spcPts val="3024"/>
              </a:lnSpc>
              <a:buFont typeface="Arial"/>
              <a:buChar char="⚬"/>
            </a:pP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Accompagnement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à la vie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sociale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milieu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ouvert</a:t>
            </a:r>
            <a:endParaRPr lang="en-US" sz="2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963978" lvl="2" indent="-321326">
              <a:lnSpc>
                <a:spcPts val="3024"/>
              </a:lnSpc>
              <a:buFont typeface="Arial"/>
              <a:buChar char="⚬"/>
            </a:pP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Accompagnement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dans le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maintien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dans le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logement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et la transition d’un type de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logement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à un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autre</a:t>
            </a:r>
            <a:endParaRPr lang="en-US" sz="24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799BC1-28C6-698B-762D-8918249B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BREF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507C044A-4C23-94D9-E3D4-DF961D5D8B64}"/>
              </a:ext>
            </a:extLst>
          </p:cNvPr>
          <p:cNvSpPr/>
          <p:nvPr/>
        </p:nvSpPr>
        <p:spPr>
          <a:xfrm>
            <a:off x="-1123955" y="2719208"/>
            <a:ext cx="3078485" cy="4031350"/>
          </a:xfrm>
          <a:custGeom>
            <a:avLst/>
            <a:gdLst/>
            <a:ahLst/>
            <a:cxnLst/>
            <a:rect l="l" t="t" r="r" b="b"/>
            <a:pathLst>
              <a:path w="3078485" h="4031350">
                <a:moveTo>
                  <a:pt x="0" y="0"/>
                </a:moveTo>
                <a:lnTo>
                  <a:pt x="3078485" y="0"/>
                </a:lnTo>
                <a:lnTo>
                  <a:pt x="3078485" y="4031350"/>
                </a:lnTo>
                <a:lnTo>
                  <a:pt x="0" y="4031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B9BC94-546A-947F-BB9E-55058D19BF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Réduire les risques liés au tabac en SAMSAH rétablissement</a:t>
            </a:r>
            <a:br>
              <a:rPr lang="fr-FR" dirty="0"/>
            </a:br>
            <a:endParaRPr lang="fr-FR" dirty="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7FF23B9F-8E4D-23EF-405B-1AD75C247B7F}"/>
              </a:ext>
            </a:extLst>
          </p:cNvPr>
          <p:cNvSpPr/>
          <p:nvPr/>
        </p:nvSpPr>
        <p:spPr>
          <a:xfrm>
            <a:off x="10591800" y="-588645"/>
            <a:ext cx="6103049" cy="4834890"/>
          </a:xfrm>
          <a:custGeom>
            <a:avLst/>
            <a:gdLst/>
            <a:ahLst/>
            <a:cxnLst/>
            <a:rect l="l" t="t" r="r" b="b"/>
            <a:pathLst>
              <a:path w="7314629" h="5825104">
                <a:moveTo>
                  <a:pt x="0" y="0"/>
                </a:moveTo>
                <a:lnTo>
                  <a:pt x="7314628" y="0"/>
                </a:lnTo>
                <a:lnTo>
                  <a:pt x="7314628" y="5825104"/>
                </a:lnTo>
                <a:lnTo>
                  <a:pt x="0" y="5825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19F27357-5D42-F75D-992C-A58A569F6BF8}"/>
              </a:ext>
            </a:extLst>
          </p:cNvPr>
          <p:cNvSpPr/>
          <p:nvPr/>
        </p:nvSpPr>
        <p:spPr>
          <a:xfrm>
            <a:off x="-1080516" y="3780335"/>
            <a:ext cx="3440479" cy="3077665"/>
          </a:xfrm>
          <a:custGeom>
            <a:avLst/>
            <a:gdLst/>
            <a:ahLst/>
            <a:cxnLst/>
            <a:rect l="l" t="t" r="r" b="b"/>
            <a:pathLst>
              <a:path w="3440479" h="3077665">
                <a:moveTo>
                  <a:pt x="0" y="0"/>
                </a:moveTo>
                <a:lnTo>
                  <a:pt x="3440479" y="0"/>
                </a:lnTo>
                <a:lnTo>
                  <a:pt x="3440479" y="3077664"/>
                </a:lnTo>
                <a:lnTo>
                  <a:pt x="0" y="3077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4A3A-7150-E2F9-7B25-DA73EAB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93192"/>
            <a:ext cx="7729728" cy="1188720"/>
          </a:xfrm>
        </p:spPr>
        <p:txBody>
          <a:bodyPr/>
          <a:lstStyle/>
          <a:p>
            <a:r>
              <a:rPr lang="fr-FR" dirty="0"/>
              <a:t>Les constats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0C555-C35D-B225-EDF2-631C2C105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41" y="1981112"/>
            <a:ext cx="8832915" cy="4042497"/>
          </a:xfrm>
        </p:spPr>
        <p:txBody>
          <a:bodyPr>
            <a:normAutofit fontScale="70000" lnSpcReduction="20000"/>
          </a:bodyPr>
          <a:lstStyle/>
          <a:p>
            <a:r>
              <a:rPr lang="fr-FR" sz="2600" b="1" dirty="0"/>
              <a:t>La consommation de tabac diminue en France de façon continue (ou presque) depuis les années 90</a:t>
            </a:r>
            <a:r>
              <a:rPr lang="fr-FR" sz="2600" dirty="0"/>
              <a:t>’</a:t>
            </a:r>
          </a:p>
          <a:p>
            <a:pPr lvl="1"/>
            <a:r>
              <a:rPr lang="fr-FR" sz="2600" dirty="0"/>
              <a:t>Ce n’est pas vrai pour les usagers de psychiatrie </a:t>
            </a:r>
          </a:p>
          <a:p>
            <a:pPr lvl="2"/>
            <a:r>
              <a:rPr lang="fr-FR" sz="2600" dirty="0"/>
              <a:t>Les prévalences tabagiques sont comprises entre 60 et 80 % </a:t>
            </a:r>
            <a:r>
              <a:rPr lang="fr-FR" sz="2600"/>
              <a:t>contre 29 </a:t>
            </a:r>
            <a:r>
              <a:rPr lang="fr-FR" sz="2600" dirty="0"/>
              <a:t>% en population générale</a:t>
            </a:r>
          </a:p>
          <a:p>
            <a:pPr lvl="1"/>
            <a:r>
              <a:rPr lang="fr-FR" sz="2600" dirty="0"/>
              <a:t>Le repérage du statut tabagique n’est pas systématique ni l’incitation à réduire les risques et dommages associés au tabac</a:t>
            </a:r>
          </a:p>
          <a:p>
            <a:pPr lvl="1"/>
            <a:r>
              <a:rPr lang="fr-FR" sz="2600" dirty="0"/>
              <a:t>Le tabac impacte l’efficacité des traitements pharmacologiques </a:t>
            </a:r>
          </a:p>
          <a:p>
            <a:pPr lvl="1"/>
            <a:r>
              <a:rPr lang="fr-FR" sz="2600" dirty="0"/>
              <a:t>Les dosages des antipsychotiques sont majorés pour les personnes fumeuses </a:t>
            </a:r>
          </a:p>
          <a:p>
            <a:pPr lvl="1"/>
            <a:r>
              <a:rPr lang="fr-FR" sz="2600" dirty="0"/>
              <a:t>Le tabac est le premier facteur de risque de mortalité évitable chez les usagers de la psychiatrie dont l’espérance de vie est de 65 ans contre 84 ans en population générale</a:t>
            </a:r>
          </a:p>
          <a:p>
            <a:pPr lvl="1"/>
            <a:r>
              <a:rPr lang="fr-FR" sz="2600" dirty="0"/>
              <a:t>La Haute autorité de santé a élaboré des recommandations pour la réduction des risques liés aux addictions en ESMS  </a:t>
            </a:r>
          </a:p>
          <a:p>
            <a:pPr lvl="1"/>
            <a:endParaRPr lang="fr-FR" dirty="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63B939B5-B488-B47F-9D82-E3D45FBF44D4}"/>
              </a:ext>
            </a:extLst>
          </p:cNvPr>
          <p:cNvSpPr/>
          <p:nvPr/>
        </p:nvSpPr>
        <p:spPr>
          <a:xfrm>
            <a:off x="-1246348" y="2862800"/>
            <a:ext cx="3078485" cy="4031350"/>
          </a:xfrm>
          <a:custGeom>
            <a:avLst/>
            <a:gdLst/>
            <a:ahLst/>
            <a:cxnLst/>
            <a:rect l="l" t="t" r="r" b="b"/>
            <a:pathLst>
              <a:path w="3078485" h="4031350">
                <a:moveTo>
                  <a:pt x="0" y="0"/>
                </a:moveTo>
                <a:lnTo>
                  <a:pt x="3078485" y="0"/>
                </a:lnTo>
                <a:lnTo>
                  <a:pt x="3078485" y="4031350"/>
                </a:lnTo>
                <a:lnTo>
                  <a:pt x="0" y="4031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274ACE32-3603-5518-78A1-2CE0FF46DDB0}"/>
              </a:ext>
            </a:extLst>
          </p:cNvPr>
          <p:cNvSpPr/>
          <p:nvPr/>
        </p:nvSpPr>
        <p:spPr>
          <a:xfrm>
            <a:off x="10123598" y="3917495"/>
            <a:ext cx="3440479" cy="3077665"/>
          </a:xfrm>
          <a:custGeom>
            <a:avLst/>
            <a:gdLst/>
            <a:ahLst/>
            <a:cxnLst/>
            <a:rect l="l" t="t" r="r" b="b"/>
            <a:pathLst>
              <a:path w="3440479" h="3077665">
                <a:moveTo>
                  <a:pt x="0" y="0"/>
                </a:moveTo>
                <a:lnTo>
                  <a:pt x="3440479" y="0"/>
                </a:lnTo>
                <a:lnTo>
                  <a:pt x="3440479" y="3077664"/>
                </a:lnTo>
                <a:lnTo>
                  <a:pt x="0" y="3077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4561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0FCF-DD81-96E8-17C0-3A8BBBC3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favoriser le repérage et l’autodétermination ?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62679-32D0-2EE6-C14A-C0BD6ABE5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7864971" cy="3470525"/>
          </a:xfrm>
        </p:spPr>
        <p:txBody>
          <a:bodyPr>
            <a:normAutofit fontScale="92500"/>
          </a:bodyPr>
          <a:lstStyle/>
          <a:p>
            <a:r>
              <a:rPr lang="fr-FR" sz="1800" b="1" dirty="0"/>
              <a:t>Développer une stratégie motivationnelle pour l’abord de la personne fumeuse</a:t>
            </a:r>
          </a:p>
          <a:p>
            <a:pPr lvl="1"/>
            <a:r>
              <a:rPr lang="fr-FR" dirty="0"/>
              <a:t>Comment la motivation est-elle impactée en contexte de troubles psychiques sévères ?</a:t>
            </a:r>
          </a:p>
          <a:p>
            <a:pPr lvl="1"/>
            <a:r>
              <a:rPr lang="fr-FR" dirty="0"/>
              <a:t> En quoi la démarche de l’entretien motivationnel peut-elle participer au changement de comportement lié à la consommation de tabac ?</a:t>
            </a:r>
          </a:p>
          <a:p>
            <a:r>
              <a:rPr lang="fr-FR" sz="1800" b="1" dirty="0"/>
              <a:t>N’apporter une information sur les impacts du tabagisme en santé mentale que si l’on y est autorisé par la personne </a:t>
            </a:r>
          </a:p>
          <a:p>
            <a:r>
              <a:rPr lang="fr-FR" sz="1800" b="1" dirty="0"/>
              <a:t>Être en co</a:t>
            </a:r>
            <a:r>
              <a:rPr lang="fr-FR" b="1" dirty="0"/>
              <a:t>nfiance et encouragé dans sa</a:t>
            </a:r>
            <a:r>
              <a:rPr lang="fr-FR" sz="1800" b="1" dirty="0"/>
              <a:t> capacité à présenter le panel d’outils susceptibles d’accompagner les démarches d’arrêt tant comportementaux que pharmacologiques et d’en préciser les conditions d’accès </a:t>
            </a:r>
            <a:r>
              <a:rPr lang="fr-FR" sz="1800" dirty="0"/>
              <a:t>(gratuité, possibilité de fumer en contexte de substitution….)</a:t>
            </a:r>
          </a:p>
          <a:p>
            <a:endParaRPr lang="fr-FR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430A97A-F725-A7C7-F800-941F6E3A1111}"/>
              </a:ext>
            </a:extLst>
          </p:cNvPr>
          <p:cNvSpPr/>
          <p:nvPr/>
        </p:nvSpPr>
        <p:spPr>
          <a:xfrm>
            <a:off x="-3520440" y="1188532"/>
            <a:ext cx="5276885" cy="4480936"/>
          </a:xfrm>
          <a:custGeom>
            <a:avLst/>
            <a:gdLst/>
            <a:ahLst/>
            <a:cxnLst/>
            <a:rect l="l" t="t" r="r" b="b"/>
            <a:pathLst>
              <a:path w="7314629" h="5825104">
                <a:moveTo>
                  <a:pt x="0" y="0"/>
                </a:moveTo>
                <a:lnTo>
                  <a:pt x="7314628" y="0"/>
                </a:lnTo>
                <a:lnTo>
                  <a:pt x="7314628" y="5825104"/>
                </a:lnTo>
                <a:lnTo>
                  <a:pt x="0" y="58251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FB073952-BBCC-48EE-C42F-047E32053E07}"/>
              </a:ext>
            </a:extLst>
          </p:cNvPr>
          <p:cNvSpPr/>
          <p:nvPr/>
        </p:nvSpPr>
        <p:spPr>
          <a:xfrm>
            <a:off x="9960864" y="4519938"/>
            <a:ext cx="3440479" cy="3077665"/>
          </a:xfrm>
          <a:custGeom>
            <a:avLst/>
            <a:gdLst/>
            <a:ahLst/>
            <a:cxnLst/>
            <a:rect l="l" t="t" r="r" b="b"/>
            <a:pathLst>
              <a:path w="3440479" h="3077665">
                <a:moveTo>
                  <a:pt x="0" y="0"/>
                </a:moveTo>
                <a:lnTo>
                  <a:pt x="3440479" y="0"/>
                </a:lnTo>
                <a:lnTo>
                  <a:pt x="3440479" y="3077664"/>
                </a:lnTo>
                <a:lnTo>
                  <a:pt x="0" y="30776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09395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3ADB-85E4-4C21-B69C-826479E5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favoriser le repérage et l’autodétermination ?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35B49-3611-5854-32AB-10AEA5AB5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62756"/>
          </a:xfrm>
        </p:spPr>
        <p:txBody>
          <a:bodyPr>
            <a:normAutofit/>
          </a:bodyPr>
          <a:lstStyle/>
          <a:p>
            <a:r>
              <a:rPr lang="fr-FR" sz="2000" dirty="0"/>
              <a:t>N’utiliser des questionnaires de repérage de la consommation que dès lors qu’elles ont été présentées à la personne dans leurs objectifs et leurs limites</a:t>
            </a:r>
          </a:p>
          <a:p>
            <a:r>
              <a:rPr lang="fr-FR" sz="2000" dirty="0"/>
              <a:t>Ouvrir la personne à l’ensemble des campagnes susceptibles de majorer sa motivation à tenter une réduction de ses consommations </a:t>
            </a:r>
          </a:p>
          <a:p>
            <a:r>
              <a:rPr lang="fr-FR" sz="2000" dirty="0"/>
              <a:t>Réitérer la proposition de réduction des consommations si ce n’est pas une période favorable à une réduction des consommations </a:t>
            </a:r>
          </a:p>
          <a:p>
            <a:r>
              <a:rPr lang="fr-FR" sz="2000" dirty="0"/>
              <a:t>S’autoriser à proposer des alternatives comme la cigarette électronique à partir de démonstrations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61DAFC25-27AF-9C4F-79FE-AEA93ACEE3D0}"/>
              </a:ext>
            </a:extLst>
          </p:cNvPr>
          <p:cNvSpPr/>
          <p:nvPr/>
        </p:nvSpPr>
        <p:spPr>
          <a:xfrm>
            <a:off x="-3577590" y="148402"/>
            <a:ext cx="5276885" cy="4480936"/>
          </a:xfrm>
          <a:custGeom>
            <a:avLst/>
            <a:gdLst/>
            <a:ahLst/>
            <a:cxnLst/>
            <a:rect l="l" t="t" r="r" b="b"/>
            <a:pathLst>
              <a:path w="7314629" h="5825104">
                <a:moveTo>
                  <a:pt x="0" y="0"/>
                </a:moveTo>
                <a:lnTo>
                  <a:pt x="7314628" y="0"/>
                </a:lnTo>
                <a:lnTo>
                  <a:pt x="7314628" y="5825104"/>
                </a:lnTo>
                <a:lnTo>
                  <a:pt x="0" y="5825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BC0B30E2-5272-A172-1649-D45BC5FC68A3}"/>
              </a:ext>
            </a:extLst>
          </p:cNvPr>
          <p:cNvSpPr/>
          <p:nvPr/>
        </p:nvSpPr>
        <p:spPr>
          <a:xfrm>
            <a:off x="9737882" y="2952380"/>
            <a:ext cx="3078485" cy="4031350"/>
          </a:xfrm>
          <a:custGeom>
            <a:avLst/>
            <a:gdLst/>
            <a:ahLst/>
            <a:cxnLst/>
            <a:rect l="l" t="t" r="r" b="b"/>
            <a:pathLst>
              <a:path w="3078485" h="4031350">
                <a:moveTo>
                  <a:pt x="0" y="0"/>
                </a:moveTo>
                <a:lnTo>
                  <a:pt x="3078485" y="0"/>
                </a:lnTo>
                <a:lnTo>
                  <a:pt x="3078485" y="4031350"/>
                </a:lnTo>
                <a:lnTo>
                  <a:pt x="0" y="4031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80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8EB3-4658-44AA-F041-F1187B24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65810"/>
            <a:ext cx="7729728" cy="1451610"/>
          </a:xfrm>
        </p:spPr>
        <p:txBody>
          <a:bodyPr>
            <a:noAutofit/>
          </a:bodyPr>
          <a:lstStyle/>
          <a:p>
            <a:r>
              <a:rPr lang="fr-FR" sz="2400" dirty="0"/>
              <a:t>Concrètement, accompagner la réduction des risques DANS LE CADRE D’un SAMSAH, comment ca se traduit ?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56B54-F10A-8360-7AF7-A1D12608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975854" cy="3454146"/>
          </a:xfrm>
        </p:spPr>
        <p:txBody>
          <a:bodyPr>
            <a:normAutofit fontScale="77500" lnSpcReduction="20000"/>
          </a:bodyPr>
          <a:lstStyle/>
          <a:p>
            <a:r>
              <a:rPr lang="fr-FR" sz="2400" dirty="0"/>
              <a:t>Evaluer la motivation à l’arrêt et la confiance en soi </a:t>
            </a:r>
          </a:p>
          <a:p>
            <a:pPr lvl="1"/>
            <a:r>
              <a:rPr lang="fr-FR" sz="2100" dirty="0"/>
              <a:t>Explorer les ambivalences, l’histoire de la personne avec le tabac, les tentatives passées, les victoires, petites et grandes et les facteurs prédictifs de la reprise du tabac</a:t>
            </a:r>
          </a:p>
          <a:p>
            <a:r>
              <a:rPr lang="fr-FR" sz="2400" dirty="0"/>
              <a:t>Evaluer le niveau de dépendance physique et son intensité</a:t>
            </a:r>
          </a:p>
          <a:p>
            <a:pPr lvl="1"/>
            <a:r>
              <a:rPr lang="fr-FR" sz="2100" dirty="0"/>
              <a:t>Test de Fagerström </a:t>
            </a:r>
          </a:p>
          <a:p>
            <a:pPr lvl="1"/>
            <a:r>
              <a:rPr lang="fr-FR" sz="2100" dirty="0"/>
              <a:t>Récit de vie </a:t>
            </a:r>
          </a:p>
          <a:p>
            <a:r>
              <a:rPr lang="fr-FR" sz="2400" dirty="0"/>
              <a:t>Evaluer le niveau de dépendance psychologique et comportementale</a:t>
            </a:r>
          </a:p>
          <a:p>
            <a:r>
              <a:rPr lang="fr-FR" sz="2400" dirty="0"/>
              <a:t>Définir ensemble des objectifs réalistes et personnalisés </a:t>
            </a:r>
          </a:p>
          <a:p>
            <a:pPr lvl="1"/>
            <a:r>
              <a:rPr lang="fr-FR" sz="2100" dirty="0"/>
              <a:t>Comment voyez-vous évoluer votre consommation de tabac ? Avez-vous déjà imaginé ne plus fumer aussi tôt le matin/tard le soir ? …Quand vous avez réussi à baisser votre consommation, comment vous y êtes-vous pris ?</a:t>
            </a:r>
          </a:p>
          <a:p>
            <a:endParaRPr lang="fr-FR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4647FB1-C5C0-559B-85EB-7C71575AEB08}"/>
              </a:ext>
            </a:extLst>
          </p:cNvPr>
          <p:cNvSpPr/>
          <p:nvPr/>
        </p:nvSpPr>
        <p:spPr>
          <a:xfrm>
            <a:off x="10572750" y="1057275"/>
            <a:ext cx="6103049" cy="4834890"/>
          </a:xfrm>
          <a:custGeom>
            <a:avLst/>
            <a:gdLst/>
            <a:ahLst/>
            <a:cxnLst/>
            <a:rect l="l" t="t" r="r" b="b"/>
            <a:pathLst>
              <a:path w="7314629" h="5825104">
                <a:moveTo>
                  <a:pt x="0" y="0"/>
                </a:moveTo>
                <a:lnTo>
                  <a:pt x="7314628" y="0"/>
                </a:lnTo>
                <a:lnTo>
                  <a:pt x="7314628" y="5825104"/>
                </a:lnTo>
                <a:lnTo>
                  <a:pt x="0" y="5825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8D59C014-6B69-1844-1990-59C295E475D4}"/>
              </a:ext>
            </a:extLst>
          </p:cNvPr>
          <p:cNvSpPr/>
          <p:nvPr/>
        </p:nvSpPr>
        <p:spPr>
          <a:xfrm>
            <a:off x="-1209343" y="4097028"/>
            <a:ext cx="3440479" cy="3077665"/>
          </a:xfrm>
          <a:custGeom>
            <a:avLst/>
            <a:gdLst/>
            <a:ahLst/>
            <a:cxnLst/>
            <a:rect l="l" t="t" r="r" b="b"/>
            <a:pathLst>
              <a:path w="3440479" h="3077665">
                <a:moveTo>
                  <a:pt x="0" y="0"/>
                </a:moveTo>
                <a:lnTo>
                  <a:pt x="3440479" y="0"/>
                </a:lnTo>
                <a:lnTo>
                  <a:pt x="3440479" y="3077664"/>
                </a:lnTo>
                <a:lnTo>
                  <a:pt x="0" y="3077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38533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4A95-7C8B-1960-A141-E1367F4D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51510"/>
            <a:ext cx="7729728" cy="1501902"/>
          </a:xfrm>
        </p:spPr>
        <p:txBody>
          <a:bodyPr>
            <a:noAutofit/>
          </a:bodyPr>
          <a:lstStyle/>
          <a:p>
            <a:r>
              <a:rPr lang="fr-FR" sz="2400" dirty="0"/>
              <a:t>Concrètement, accompagner la réduction des risques DANS LE CADRE d’UN SAMSAH, ca marche comment Ca se traduit ?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B4CA9-C68E-F0BF-6235-BA5E2C387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Présenter de façon détaillée les différentes stratégies d’arrêt ou de réduction des consommations et leurs effets probables et rassurer </a:t>
            </a:r>
          </a:p>
          <a:p>
            <a:pPr lvl="1"/>
            <a:r>
              <a:rPr lang="fr-FR" dirty="0"/>
              <a:t>Substitutions nicotiniques (traitement plus long et plus intense pour les personnes présentant un trouble psychique sévère)</a:t>
            </a:r>
          </a:p>
          <a:p>
            <a:pPr lvl="1"/>
            <a:r>
              <a:rPr lang="fr-FR" dirty="0"/>
              <a:t>Pharmacologie (Varénicline ou Bupropion en fonction des situations)</a:t>
            </a:r>
          </a:p>
          <a:p>
            <a:r>
              <a:rPr lang="fr-FR" dirty="0"/>
              <a:t>Accompagner sans l’imposer vers l’arrêt ou la réduction des consommations </a:t>
            </a:r>
          </a:p>
          <a:p>
            <a:pPr lvl="1"/>
            <a:r>
              <a:rPr lang="fr-FR" dirty="0"/>
              <a:t>En définissant ensemble des stratégies adaptées à la personne</a:t>
            </a:r>
          </a:p>
          <a:p>
            <a:pPr lvl="1"/>
            <a:r>
              <a:rPr lang="fr-FR" dirty="0"/>
              <a:t>Les moyens de suivre une progression (carnet de bord des consommations, calendrier) </a:t>
            </a:r>
          </a:p>
          <a:p>
            <a:pPr lvl="1"/>
            <a:r>
              <a:rPr lang="fr-FR" dirty="0"/>
              <a:t>Les stratégies pour faire face au risque de reprise du tabac (quand l’entourage fume, quand une situation de stress va se présenter,…)</a:t>
            </a:r>
          </a:p>
          <a:p>
            <a:endParaRPr lang="fr-FR" dirty="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2E28C5FF-AA35-4685-F916-EBFFA7CA30E9}"/>
              </a:ext>
            </a:extLst>
          </p:cNvPr>
          <p:cNvSpPr/>
          <p:nvPr/>
        </p:nvSpPr>
        <p:spPr>
          <a:xfrm>
            <a:off x="-961649" y="2153412"/>
            <a:ext cx="3078485" cy="4031350"/>
          </a:xfrm>
          <a:custGeom>
            <a:avLst/>
            <a:gdLst/>
            <a:ahLst/>
            <a:cxnLst/>
            <a:rect l="l" t="t" r="r" b="b"/>
            <a:pathLst>
              <a:path w="3078485" h="4031350">
                <a:moveTo>
                  <a:pt x="0" y="0"/>
                </a:moveTo>
                <a:lnTo>
                  <a:pt x="3078485" y="0"/>
                </a:lnTo>
                <a:lnTo>
                  <a:pt x="3078485" y="4031350"/>
                </a:lnTo>
                <a:lnTo>
                  <a:pt x="0" y="4031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E3A2B2DC-BE03-74C6-A9EA-D15BF3386485}"/>
              </a:ext>
            </a:extLst>
          </p:cNvPr>
          <p:cNvSpPr/>
          <p:nvPr/>
        </p:nvSpPr>
        <p:spPr>
          <a:xfrm>
            <a:off x="9960864" y="4519938"/>
            <a:ext cx="3440479" cy="3077665"/>
          </a:xfrm>
          <a:custGeom>
            <a:avLst/>
            <a:gdLst/>
            <a:ahLst/>
            <a:cxnLst/>
            <a:rect l="l" t="t" r="r" b="b"/>
            <a:pathLst>
              <a:path w="3440479" h="3077665">
                <a:moveTo>
                  <a:pt x="0" y="0"/>
                </a:moveTo>
                <a:lnTo>
                  <a:pt x="3440479" y="0"/>
                </a:lnTo>
                <a:lnTo>
                  <a:pt x="3440479" y="3077664"/>
                </a:lnTo>
                <a:lnTo>
                  <a:pt x="0" y="3077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3526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22A651-6ADA-B295-CD2B-9D5DB095D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37" y="1624045"/>
            <a:ext cx="4270248" cy="704087"/>
          </a:xfrm>
        </p:spPr>
        <p:txBody>
          <a:bodyPr/>
          <a:lstStyle/>
          <a:p>
            <a:r>
              <a:rPr lang="fr-FR" dirty="0"/>
              <a:t>Facilitateurs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C6D0B-9E1B-43ED-F797-166E03827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4366" y="2653392"/>
            <a:ext cx="5135880" cy="3316927"/>
          </a:xfrm>
        </p:spPr>
        <p:txBody>
          <a:bodyPr>
            <a:noAutofit/>
          </a:bodyPr>
          <a:lstStyle/>
          <a:p>
            <a:r>
              <a:rPr lang="fr-FR" sz="2000" dirty="0"/>
              <a:t>Culture du rétablissement en santé mentale </a:t>
            </a:r>
          </a:p>
          <a:p>
            <a:pPr lvl="1"/>
            <a:r>
              <a:rPr lang="fr-FR" sz="2000" dirty="0"/>
              <a:t>Mise en place de  séquences de psychoéducation </a:t>
            </a:r>
          </a:p>
          <a:p>
            <a:pPr lvl="1"/>
            <a:r>
              <a:rPr lang="fr-FR" sz="2000" dirty="0"/>
              <a:t>Familiarité avec les évaluations (bien-être, qualité de vie, niveau d’</a:t>
            </a:r>
            <a:r>
              <a:rPr lang="fr-FR" sz="2000" dirty="0" err="1"/>
              <a:t>autostigmatisation</a:t>
            </a:r>
            <a:r>
              <a:rPr lang="fr-FR" sz="2000" dirty="0"/>
              <a:t>, observance médicamenteuse)</a:t>
            </a:r>
          </a:p>
          <a:p>
            <a:pPr lvl="1"/>
            <a:r>
              <a:rPr lang="fr-FR" sz="2000" dirty="0"/>
              <a:t>Accueil de la personne dans sa globalité avec un intérêt marqué pour sa santé somatique souvent déterminante dans la chronicisation des personnes concernées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EA72D-C15D-1834-9BEC-B34391023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5828" y="2941159"/>
            <a:ext cx="4893564" cy="3177420"/>
          </a:xfrm>
        </p:spPr>
        <p:txBody>
          <a:bodyPr>
            <a:noAutofit/>
          </a:bodyPr>
          <a:lstStyle/>
          <a:p>
            <a:r>
              <a:rPr lang="fr-FR" sz="2000" dirty="0"/>
              <a:t>Cloisonnement de l’offre de soin </a:t>
            </a:r>
          </a:p>
          <a:p>
            <a:pPr lvl="1"/>
            <a:r>
              <a:rPr lang="fr-FR" sz="2000" dirty="0"/>
              <a:t>Suivi psychiatrique assuré par un tiers </a:t>
            </a:r>
          </a:p>
          <a:p>
            <a:pPr lvl="1"/>
            <a:r>
              <a:rPr lang="fr-FR" sz="2000" dirty="0"/>
              <a:t>Coopération nécessaire et parfois complexe avec les services d’accompagnement dédiés (CSAPA, CMP…) s’ils existent </a:t>
            </a:r>
          </a:p>
          <a:p>
            <a:pPr lvl="1"/>
            <a:r>
              <a:rPr lang="fr-FR" sz="2000" dirty="0"/>
              <a:t>Légitimité et sentiment d’efficacité personnelle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AFA7F-2E09-AFE9-6DC8-9E312D688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6" y="1624045"/>
            <a:ext cx="4270248" cy="704087"/>
          </a:xfrm>
        </p:spPr>
        <p:txBody>
          <a:bodyPr/>
          <a:lstStyle/>
          <a:p>
            <a:r>
              <a:rPr lang="fr-FR" dirty="0"/>
              <a:t>Contraintes/obstacles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B27E58-F985-FD7E-E54F-034D8F44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7874"/>
            <a:ext cx="7729728" cy="1188720"/>
          </a:xfrm>
        </p:spPr>
        <p:txBody>
          <a:bodyPr/>
          <a:lstStyle/>
          <a:p>
            <a:r>
              <a:rPr lang="fr-FR" dirty="0"/>
              <a:t>1ers Retours d'expérience (1/2)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61D60DB9-9930-CCC2-1748-4A947D381BCD}"/>
              </a:ext>
            </a:extLst>
          </p:cNvPr>
          <p:cNvSpPr/>
          <p:nvPr/>
        </p:nvSpPr>
        <p:spPr>
          <a:xfrm>
            <a:off x="10960865" y="-628967"/>
            <a:ext cx="6666929" cy="5210110"/>
          </a:xfrm>
          <a:custGeom>
            <a:avLst/>
            <a:gdLst/>
            <a:ahLst/>
            <a:cxnLst/>
            <a:rect l="l" t="t" r="r" b="b"/>
            <a:pathLst>
              <a:path w="7314629" h="5825104">
                <a:moveTo>
                  <a:pt x="0" y="0"/>
                </a:moveTo>
                <a:lnTo>
                  <a:pt x="7314628" y="0"/>
                </a:lnTo>
                <a:lnTo>
                  <a:pt x="7314628" y="5825104"/>
                </a:lnTo>
                <a:lnTo>
                  <a:pt x="0" y="5825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D57AC155-042C-2BAE-A3FB-F06B8BC7DA31}"/>
              </a:ext>
            </a:extLst>
          </p:cNvPr>
          <p:cNvSpPr/>
          <p:nvPr/>
        </p:nvSpPr>
        <p:spPr>
          <a:xfrm>
            <a:off x="-2016113" y="3919505"/>
            <a:ext cx="3440479" cy="3077665"/>
          </a:xfrm>
          <a:custGeom>
            <a:avLst/>
            <a:gdLst/>
            <a:ahLst/>
            <a:cxnLst/>
            <a:rect l="l" t="t" r="r" b="b"/>
            <a:pathLst>
              <a:path w="3440479" h="3077665">
                <a:moveTo>
                  <a:pt x="0" y="0"/>
                </a:moveTo>
                <a:lnTo>
                  <a:pt x="3440479" y="0"/>
                </a:lnTo>
                <a:lnTo>
                  <a:pt x="3440479" y="3077664"/>
                </a:lnTo>
                <a:lnTo>
                  <a:pt x="0" y="3077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62357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22A651-6ADA-B295-CD2B-9D5DB095D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616" y="1589914"/>
            <a:ext cx="4270248" cy="704087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 point de vue des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professionnel.le.s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C6D0B-9E1B-43ED-F797-166E03827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596" y="2787985"/>
            <a:ext cx="6159246" cy="3826765"/>
          </a:xfrm>
        </p:spPr>
        <p:txBody>
          <a:bodyPr>
            <a:noAutofit/>
          </a:bodyPr>
          <a:lstStyle/>
          <a:p>
            <a:pPr lvl="1"/>
            <a:r>
              <a:rPr lang="fr-FR" sz="1800" dirty="0">
                <a:latin typeface="+mj-lt"/>
              </a:rPr>
              <a:t>Ma connaissance sur les impacts du tabac en santé mentale a progressé </a:t>
            </a:r>
          </a:p>
          <a:p>
            <a:pPr lvl="1"/>
            <a:r>
              <a:rPr lang="fr-FR" sz="1800" dirty="0">
                <a:latin typeface="+mj-lt"/>
              </a:rPr>
              <a:t>Je sais quelles structures interpeler pour intensifier mes actions de promotion de la santé (FFC, PREPSY, RESPADD, FEDERATION ADDICTION)</a:t>
            </a:r>
          </a:p>
          <a:p>
            <a:pPr lvl="1"/>
            <a:r>
              <a:rPr lang="fr-FR" sz="1800" dirty="0">
                <a:latin typeface="+mj-lt"/>
              </a:rPr>
              <a:t>J’ai acquis plusieurs techniques de l’ordre du savoir-être pour entrer en relation et aborder le tabac auprès des usagers.ères </a:t>
            </a:r>
          </a:p>
          <a:p>
            <a:pPr lvl="1"/>
            <a:r>
              <a:rPr lang="fr-FR" sz="1800" dirty="0">
                <a:latin typeface="+mj-lt"/>
              </a:rPr>
              <a:t>J’ai accès à des espaces où interpeler sur les liens entre tabac et trouble psychique sévère </a:t>
            </a:r>
          </a:p>
          <a:p>
            <a:pPr lvl="1"/>
            <a:r>
              <a:rPr lang="fr-FR" sz="1800" dirty="0">
                <a:latin typeface="+mj-lt"/>
              </a:rPr>
              <a:t>La réduction des addictions est devenu un axe du projet de ma structure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EA72D-C15D-1834-9BEC-B34391023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7386" y="2967230"/>
            <a:ext cx="5674614" cy="2875788"/>
          </a:xfrm>
        </p:spPr>
        <p:txBody>
          <a:bodyPr>
            <a:normAutofit/>
          </a:bodyPr>
          <a:lstStyle/>
          <a:p>
            <a:r>
              <a:rPr lang="fr-FR" sz="1900" dirty="0"/>
              <a:t>Je peux parler de mes dépendances dans le cadre d’un SAMSAH</a:t>
            </a:r>
          </a:p>
          <a:p>
            <a:r>
              <a:rPr lang="fr-FR" sz="1900" dirty="0"/>
              <a:t>Je suis </a:t>
            </a:r>
            <a:r>
              <a:rPr lang="fr-FR" sz="1900" dirty="0" err="1"/>
              <a:t>sensibilisé.e</a:t>
            </a:r>
            <a:r>
              <a:rPr lang="fr-FR" sz="1900" dirty="0"/>
              <a:t> à l’action du tabac sur les médicaments (levier motivationnel)</a:t>
            </a:r>
          </a:p>
          <a:p>
            <a:r>
              <a:rPr lang="fr-FR" sz="1900" dirty="0"/>
              <a:t>Je suis </a:t>
            </a:r>
            <a:r>
              <a:rPr lang="fr-FR" sz="1900" dirty="0" err="1"/>
              <a:t>invité.e</a:t>
            </a:r>
            <a:r>
              <a:rPr lang="fr-FR" sz="1900" dirty="0"/>
              <a:t> à me saisir des campagnes de prévention </a:t>
            </a:r>
          </a:p>
          <a:p>
            <a:r>
              <a:rPr lang="fr-FR" sz="1900" dirty="0"/>
              <a:t>Je connais les différents dispositifs d’aide à l’arrêt </a:t>
            </a:r>
          </a:p>
          <a:p>
            <a:endParaRPr lang="fr-FR" sz="17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AFA7F-2E09-AFE9-6DC8-9E312D688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5842" y="1589914"/>
            <a:ext cx="4270248" cy="704087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 POINT DE VUE DES USAGER.ERES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B27E58-F985-FD7E-E54F-034D8F44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3249"/>
            <a:ext cx="7729728" cy="852681"/>
          </a:xfrm>
        </p:spPr>
        <p:txBody>
          <a:bodyPr/>
          <a:lstStyle/>
          <a:p>
            <a:r>
              <a:rPr lang="fr-FR" dirty="0"/>
              <a:t>1ERS Retours d'expérience (2/2)</a:t>
            </a: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4D10F0D3-A40F-F81E-957A-DA5307A8178E}"/>
              </a:ext>
            </a:extLst>
          </p:cNvPr>
          <p:cNvSpPr/>
          <p:nvPr/>
        </p:nvSpPr>
        <p:spPr>
          <a:xfrm>
            <a:off x="-1475615" y="-1528179"/>
            <a:ext cx="3078485" cy="4031350"/>
          </a:xfrm>
          <a:custGeom>
            <a:avLst/>
            <a:gdLst/>
            <a:ahLst/>
            <a:cxnLst/>
            <a:rect l="l" t="t" r="r" b="b"/>
            <a:pathLst>
              <a:path w="3078485" h="4031350">
                <a:moveTo>
                  <a:pt x="0" y="0"/>
                </a:moveTo>
                <a:lnTo>
                  <a:pt x="3078485" y="0"/>
                </a:lnTo>
                <a:lnTo>
                  <a:pt x="3078485" y="4031350"/>
                </a:lnTo>
                <a:lnTo>
                  <a:pt x="0" y="4031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FD04B85A-A0DE-62DD-7150-04C42B9EFDFE}"/>
              </a:ext>
            </a:extLst>
          </p:cNvPr>
          <p:cNvSpPr/>
          <p:nvPr/>
        </p:nvSpPr>
        <p:spPr>
          <a:xfrm>
            <a:off x="9960864" y="5075918"/>
            <a:ext cx="3440479" cy="3077665"/>
          </a:xfrm>
          <a:custGeom>
            <a:avLst/>
            <a:gdLst/>
            <a:ahLst/>
            <a:cxnLst/>
            <a:rect l="l" t="t" r="r" b="b"/>
            <a:pathLst>
              <a:path w="3440479" h="3077665">
                <a:moveTo>
                  <a:pt x="0" y="0"/>
                </a:moveTo>
                <a:lnTo>
                  <a:pt x="3440479" y="0"/>
                </a:lnTo>
                <a:lnTo>
                  <a:pt x="3440479" y="3077664"/>
                </a:lnTo>
                <a:lnTo>
                  <a:pt x="0" y="3077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3418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4" name="Freeform 4"/>
          <p:cNvSpPr/>
          <p:nvPr/>
        </p:nvSpPr>
        <p:spPr>
          <a:xfrm rot="7964631">
            <a:off x="10574137" y="3025575"/>
            <a:ext cx="1243327" cy="621664"/>
          </a:xfrm>
          <a:custGeom>
            <a:avLst/>
            <a:gdLst/>
            <a:ahLst/>
            <a:cxnLst/>
            <a:rect l="l" t="t" r="r" b="b"/>
            <a:pathLst>
              <a:path w="1864991" h="932496">
                <a:moveTo>
                  <a:pt x="0" y="0"/>
                </a:moveTo>
                <a:lnTo>
                  <a:pt x="1864992" y="0"/>
                </a:lnTo>
                <a:lnTo>
                  <a:pt x="1864992" y="932496"/>
                </a:lnTo>
                <a:lnTo>
                  <a:pt x="0" y="932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778037">
            <a:off x="-771918" y="3731695"/>
            <a:ext cx="1243327" cy="621664"/>
          </a:xfrm>
          <a:custGeom>
            <a:avLst/>
            <a:gdLst/>
            <a:ahLst/>
            <a:cxnLst/>
            <a:rect l="l" t="t" r="r" b="b"/>
            <a:pathLst>
              <a:path w="1864991" h="932496">
                <a:moveTo>
                  <a:pt x="0" y="0"/>
                </a:moveTo>
                <a:lnTo>
                  <a:pt x="1864991" y="0"/>
                </a:lnTo>
                <a:lnTo>
                  <a:pt x="1864991" y="932496"/>
                </a:lnTo>
                <a:lnTo>
                  <a:pt x="0" y="932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7" name="TextBox 7"/>
          <p:cNvSpPr txBox="1"/>
          <p:nvPr/>
        </p:nvSpPr>
        <p:spPr>
          <a:xfrm>
            <a:off x="4382221" y="786947"/>
            <a:ext cx="960609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34"/>
              </a:lnSpc>
            </a:pPr>
            <a:r>
              <a:rPr lang="en-US" sz="4800" spc="-256" dirty="0">
                <a:solidFill>
                  <a:srgbClr val="FFFFFF"/>
                </a:solidFill>
                <a:latin typeface="+mj-lt"/>
              </a:rPr>
              <a:t>01</a:t>
            </a:r>
            <a:endParaRPr lang="en-US" sz="2100" spc="-256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85800" y="755196"/>
            <a:ext cx="3536451" cy="2127796"/>
            <a:chOff x="0" y="-76200"/>
            <a:chExt cx="7072902" cy="425559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76200"/>
              <a:ext cx="7072902" cy="1962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100" b="1" spc="80" dirty="0">
                  <a:solidFill>
                    <a:srgbClr val="FFFFFF"/>
                  </a:solidFill>
                  <a:latin typeface="+mj-lt"/>
                </a:rPr>
                <a:t>LES SAMSAH ORIENTÉS RÉTABLISSEMENT, EN BREF </a:t>
              </a:r>
              <a:r>
                <a:rPr lang="en-US" sz="2100" spc="80" dirty="0">
                  <a:solidFill>
                    <a:srgbClr val="FFFFFF"/>
                  </a:solidFill>
                  <a:latin typeface="+mj-lt"/>
                </a:rPr>
                <a:t>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178843"/>
              <a:ext cx="6709394" cy="2000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</a:pPr>
              <a:r>
                <a:rPr lang="en-US" sz="2100" spc="37" dirty="0" err="1">
                  <a:solidFill>
                    <a:srgbClr val="FFFFFF"/>
                  </a:solidFill>
                  <a:latin typeface="+mj-lt"/>
                </a:rPr>
                <a:t>Où</a:t>
              </a:r>
              <a:r>
                <a:rPr lang="en-US" sz="2100" spc="37" dirty="0">
                  <a:solidFill>
                    <a:srgbClr val="FFFFFF"/>
                  </a:solidFill>
                  <a:latin typeface="+mj-lt"/>
                </a:rPr>
                <a:t> on fait </a:t>
              </a:r>
              <a:r>
                <a:rPr lang="en-US" sz="2100" spc="37" dirty="0" err="1">
                  <a:solidFill>
                    <a:srgbClr val="FFFFFF"/>
                  </a:solidFill>
                  <a:latin typeface="+mj-lt"/>
                </a:rPr>
                <a:t>connaissance</a:t>
              </a:r>
              <a:r>
                <a:rPr lang="en-US" sz="2100" spc="37" dirty="0">
                  <a:solidFill>
                    <a:srgbClr val="FFFFFF"/>
                  </a:solidFill>
                  <a:latin typeface="+mj-lt"/>
                </a:rPr>
                <a:t> avec </a:t>
              </a:r>
              <a:r>
                <a:rPr lang="en-US" sz="2100" spc="37" dirty="0" err="1">
                  <a:solidFill>
                    <a:srgbClr val="FFFFFF"/>
                  </a:solidFill>
                  <a:latin typeface="+mj-lt"/>
                </a:rPr>
                <a:t>ce</a:t>
              </a:r>
              <a:r>
                <a:rPr lang="en-US" sz="2100" spc="37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2100" spc="37" dirty="0" err="1">
                  <a:solidFill>
                    <a:srgbClr val="FFFFFF"/>
                  </a:solidFill>
                  <a:latin typeface="+mj-lt"/>
                </a:rPr>
                <a:t>dispositif</a:t>
              </a:r>
              <a:r>
                <a:rPr lang="en-US" sz="2100" spc="37" dirty="0">
                  <a:solidFill>
                    <a:srgbClr val="FFFFFF"/>
                  </a:solidFill>
                  <a:latin typeface="+mj-lt"/>
                </a:rPr>
                <a:t> pour </a:t>
              </a:r>
              <a:r>
                <a:rPr lang="en-US" sz="2100" spc="37" dirty="0" err="1">
                  <a:solidFill>
                    <a:srgbClr val="FFFFFF"/>
                  </a:solidFill>
                  <a:latin typeface="+mj-lt"/>
                </a:rPr>
                <a:t>s’approprier</a:t>
              </a:r>
              <a:r>
                <a:rPr lang="en-US" sz="2100" spc="37" dirty="0">
                  <a:solidFill>
                    <a:srgbClr val="FFFFFF"/>
                  </a:solidFill>
                  <a:latin typeface="+mj-lt"/>
                </a:rPr>
                <a:t> le </a:t>
              </a:r>
              <a:r>
                <a:rPr lang="en-US" sz="2100" spc="37" dirty="0" err="1">
                  <a:solidFill>
                    <a:srgbClr val="FFFFFF"/>
                  </a:solidFill>
                  <a:latin typeface="+mj-lt"/>
                </a:rPr>
                <a:t>contexte</a:t>
              </a:r>
              <a:endParaRPr lang="en-US" sz="2100" spc="37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545591" y="786947"/>
            <a:ext cx="960609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34"/>
              </a:lnSpc>
            </a:pPr>
            <a:r>
              <a:rPr lang="en-US" sz="4800" spc="-256" dirty="0">
                <a:solidFill>
                  <a:srgbClr val="0097B2"/>
                </a:solidFill>
                <a:latin typeface="+mj-lt"/>
              </a:rPr>
              <a:t>03</a:t>
            </a:r>
            <a:endParaRPr lang="en-US" sz="2100" spc="-256" dirty="0">
              <a:solidFill>
                <a:srgbClr val="0097B2"/>
              </a:solidFill>
              <a:latin typeface="+mj-l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382221" y="4199353"/>
            <a:ext cx="960609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34"/>
              </a:lnSpc>
            </a:pPr>
            <a:r>
              <a:rPr lang="en-US" sz="4800" spc="-256" dirty="0">
                <a:solidFill>
                  <a:srgbClr val="0097B2"/>
                </a:solidFill>
                <a:latin typeface="+mj-lt"/>
              </a:rPr>
              <a:t>02</a:t>
            </a:r>
            <a:endParaRPr lang="en-US" sz="2100" spc="-256" dirty="0">
              <a:solidFill>
                <a:srgbClr val="0097B2"/>
              </a:solidFill>
              <a:latin typeface="+mj-lt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781800" y="764205"/>
            <a:ext cx="4074002" cy="2131019"/>
            <a:chOff x="0" y="-76200"/>
            <a:chExt cx="8148003" cy="426204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76200"/>
              <a:ext cx="8148003" cy="628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100" b="1" spc="80" dirty="0">
                  <a:solidFill>
                    <a:srgbClr val="0097B2"/>
                  </a:solidFill>
                  <a:latin typeface="+mj-lt"/>
                </a:rPr>
                <a:t>SAMSAH ET TABAC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518443"/>
              <a:ext cx="8148003" cy="2667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</a:pPr>
              <a:r>
                <a:rPr lang="en-US" sz="2100" spc="37" dirty="0" err="1">
                  <a:solidFill>
                    <a:srgbClr val="0097B2"/>
                  </a:solidFill>
                  <a:latin typeface="+mj-lt"/>
                  <a:cs typeface="Arial" panose="020B0604020202020204" pitchFamily="34" charset="0"/>
                </a:rPr>
                <a:t>Où</a:t>
              </a:r>
              <a:r>
                <a:rPr lang="en-US" sz="2100" spc="37" dirty="0">
                  <a:solidFill>
                    <a:srgbClr val="0097B2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100" spc="37" dirty="0" err="1">
                  <a:solidFill>
                    <a:srgbClr val="0097B2"/>
                  </a:solidFill>
                  <a:latin typeface="+mj-lt"/>
                  <a:cs typeface="Arial" panose="020B0604020202020204" pitchFamily="34" charset="0"/>
                </a:rPr>
                <a:t>l’on</a:t>
              </a:r>
              <a:r>
                <a:rPr lang="en-US" sz="2100" spc="37" dirty="0">
                  <a:solidFill>
                    <a:srgbClr val="0097B2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100" spc="37" dirty="0" err="1">
                  <a:solidFill>
                    <a:srgbClr val="0097B2"/>
                  </a:solidFill>
                  <a:latin typeface="+mj-lt"/>
                  <a:cs typeface="Arial" panose="020B0604020202020204" pitchFamily="34" charset="0"/>
                </a:rPr>
                <a:t>aborde</a:t>
              </a:r>
              <a:r>
                <a:rPr lang="en-US" sz="2100" spc="37" dirty="0">
                  <a:solidFill>
                    <a:srgbClr val="0097B2"/>
                  </a:solidFill>
                  <a:latin typeface="+mj-lt"/>
                  <a:cs typeface="Arial" panose="020B0604020202020204" pitchFamily="34" charset="0"/>
                </a:rPr>
                <a:t> les actions de formation mises </a:t>
              </a:r>
              <a:r>
                <a:rPr lang="en-US" sz="2100" spc="37" dirty="0" err="1">
                  <a:solidFill>
                    <a:srgbClr val="0097B2"/>
                  </a:solidFill>
                  <a:latin typeface="+mj-lt"/>
                  <a:cs typeface="Arial" panose="020B0604020202020204" pitchFamily="34" charset="0"/>
                </a:rPr>
                <a:t>en</a:t>
              </a:r>
              <a:r>
                <a:rPr lang="en-US" sz="2100" spc="37" dirty="0">
                  <a:solidFill>
                    <a:srgbClr val="0097B2"/>
                  </a:solidFill>
                  <a:latin typeface="+mj-lt"/>
                  <a:cs typeface="Arial" panose="020B0604020202020204" pitchFamily="34" charset="0"/>
                </a:rPr>
                <a:t> place pour </a:t>
              </a:r>
              <a:r>
                <a:rPr lang="en-US" sz="2100" spc="37" dirty="0" err="1">
                  <a:solidFill>
                    <a:srgbClr val="0097B2"/>
                  </a:solidFill>
                  <a:latin typeface="+mj-lt"/>
                  <a:cs typeface="Arial" panose="020B0604020202020204" pitchFamily="34" charset="0"/>
                </a:rPr>
                <a:t>créer</a:t>
              </a:r>
              <a:r>
                <a:rPr lang="en-US" sz="2100" spc="37" dirty="0">
                  <a:solidFill>
                    <a:srgbClr val="0097B2"/>
                  </a:solidFill>
                  <a:latin typeface="+mj-lt"/>
                  <a:cs typeface="Arial" panose="020B0604020202020204" pitchFamily="34" charset="0"/>
                </a:rPr>
                <a:t> les conditions </a:t>
              </a:r>
              <a:r>
                <a:rPr lang="en-US" sz="2100" spc="37" dirty="0" err="1">
                  <a:solidFill>
                    <a:srgbClr val="0097B2"/>
                  </a:solidFill>
                  <a:latin typeface="+mj-lt"/>
                  <a:cs typeface="Arial" panose="020B0604020202020204" pitchFamily="34" charset="0"/>
                </a:rPr>
                <a:t>d’une</a:t>
              </a:r>
              <a:r>
                <a:rPr lang="en-US" sz="2100" spc="37" dirty="0">
                  <a:solidFill>
                    <a:srgbClr val="0097B2"/>
                  </a:solidFill>
                  <a:latin typeface="+mj-lt"/>
                  <a:cs typeface="Arial" panose="020B0604020202020204" pitchFamily="34" charset="0"/>
                </a:rPr>
                <a:t> intervention </a:t>
              </a:r>
              <a:r>
                <a:rPr lang="en-US" sz="2100" spc="37" dirty="0" err="1">
                  <a:solidFill>
                    <a:srgbClr val="0097B2"/>
                  </a:solidFill>
                  <a:latin typeface="+mj-lt"/>
                  <a:cs typeface="Arial" panose="020B0604020202020204" pitchFamily="34" charset="0"/>
                </a:rPr>
                <a:t>spécifique</a:t>
              </a:r>
              <a:endParaRPr lang="en-US" sz="2100" spc="37" dirty="0">
                <a:solidFill>
                  <a:srgbClr val="0097B2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85800" y="4342851"/>
            <a:ext cx="3696421" cy="1695674"/>
            <a:chOff x="0" y="-95251"/>
            <a:chExt cx="7392842" cy="2342687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95251"/>
              <a:ext cx="7392842" cy="2214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70"/>
                </a:lnSpc>
              </a:pPr>
              <a:r>
                <a:rPr lang="en-US" sz="2100" b="1" spc="76" dirty="0">
                  <a:solidFill>
                    <a:srgbClr val="0097B2"/>
                  </a:solidFill>
                  <a:latin typeface="+mj-lt"/>
                </a:rPr>
                <a:t>TABAC ET HANDICAP PSYCHIQUE</a:t>
              </a:r>
            </a:p>
            <a:p>
              <a:pPr>
                <a:lnSpc>
                  <a:spcPts val="2470"/>
                </a:lnSpc>
              </a:pPr>
              <a:endParaRPr lang="en-US" sz="2100" spc="76" dirty="0">
                <a:solidFill>
                  <a:srgbClr val="0097B2"/>
                </a:solidFill>
                <a:latin typeface="+mj-lt"/>
              </a:endParaRPr>
            </a:p>
            <a:p>
              <a:pPr>
                <a:lnSpc>
                  <a:spcPts val="2470"/>
                </a:lnSpc>
              </a:pPr>
              <a:endParaRPr lang="en-US" sz="2100" spc="76" dirty="0">
                <a:solidFill>
                  <a:srgbClr val="0097B2"/>
                </a:solidFill>
                <a:latin typeface="+mj-lt"/>
              </a:endParaRPr>
            </a:p>
            <a:p>
              <a:pPr>
                <a:lnSpc>
                  <a:spcPts val="2470"/>
                </a:lnSpc>
              </a:pPr>
              <a:endParaRPr lang="en-US" sz="2100" spc="76" dirty="0">
                <a:solidFill>
                  <a:srgbClr val="0097B2"/>
                </a:solidFill>
                <a:latin typeface="+mj-lt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896142"/>
              <a:ext cx="7392842" cy="1351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</a:pPr>
              <a:r>
                <a:rPr lang="en-US" sz="2100" spc="37" dirty="0" err="1">
                  <a:solidFill>
                    <a:srgbClr val="0097B2"/>
                  </a:solidFill>
                  <a:latin typeface="+mj-lt"/>
                </a:rPr>
                <a:t>Où</a:t>
              </a:r>
              <a:r>
                <a:rPr lang="en-US" sz="2100" spc="37" dirty="0">
                  <a:solidFill>
                    <a:srgbClr val="0097B2"/>
                  </a:solidFill>
                  <a:latin typeface="+mj-lt"/>
                </a:rPr>
                <a:t> </a:t>
              </a:r>
              <a:r>
                <a:rPr lang="en-US" sz="2100" spc="37" dirty="0" err="1">
                  <a:solidFill>
                    <a:srgbClr val="0097B2"/>
                  </a:solidFill>
                  <a:latin typeface="+mj-lt"/>
                </a:rPr>
                <a:t>l’on</a:t>
              </a:r>
              <a:r>
                <a:rPr lang="en-US" sz="2100" spc="37" dirty="0">
                  <a:solidFill>
                    <a:srgbClr val="0097B2"/>
                  </a:solidFill>
                  <a:latin typeface="+mj-lt"/>
                </a:rPr>
                <a:t> </a:t>
              </a:r>
              <a:r>
                <a:rPr lang="en-US" sz="2100" spc="37" dirty="0" err="1">
                  <a:solidFill>
                    <a:srgbClr val="0097B2"/>
                  </a:solidFill>
                  <a:latin typeface="+mj-lt"/>
                </a:rPr>
                <a:t>aborde</a:t>
              </a:r>
              <a:r>
                <a:rPr lang="en-US" sz="2100" spc="37" dirty="0">
                  <a:solidFill>
                    <a:srgbClr val="0097B2"/>
                  </a:solidFill>
                  <a:latin typeface="+mj-lt"/>
                </a:rPr>
                <a:t> les </a:t>
              </a:r>
              <a:r>
                <a:rPr lang="en-US" sz="2100" spc="37" dirty="0" err="1">
                  <a:solidFill>
                    <a:srgbClr val="0097B2"/>
                  </a:solidFill>
                  <a:latin typeface="+mj-lt"/>
                </a:rPr>
                <a:t>effets</a:t>
              </a:r>
              <a:r>
                <a:rPr lang="en-US" sz="2100" spc="37" dirty="0">
                  <a:solidFill>
                    <a:srgbClr val="0097B2"/>
                  </a:solidFill>
                  <a:latin typeface="+mj-lt"/>
                </a:rPr>
                <a:t> de la </a:t>
              </a:r>
              <a:r>
                <a:rPr lang="en-US" sz="2100" spc="37" dirty="0" err="1">
                  <a:solidFill>
                    <a:srgbClr val="0097B2"/>
                  </a:solidFill>
                  <a:latin typeface="+mj-lt"/>
                </a:rPr>
                <a:t>consommation</a:t>
              </a:r>
              <a:r>
                <a:rPr lang="en-US" sz="2100" spc="37" dirty="0">
                  <a:solidFill>
                    <a:srgbClr val="0097B2"/>
                  </a:solidFill>
                  <a:latin typeface="+mj-lt"/>
                </a:rPr>
                <a:t> de </a:t>
              </a:r>
              <a:r>
                <a:rPr lang="en-US" sz="2100" spc="37" dirty="0" err="1">
                  <a:solidFill>
                    <a:srgbClr val="0097B2"/>
                  </a:solidFill>
                  <a:latin typeface="+mj-lt"/>
                </a:rPr>
                <a:t>tabac</a:t>
              </a:r>
              <a:r>
                <a:rPr lang="en-US" sz="2100" spc="37" dirty="0">
                  <a:solidFill>
                    <a:srgbClr val="0097B2"/>
                  </a:solidFill>
                  <a:latin typeface="+mj-lt"/>
                </a:rPr>
                <a:t> </a:t>
              </a:r>
              <a:r>
                <a:rPr lang="en-US" sz="2100" spc="37" dirty="0" err="1">
                  <a:solidFill>
                    <a:srgbClr val="0097B2"/>
                  </a:solidFill>
                  <a:latin typeface="+mj-lt"/>
                </a:rPr>
                <a:t>en</a:t>
              </a:r>
              <a:r>
                <a:rPr lang="en-US" sz="2100" spc="37" dirty="0">
                  <a:solidFill>
                    <a:srgbClr val="0097B2"/>
                  </a:solidFill>
                  <a:latin typeface="+mj-lt"/>
                </a:rPr>
                <a:t> </a:t>
              </a:r>
              <a:r>
                <a:rPr lang="en-US" sz="2100" spc="37" dirty="0" err="1">
                  <a:solidFill>
                    <a:srgbClr val="0097B2"/>
                  </a:solidFill>
                  <a:latin typeface="+mj-lt"/>
                </a:rPr>
                <a:t>contexte</a:t>
              </a:r>
              <a:r>
                <a:rPr lang="en-US" sz="2100" spc="37" dirty="0">
                  <a:solidFill>
                    <a:srgbClr val="0097B2"/>
                  </a:solidFill>
                  <a:latin typeface="+mj-lt"/>
                </a:rPr>
                <a:t> de handicap </a:t>
              </a:r>
              <a:r>
                <a:rPr lang="en-US" sz="2100" spc="37" dirty="0" err="1">
                  <a:solidFill>
                    <a:srgbClr val="0097B2"/>
                  </a:solidFill>
                  <a:latin typeface="+mj-lt"/>
                </a:rPr>
                <a:t>psychique</a:t>
              </a:r>
              <a:endParaRPr lang="en-US" sz="2100" spc="37" dirty="0">
                <a:solidFill>
                  <a:srgbClr val="0097B2"/>
                </a:solidFill>
                <a:latin typeface="+mj-lt"/>
              </a:endParaRPr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-237285" y="318728"/>
            <a:ext cx="474569" cy="474569"/>
            <a:chOff x="0" y="0"/>
            <a:chExt cx="6355080" cy="63550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4592F"/>
            </a:solidFill>
          </p:spPr>
        </p:sp>
      </p:grpSp>
      <p:grpSp>
        <p:nvGrpSpPr>
          <p:cNvPr id="25" name="Group 25"/>
          <p:cNvGrpSpPr/>
          <p:nvPr/>
        </p:nvGrpSpPr>
        <p:grpSpPr>
          <a:xfrm rot="8961417">
            <a:off x="6470938" y="4004497"/>
            <a:ext cx="228573" cy="153685"/>
            <a:chOff x="0" y="0"/>
            <a:chExt cx="1930400" cy="12979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 rot="-4060376">
            <a:off x="4109317" y="2485400"/>
            <a:ext cx="545809" cy="366985"/>
            <a:chOff x="0" y="0"/>
            <a:chExt cx="1930400" cy="12979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7028986" y="4170777"/>
            <a:ext cx="3354697" cy="31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100" b="1" spc="80" dirty="0">
                <a:solidFill>
                  <a:srgbClr val="F6F6F6"/>
                </a:solidFill>
                <a:latin typeface="+mj-lt"/>
              </a:rPr>
              <a:t>C’EST A VOUS </a:t>
            </a: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4E0FCED1-A318-49AE-3CFE-56C9D247FCA1}"/>
              </a:ext>
            </a:extLst>
          </p:cNvPr>
          <p:cNvSpPr/>
          <p:nvPr/>
        </p:nvSpPr>
        <p:spPr>
          <a:xfrm>
            <a:off x="8938978" y="3415287"/>
            <a:ext cx="3078485" cy="4031350"/>
          </a:xfrm>
          <a:custGeom>
            <a:avLst/>
            <a:gdLst/>
            <a:ahLst/>
            <a:cxnLst/>
            <a:rect l="l" t="t" r="r" b="b"/>
            <a:pathLst>
              <a:path w="3078485" h="4031350">
                <a:moveTo>
                  <a:pt x="0" y="0"/>
                </a:moveTo>
                <a:lnTo>
                  <a:pt x="3078485" y="0"/>
                </a:lnTo>
                <a:lnTo>
                  <a:pt x="3078485" y="4031350"/>
                </a:lnTo>
                <a:lnTo>
                  <a:pt x="0" y="4031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B9BC94-546A-947F-BB9E-55058D19BF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Merci de votre attention</a:t>
            </a:r>
            <a:br>
              <a:rPr lang="fr-FR" dirty="0"/>
            </a:br>
            <a:r>
              <a:rPr lang="fr-FR" dirty="0"/>
              <a:t>C’est a vous </a:t>
            </a:r>
            <a:br>
              <a:rPr lang="fr-FR" dirty="0"/>
            </a:br>
            <a:endParaRPr lang="fr-FR" dirty="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7FF23B9F-8E4D-23EF-405B-1AD75C247B7F}"/>
              </a:ext>
            </a:extLst>
          </p:cNvPr>
          <p:cNvSpPr/>
          <p:nvPr/>
        </p:nvSpPr>
        <p:spPr>
          <a:xfrm>
            <a:off x="10591800" y="-588645"/>
            <a:ext cx="6103049" cy="4834890"/>
          </a:xfrm>
          <a:custGeom>
            <a:avLst/>
            <a:gdLst/>
            <a:ahLst/>
            <a:cxnLst/>
            <a:rect l="l" t="t" r="r" b="b"/>
            <a:pathLst>
              <a:path w="7314629" h="5825104">
                <a:moveTo>
                  <a:pt x="0" y="0"/>
                </a:moveTo>
                <a:lnTo>
                  <a:pt x="7314628" y="0"/>
                </a:lnTo>
                <a:lnTo>
                  <a:pt x="7314628" y="5825104"/>
                </a:lnTo>
                <a:lnTo>
                  <a:pt x="0" y="5825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19F27357-5D42-F75D-992C-A58A569F6BF8}"/>
              </a:ext>
            </a:extLst>
          </p:cNvPr>
          <p:cNvSpPr/>
          <p:nvPr/>
        </p:nvSpPr>
        <p:spPr>
          <a:xfrm>
            <a:off x="-1080516" y="3780335"/>
            <a:ext cx="3440479" cy="3077665"/>
          </a:xfrm>
          <a:custGeom>
            <a:avLst/>
            <a:gdLst/>
            <a:ahLst/>
            <a:cxnLst/>
            <a:rect l="l" t="t" r="r" b="b"/>
            <a:pathLst>
              <a:path w="3440479" h="3077665">
                <a:moveTo>
                  <a:pt x="0" y="0"/>
                </a:moveTo>
                <a:lnTo>
                  <a:pt x="3440479" y="0"/>
                </a:lnTo>
                <a:lnTo>
                  <a:pt x="3440479" y="3077664"/>
                </a:lnTo>
                <a:lnTo>
                  <a:pt x="0" y="3077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73107F-A02B-CC50-395F-13732170C7F9}"/>
              </a:ext>
            </a:extLst>
          </p:cNvPr>
          <p:cNvSpPr txBox="1"/>
          <p:nvPr/>
        </p:nvSpPr>
        <p:spPr>
          <a:xfrm>
            <a:off x="2583180" y="5809446"/>
            <a:ext cx="638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anne-cecile.cornibert@ch-le-vinatier.fr</a:t>
            </a:r>
          </a:p>
        </p:txBody>
      </p:sp>
    </p:spTree>
    <p:extLst>
      <p:ext uri="{BB962C8B-B14F-4D97-AF65-F5344CB8AC3E}">
        <p14:creationId xmlns:p14="http://schemas.microsoft.com/office/powerpoint/2010/main" val="377544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84960" y="4436677"/>
            <a:ext cx="902208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endParaRPr lang="en-US" sz="2800" dirty="0">
              <a:solidFill>
                <a:srgbClr val="000000"/>
              </a:solidFill>
              <a:latin typeface="Arial Bold"/>
            </a:endParaRPr>
          </a:p>
          <a:p>
            <a:pPr algn="ctr">
              <a:lnSpc>
                <a:spcPts val="3024"/>
              </a:lnSpc>
            </a:pPr>
            <a:endParaRPr lang="en-US" sz="2800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07A8A6-E9A6-913A-8760-AEE3730A8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Samsah rétablissement, de quoi parle-t-on?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28BDFFE-19A5-887E-5239-257D8D071900}"/>
              </a:ext>
            </a:extLst>
          </p:cNvPr>
          <p:cNvSpPr/>
          <p:nvPr/>
        </p:nvSpPr>
        <p:spPr>
          <a:xfrm>
            <a:off x="0" y="-92733"/>
            <a:ext cx="2212219" cy="2075464"/>
          </a:xfrm>
          <a:custGeom>
            <a:avLst/>
            <a:gdLst/>
            <a:ahLst/>
            <a:cxnLst/>
            <a:rect l="l" t="t" r="r" b="b"/>
            <a:pathLst>
              <a:path w="2212219" h="2075464">
                <a:moveTo>
                  <a:pt x="0" y="0"/>
                </a:moveTo>
                <a:lnTo>
                  <a:pt x="2212220" y="0"/>
                </a:lnTo>
                <a:lnTo>
                  <a:pt x="2212220" y="2075464"/>
                </a:lnTo>
                <a:lnTo>
                  <a:pt x="0" y="207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40DB96D1-3E30-287D-3292-7A7E3C561005}"/>
              </a:ext>
            </a:extLst>
          </p:cNvPr>
          <p:cNvSpPr/>
          <p:nvPr/>
        </p:nvSpPr>
        <p:spPr>
          <a:xfrm>
            <a:off x="10037420" y="4261814"/>
            <a:ext cx="3440479" cy="3077665"/>
          </a:xfrm>
          <a:custGeom>
            <a:avLst/>
            <a:gdLst/>
            <a:ahLst/>
            <a:cxnLst/>
            <a:rect l="l" t="t" r="r" b="b"/>
            <a:pathLst>
              <a:path w="3440479" h="3077665">
                <a:moveTo>
                  <a:pt x="0" y="0"/>
                </a:moveTo>
                <a:lnTo>
                  <a:pt x="3440479" y="0"/>
                </a:lnTo>
                <a:lnTo>
                  <a:pt x="3440479" y="3077664"/>
                </a:lnTo>
                <a:lnTo>
                  <a:pt x="0" y="3077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99160" y="2113510"/>
            <a:ext cx="10393680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6755" lvl="1" indent="-253378">
              <a:lnSpc>
                <a:spcPts val="3024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Multiplier les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opportunités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d’inclusion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sociale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contexte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de handicap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psychique</a:t>
            </a:r>
            <a:endParaRPr lang="en-US" sz="2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53377" lvl="1">
              <a:lnSpc>
                <a:spcPts val="3024"/>
              </a:lnSpc>
            </a:pPr>
            <a:endParaRPr lang="en-US" sz="2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506755" lvl="1" indent="-253378">
              <a:lnSpc>
                <a:spcPts val="3024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Développer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des pratiques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orientées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rétablissement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tout au long des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trajectoires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de vie des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personnes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concernées</a:t>
            </a:r>
            <a:endParaRPr lang="en-US" sz="2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53377" lvl="1">
              <a:lnSpc>
                <a:spcPts val="3024"/>
              </a:lnSpc>
            </a:pPr>
            <a:endParaRPr lang="en-US" sz="2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506755" lvl="1" indent="-253378">
              <a:lnSpc>
                <a:spcPts val="3024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Instaurer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des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relais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médicosociaux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innovants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pour des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accompagnements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vers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l’autonomie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dans les milieux de vie</a:t>
            </a:r>
          </a:p>
          <a:p>
            <a:pPr marL="253377" lvl="1">
              <a:lnSpc>
                <a:spcPts val="3024"/>
              </a:lnSpc>
            </a:pPr>
            <a:endParaRPr lang="en-US" sz="2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506755" lvl="1" indent="-253378">
              <a:lnSpc>
                <a:spcPts val="3024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Capitaliser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sur les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ressources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des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territoires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pour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créer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un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écosystème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motivant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pour et avec les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personnes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concernées</a:t>
            </a:r>
            <a:endParaRPr lang="en-US" sz="2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506755" lvl="1" indent="-253378">
              <a:lnSpc>
                <a:spcPts val="3024"/>
              </a:lnSpc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6574B1-1E5D-594F-B2DB-9310BDF8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515" y="446581"/>
            <a:ext cx="7729728" cy="1188720"/>
          </a:xfrm>
        </p:spPr>
        <p:txBody>
          <a:bodyPr/>
          <a:lstStyle/>
          <a:p>
            <a:r>
              <a:rPr lang="fr-FR" dirty="0"/>
              <a:t>LES BESOINS IDENTIFIES 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8E802342-7525-27E0-279A-14EFDA35AB89}"/>
              </a:ext>
            </a:extLst>
          </p:cNvPr>
          <p:cNvSpPr/>
          <p:nvPr/>
        </p:nvSpPr>
        <p:spPr>
          <a:xfrm>
            <a:off x="10471760" y="4421834"/>
            <a:ext cx="3440479" cy="3077665"/>
          </a:xfrm>
          <a:custGeom>
            <a:avLst/>
            <a:gdLst/>
            <a:ahLst/>
            <a:cxnLst/>
            <a:rect l="l" t="t" r="r" b="b"/>
            <a:pathLst>
              <a:path w="3440479" h="3077665">
                <a:moveTo>
                  <a:pt x="0" y="0"/>
                </a:moveTo>
                <a:lnTo>
                  <a:pt x="3440479" y="0"/>
                </a:lnTo>
                <a:lnTo>
                  <a:pt x="3440479" y="3077664"/>
                </a:lnTo>
                <a:lnTo>
                  <a:pt x="0" y="3077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5B2FBED8-3FE1-A6D2-2F89-B8B0BE577ED5}"/>
              </a:ext>
            </a:extLst>
          </p:cNvPr>
          <p:cNvSpPr/>
          <p:nvPr/>
        </p:nvSpPr>
        <p:spPr>
          <a:xfrm>
            <a:off x="-1990349" y="3083479"/>
            <a:ext cx="3078485" cy="4031350"/>
          </a:xfrm>
          <a:custGeom>
            <a:avLst/>
            <a:gdLst/>
            <a:ahLst/>
            <a:cxnLst/>
            <a:rect l="l" t="t" r="r" b="b"/>
            <a:pathLst>
              <a:path w="3078485" h="4031350">
                <a:moveTo>
                  <a:pt x="0" y="0"/>
                </a:moveTo>
                <a:lnTo>
                  <a:pt x="3078485" y="0"/>
                </a:lnTo>
                <a:lnTo>
                  <a:pt x="3078485" y="4031350"/>
                </a:lnTo>
                <a:lnTo>
                  <a:pt x="0" y="4031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99160" y="2198352"/>
            <a:ext cx="10393680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Du point de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vue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de la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personne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accompagnée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: </a:t>
            </a:r>
          </a:p>
          <a:p>
            <a:pPr marL="253377" lvl="1" defTabSz="609630">
              <a:lnSpc>
                <a:spcPts val="3024"/>
              </a:lnSpc>
            </a:pPr>
            <a:endParaRPr lang="en-US" sz="28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963978" lvl="2" indent="-321326" defTabSz="609630">
              <a:lnSpc>
                <a:spcPts val="3024"/>
              </a:lnSpc>
              <a:buFont typeface="Arial"/>
              <a:buChar char="⚬"/>
            </a:pP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Un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dispositif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inclusif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qui entre dans le cadre de la démarche « Une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réponse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accompagnée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pour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tous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» et « 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Zéro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sans solution »</a:t>
            </a:r>
          </a:p>
          <a:p>
            <a:pPr marL="642652" lvl="2" defTabSz="609630">
              <a:lnSpc>
                <a:spcPts val="3024"/>
              </a:lnSpc>
            </a:pPr>
            <a:endParaRPr lang="en-US" sz="28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963978" lvl="2" indent="-321326" defTabSz="609630">
              <a:lnSpc>
                <a:spcPts val="3024"/>
              </a:lnSpc>
              <a:buFont typeface="Arial"/>
              <a:buChar char="⚬"/>
            </a:pP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Un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accompagnement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centré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sur la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personne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et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ses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projets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tels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qu’elle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les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énonce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et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priorise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(auto-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détermination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)</a:t>
            </a:r>
          </a:p>
          <a:p>
            <a:pPr marL="642652" lvl="2" defTabSz="609630">
              <a:lnSpc>
                <a:spcPts val="3024"/>
              </a:lnSpc>
            </a:pPr>
            <a:endParaRPr lang="en-US" sz="28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963978" lvl="2" indent="-321326" defTabSz="609630">
              <a:lnSpc>
                <a:spcPts val="3024"/>
              </a:lnSpc>
              <a:buFont typeface="Arial"/>
              <a:buChar char="⚬"/>
            </a:pP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Un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bénéfice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attendu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issu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des pratiques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orientées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rétablissement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qui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n’est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pas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conditionné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par la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sévérité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des troubles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psychiques</a:t>
            </a:r>
            <a:endParaRPr lang="en-US" sz="28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644FE0F-8D9A-A317-8DDC-EEC9F662C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9935"/>
            <a:ext cx="7729728" cy="1188720"/>
          </a:xfrm>
        </p:spPr>
        <p:txBody>
          <a:bodyPr/>
          <a:lstStyle/>
          <a:p>
            <a:r>
              <a:rPr lang="fr-FR" dirty="0"/>
              <a:t>CARACTERISTIQUES DU DISPOSITIF (1/3)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FB49FF53-724E-781F-A55B-A699AE9D847D}"/>
              </a:ext>
            </a:extLst>
          </p:cNvPr>
          <p:cNvSpPr/>
          <p:nvPr/>
        </p:nvSpPr>
        <p:spPr>
          <a:xfrm rot="5400000">
            <a:off x="-5235895" y="2900096"/>
            <a:ext cx="7825956" cy="5595641"/>
          </a:xfrm>
          <a:custGeom>
            <a:avLst/>
            <a:gdLst/>
            <a:ahLst/>
            <a:cxnLst/>
            <a:rect l="l" t="t" r="r" b="b"/>
            <a:pathLst>
              <a:path w="8623002" h="6757298">
                <a:moveTo>
                  <a:pt x="0" y="0"/>
                </a:moveTo>
                <a:lnTo>
                  <a:pt x="8623002" y="0"/>
                </a:lnTo>
                <a:lnTo>
                  <a:pt x="8623002" y="6757298"/>
                </a:lnTo>
                <a:lnTo>
                  <a:pt x="0" y="6757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12282" y="2715947"/>
            <a:ext cx="10393680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24"/>
              </a:lnSpc>
            </a:pPr>
            <a:r>
              <a:rPr lang="en-US" sz="2800" dirty="0">
                <a:solidFill>
                  <a:srgbClr val="000000"/>
                </a:solidFill>
              </a:rPr>
              <a:t>D’un point de </a:t>
            </a:r>
            <a:r>
              <a:rPr lang="en-US" sz="2800" dirty="0" err="1">
                <a:solidFill>
                  <a:srgbClr val="000000"/>
                </a:solidFill>
              </a:rPr>
              <a:t>vue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organisationnel</a:t>
            </a:r>
            <a:r>
              <a:rPr lang="en-US" sz="2800" dirty="0">
                <a:solidFill>
                  <a:srgbClr val="000000"/>
                </a:solidFill>
              </a:rPr>
              <a:t> :</a:t>
            </a:r>
          </a:p>
          <a:p>
            <a:pPr marL="506755" lvl="1" indent="-253378">
              <a:lnSpc>
                <a:spcPts val="3024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Distribution de </a:t>
            </a:r>
            <a:r>
              <a:rPr lang="en-US" sz="2800" dirty="0" err="1">
                <a:solidFill>
                  <a:srgbClr val="000000"/>
                </a:solidFill>
              </a:rPr>
              <a:t>l’offre</a:t>
            </a:r>
            <a:r>
              <a:rPr lang="en-US" sz="2800" dirty="0">
                <a:solidFill>
                  <a:srgbClr val="000000"/>
                </a:solidFill>
              </a:rPr>
              <a:t> par </a:t>
            </a:r>
            <a:r>
              <a:rPr lang="en-US" sz="2800" dirty="0" err="1">
                <a:solidFill>
                  <a:srgbClr val="000000"/>
                </a:solidFill>
              </a:rPr>
              <a:t>département</a:t>
            </a:r>
            <a:r>
              <a:rPr lang="en-US" sz="2800" dirty="0">
                <a:solidFill>
                  <a:srgbClr val="000000"/>
                </a:solidFill>
              </a:rPr>
              <a:t> (308 places </a:t>
            </a:r>
            <a:r>
              <a:rPr lang="en-US" sz="2800" dirty="0" err="1">
                <a:solidFill>
                  <a:srgbClr val="000000"/>
                </a:solidFill>
              </a:rPr>
              <a:t>réparties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AuRA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pPr marL="506755" lvl="1" indent="-253378">
              <a:lnSpc>
                <a:spcPts val="3024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Financement</a:t>
            </a:r>
            <a:r>
              <a:rPr lang="en-US" sz="2800" dirty="0">
                <a:solidFill>
                  <a:srgbClr val="000000"/>
                </a:solidFill>
              </a:rPr>
              <a:t> Conseils </a:t>
            </a:r>
            <a:r>
              <a:rPr lang="en-US" sz="2800" dirty="0" err="1">
                <a:solidFill>
                  <a:srgbClr val="000000"/>
                </a:solidFill>
              </a:rPr>
              <a:t>départementaux</a:t>
            </a:r>
            <a:r>
              <a:rPr lang="en-US" sz="2800" dirty="0">
                <a:solidFill>
                  <a:srgbClr val="000000"/>
                </a:solidFill>
              </a:rPr>
              <a:t> et ARS </a:t>
            </a:r>
          </a:p>
          <a:p>
            <a:pPr marL="506755" lvl="1" indent="-253378">
              <a:lnSpc>
                <a:spcPts val="3024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Proximité</a:t>
            </a:r>
            <a:r>
              <a:rPr lang="en-US" sz="2800" dirty="0">
                <a:solidFill>
                  <a:srgbClr val="000000"/>
                </a:solidFill>
              </a:rPr>
              <a:t> d’un </a:t>
            </a:r>
            <a:r>
              <a:rPr lang="en-US" sz="2800" dirty="0" err="1">
                <a:solidFill>
                  <a:srgbClr val="000000"/>
                </a:solidFill>
              </a:rPr>
              <a:t>réseau</a:t>
            </a:r>
            <a:r>
              <a:rPr lang="en-US" sz="2800" dirty="0">
                <a:solidFill>
                  <a:srgbClr val="000000"/>
                </a:solidFill>
              </a:rPr>
              <a:t> sanitaire de </a:t>
            </a:r>
            <a:r>
              <a:rPr lang="en-US" sz="2800" dirty="0" err="1">
                <a:solidFill>
                  <a:srgbClr val="000000"/>
                </a:solidFill>
              </a:rPr>
              <a:t>réhabilitation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psychosociale</a:t>
            </a:r>
            <a:r>
              <a:rPr lang="en-US" sz="2800" dirty="0">
                <a:solidFill>
                  <a:srgbClr val="000000"/>
                </a:solidFill>
              </a:rPr>
              <a:t> (non </a:t>
            </a:r>
            <a:r>
              <a:rPr lang="en-US" sz="2800" dirty="0" err="1">
                <a:solidFill>
                  <a:srgbClr val="000000"/>
                </a:solidFill>
              </a:rPr>
              <a:t>systématique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pPr marL="506755" lvl="1" indent="-253378">
              <a:lnSpc>
                <a:spcPts val="3024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Services </a:t>
            </a:r>
            <a:r>
              <a:rPr lang="en-US" sz="2800" dirty="0" err="1">
                <a:solidFill>
                  <a:srgbClr val="000000"/>
                </a:solidFill>
              </a:rPr>
              <a:t>issus</a:t>
            </a:r>
            <a:r>
              <a:rPr lang="en-US" sz="2800" dirty="0">
                <a:solidFill>
                  <a:srgbClr val="000000"/>
                </a:solidFill>
              </a:rPr>
              <a:t> de </a:t>
            </a:r>
            <a:r>
              <a:rPr lang="en-US" sz="2800" dirty="0" err="1">
                <a:solidFill>
                  <a:srgbClr val="000000"/>
                </a:solidFill>
              </a:rPr>
              <a:t>création</a:t>
            </a:r>
            <a:r>
              <a:rPr lang="en-US" sz="2800" dirty="0">
                <a:solidFill>
                  <a:srgbClr val="000000"/>
                </a:solidFill>
              </a:rPr>
              <a:t>, extension </a:t>
            </a:r>
            <a:r>
              <a:rPr lang="en-US" sz="2800" dirty="0" err="1">
                <a:solidFill>
                  <a:srgbClr val="000000"/>
                </a:solidFill>
              </a:rPr>
              <a:t>ou</a:t>
            </a:r>
            <a:r>
              <a:rPr lang="en-US" sz="2800" dirty="0">
                <a:solidFill>
                  <a:srgbClr val="000000"/>
                </a:solidFill>
              </a:rPr>
              <a:t> transformation de places </a:t>
            </a:r>
            <a:r>
              <a:rPr lang="en-US" sz="2800" dirty="0" err="1">
                <a:solidFill>
                  <a:srgbClr val="000000"/>
                </a:solidFill>
              </a:rPr>
              <a:t>existantes</a:t>
            </a:r>
            <a:r>
              <a:rPr lang="en-US" sz="2800" dirty="0">
                <a:solidFill>
                  <a:srgbClr val="000000"/>
                </a:solidFill>
              </a:rPr>
              <a:t> (SAMSAH </a:t>
            </a:r>
            <a:r>
              <a:rPr lang="en-US" sz="2800" dirty="0" err="1">
                <a:solidFill>
                  <a:srgbClr val="000000"/>
                </a:solidFill>
              </a:rPr>
              <a:t>généralistes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9E333A4E-1900-FF1E-01F4-70A96242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95009"/>
            <a:ext cx="7729728" cy="1188720"/>
          </a:xfrm>
        </p:spPr>
        <p:txBody>
          <a:bodyPr/>
          <a:lstStyle/>
          <a:p>
            <a:r>
              <a:rPr lang="fr-FR" dirty="0"/>
              <a:t>CARACTERISTIQUES DU DISPOSITIF (2/3)</a:t>
            </a: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3A19C17D-5912-77BB-F89B-3E2CED0A526B}"/>
              </a:ext>
            </a:extLst>
          </p:cNvPr>
          <p:cNvSpPr/>
          <p:nvPr/>
        </p:nvSpPr>
        <p:spPr>
          <a:xfrm>
            <a:off x="-1828800" y="3966210"/>
            <a:ext cx="3188100" cy="2891790"/>
          </a:xfrm>
          <a:custGeom>
            <a:avLst/>
            <a:gdLst/>
            <a:ahLst/>
            <a:cxnLst/>
            <a:rect l="l" t="t" r="r" b="b"/>
            <a:pathLst>
              <a:path w="3440479" h="3077665">
                <a:moveTo>
                  <a:pt x="0" y="0"/>
                </a:moveTo>
                <a:lnTo>
                  <a:pt x="3440479" y="0"/>
                </a:lnTo>
                <a:lnTo>
                  <a:pt x="3440479" y="3077664"/>
                </a:lnTo>
                <a:lnTo>
                  <a:pt x="0" y="3077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CEF98989-5FBE-0523-2F33-7C39C75A4FBA}"/>
              </a:ext>
            </a:extLst>
          </p:cNvPr>
          <p:cNvSpPr/>
          <p:nvPr/>
        </p:nvSpPr>
        <p:spPr>
          <a:xfrm>
            <a:off x="9772172" y="4510256"/>
            <a:ext cx="3078485" cy="4031350"/>
          </a:xfrm>
          <a:custGeom>
            <a:avLst/>
            <a:gdLst/>
            <a:ahLst/>
            <a:cxnLst/>
            <a:rect l="l" t="t" r="r" b="b"/>
            <a:pathLst>
              <a:path w="3078485" h="4031350">
                <a:moveTo>
                  <a:pt x="0" y="0"/>
                </a:moveTo>
                <a:lnTo>
                  <a:pt x="3078485" y="0"/>
                </a:lnTo>
                <a:lnTo>
                  <a:pt x="3078485" y="4031350"/>
                </a:lnTo>
                <a:lnTo>
                  <a:pt x="0" y="4031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09935" y="2845839"/>
            <a:ext cx="10669576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24"/>
              </a:lnSpc>
            </a:pP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Du point de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vue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l’offre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d’accompagnement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: </a:t>
            </a:r>
          </a:p>
          <a:p>
            <a:pPr>
              <a:lnSpc>
                <a:spcPts val="3024"/>
              </a:lnSpc>
            </a:pPr>
            <a:endParaRPr lang="en-US" sz="28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506755" lvl="1" indent="-253378">
              <a:lnSpc>
                <a:spcPts val="3024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Tendance à la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pluridisciplinarité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</a:p>
          <a:p>
            <a:pPr marL="506755" lvl="1" indent="-253378">
              <a:lnSpc>
                <a:spcPts val="3024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Mobilisation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de la pair-aidance </a:t>
            </a:r>
          </a:p>
          <a:p>
            <a:pPr marL="506755" lvl="1" indent="-253378">
              <a:lnSpc>
                <a:spcPts val="3024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Recours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aux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outils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d’évaluation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standardisés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</a:p>
          <a:p>
            <a:pPr marL="506755" lvl="1" indent="-253378">
              <a:lnSpc>
                <a:spcPts val="3024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Réinvestissement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des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outils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de la RPS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milieu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écologique</a:t>
            </a:r>
            <a:endParaRPr lang="en-US" sz="28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506755" lvl="1" indent="-253378">
              <a:lnSpc>
                <a:spcPts val="3024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Composante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logement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importante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 (transition,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ergothérapie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développement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des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capacités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fonctionnement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autonomie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108CD2-EACF-87D1-571E-0355A604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CARACTERISTIQUES DU DISPOSITIF (3/3)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FD0A86C9-22ED-7FBB-D86D-024B17D3A243}"/>
              </a:ext>
            </a:extLst>
          </p:cNvPr>
          <p:cNvSpPr/>
          <p:nvPr/>
        </p:nvSpPr>
        <p:spPr>
          <a:xfrm rot="5400000">
            <a:off x="-5500566" y="2360506"/>
            <a:ext cx="7825956" cy="5595641"/>
          </a:xfrm>
          <a:custGeom>
            <a:avLst/>
            <a:gdLst/>
            <a:ahLst/>
            <a:cxnLst/>
            <a:rect l="l" t="t" r="r" b="b"/>
            <a:pathLst>
              <a:path w="8623002" h="6757298">
                <a:moveTo>
                  <a:pt x="0" y="0"/>
                </a:moveTo>
                <a:lnTo>
                  <a:pt x="8623002" y="0"/>
                </a:lnTo>
                <a:lnTo>
                  <a:pt x="8623002" y="6757298"/>
                </a:lnTo>
                <a:lnTo>
                  <a:pt x="0" y="6757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D99A8D51-0A19-5DF3-29B7-F2F1B243E405}"/>
              </a:ext>
            </a:extLst>
          </p:cNvPr>
          <p:cNvSpPr/>
          <p:nvPr/>
        </p:nvSpPr>
        <p:spPr>
          <a:xfrm>
            <a:off x="10240268" y="4695691"/>
            <a:ext cx="3078485" cy="4031350"/>
          </a:xfrm>
          <a:custGeom>
            <a:avLst/>
            <a:gdLst/>
            <a:ahLst/>
            <a:cxnLst/>
            <a:rect l="l" t="t" r="r" b="b"/>
            <a:pathLst>
              <a:path w="3078485" h="4031350">
                <a:moveTo>
                  <a:pt x="0" y="0"/>
                </a:moveTo>
                <a:lnTo>
                  <a:pt x="3078485" y="0"/>
                </a:lnTo>
                <a:lnTo>
                  <a:pt x="3078485" y="4031350"/>
                </a:lnTo>
                <a:lnTo>
                  <a:pt x="0" y="4031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11136" y="2274355"/>
            <a:ext cx="10569728" cy="4491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630" lvl="1" indent="-237315">
              <a:lnSpc>
                <a:spcPts val="2265"/>
              </a:lnSpc>
              <a:buFont typeface="Arial"/>
              <a:buChar char="•"/>
            </a:pP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Personne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concernée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 par :</a:t>
            </a:r>
          </a:p>
          <a:p>
            <a:pPr marL="237315" lvl="1">
              <a:lnSpc>
                <a:spcPts val="2265"/>
              </a:lnSpc>
            </a:pPr>
            <a:endParaRPr lang="en-US" sz="2622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969600" lvl="2" indent="-323200">
              <a:lnSpc>
                <a:spcPts val="2265"/>
              </a:lnSpc>
              <a:buFont typeface="Arial"/>
              <a:buChar char="⚬"/>
            </a:pP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Troubles de la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schizophrénie</a:t>
            </a:r>
            <a:endParaRPr lang="en-US" sz="2622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969600" lvl="2" indent="-323200">
              <a:lnSpc>
                <a:spcPts val="2265"/>
              </a:lnSpc>
              <a:buFont typeface="Arial"/>
              <a:buChar char="⚬"/>
            </a:pP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Troubles de la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personnalité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 borderline</a:t>
            </a:r>
          </a:p>
          <a:p>
            <a:pPr marL="969600" lvl="2" indent="-323200">
              <a:lnSpc>
                <a:spcPts val="2265"/>
              </a:lnSpc>
              <a:buFont typeface="Arial"/>
              <a:buChar char="⚬"/>
            </a:pP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Troubles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bipolaires</a:t>
            </a:r>
            <a:endParaRPr lang="en-US" sz="2622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969600" lvl="2" indent="-323200">
              <a:lnSpc>
                <a:spcPts val="2265"/>
              </a:lnSpc>
              <a:buFont typeface="Arial"/>
              <a:buChar char="⚬"/>
            </a:pP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Troubles du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spectre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 de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l’autisme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</a:p>
          <a:p>
            <a:pPr marL="969600" lvl="2" indent="-323200">
              <a:lnSpc>
                <a:spcPts val="2265"/>
              </a:lnSpc>
            </a:pPr>
            <a:endParaRPr lang="en-US" sz="2622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474630" lvl="1" indent="-237315">
              <a:lnSpc>
                <a:spcPts val="2265"/>
              </a:lnSpc>
              <a:buFont typeface="Arial"/>
              <a:buChar char="•"/>
            </a:pP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En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réflexion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 sur son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projet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 de vie et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moteur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 dans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l’expression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 de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ses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besoins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</a:p>
          <a:p>
            <a:pPr marL="474630" lvl="1" indent="-237315">
              <a:lnSpc>
                <a:spcPts val="2265"/>
              </a:lnSpc>
            </a:pPr>
            <a:endParaRPr lang="en-US" sz="2622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474630" lvl="1" indent="-237315">
              <a:lnSpc>
                <a:spcPts val="2265"/>
              </a:lnSpc>
              <a:buFont typeface="Arial"/>
              <a:buChar char="•"/>
            </a:pP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Agée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 de 18 à 60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ans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 (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relais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dès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 16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ans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 sur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certains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622" dirty="0" err="1">
                <a:solidFill>
                  <a:srgbClr val="000000"/>
                </a:solidFill>
                <a:latin typeface="Gill Sans MT" panose="020B0502020104020203" pitchFamily="34" charset="0"/>
              </a:rPr>
              <a:t>territoires</a:t>
            </a:r>
            <a:r>
              <a:rPr lang="en-US" sz="2622" dirty="0">
                <a:solidFill>
                  <a:srgbClr val="000000"/>
                </a:solidFill>
                <a:latin typeface="Gill Sans MT" panose="020B0502020104020203" pitchFamily="34" charset="0"/>
              </a:rPr>
              <a:t>) </a:t>
            </a:r>
          </a:p>
          <a:p>
            <a:pPr marL="474630" lvl="1" indent="-237315">
              <a:lnSpc>
                <a:spcPts val="2265"/>
              </a:lnSpc>
            </a:pPr>
            <a:endParaRPr lang="en-US" sz="2622" dirty="0">
              <a:solidFill>
                <a:srgbClr val="000000"/>
              </a:solidFill>
              <a:latin typeface="Arial"/>
            </a:endParaRPr>
          </a:p>
          <a:p>
            <a:pPr marL="474630" lvl="1" indent="-237315">
              <a:lnSpc>
                <a:spcPts val="2265"/>
              </a:lnSpc>
            </a:pPr>
            <a:endParaRPr lang="en-US" sz="2622" dirty="0">
              <a:solidFill>
                <a:srgbClr val="000000"/>
              </a:solidFill>
              <a:latin typeface="Arial"/>
            </a:endParaRPr>
          </a:p>
          <a:p>
            <a:pPr marL="474630" lvl="1" indent="-237315">
              <a:lnSpc>
                <a:spcPts val="2265"/>
              </a:lnSpc>
            </a:pPr>
            <a:endParaRPr lang="en-US" sz="2622" dirty="0">
              <a:solidFill>
                <a:srgbClr val="000000"/>
              </a:solidFill>
              <a:latin typeface="Arial"/>
            </a:endParaRPr>
          </a:p>
          <a:p>
            <a:pPr marL="113568" lvl="1" indent="-56784">
              <a:lnSpc>
                <a:spcPts val="542"/>
              </a:lnSpc>
            </a:pPr>
            <a:endParaRPr lang="en-US" sz="2622" dirty="0">
              <a:solidFill>
                <a:srgbClr val="000000"/>
              </a:solidFill>
              <a:latin typeface="Arial"/>
            </a:endParaRPr>
          </a:p>
          <a:p>
            <a:pPr marL="474630" lvl="1" indent="-237315">
              <a:lnSpc>
                <a:spcPts val="2265"/>
              </a:lnSpc>
            </a:pPr>
            <a:endParaRPr lang="en-US" sz="2622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FC5B00-7F2A-D40A-B621-589B42C3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2578"/>
            <a:ext cx="7729728" cy="1188720"/>
          </a:xfrm>
        </p:spPr>
        <p:txBody>
          <a:bodyPr/>
          <a:lstStyle/>
          <a:p>
            <a:r>
              <a:rPr lang="fr-FR" dirty="0"/>
              <a:t>LES BENEFICIAIRES AUJOURD’HUI</a:t>
            </a: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DDEED322-05D0-0F1F-7C0D-C0E7307C6DC8}"/>
              </a:ext>
            </a:extLst>
          </p:cNvPr>
          <p:cNvSpPr/>
          <p:nvPr/>
        </p:nvSpPr>
        <p:spPr>
          <a:xfrm>
            <a:off x="9960864" y="4519938"/>
            <a:ext cx="3440479" cy="3077665"/>
          </a:xfrm>
          <a:custGeom>
            <a:avLst/>
            <a:gdLst/>
            <a:ahLst/>
            <a:cxnLst/>
            <a:rect l="l" t="t" r="r" b="b"/>
            <a:pathLst>
              <a:path w="3440479" h="3077665">
                <a:moveTo>
                  <a:pt x="0" y="0"/>
                </a:moveTo>
                <a:lnTo>
                  <a:pt x="3440479" y="0"/>
                </a:lnTo>
                <a:lnTo>
                  <a:pt x="3440479" y="3077664"/>
                </a:lnTo>
                <a:lnTo>
                  <a:pt x="0" y="3077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44315EA-4E64-45C2-E518-FEACD2BFFCA7}"/>
              </a:ext>
            </a:extLst>
          </p:cNvPr>
          <p:cNvSpPr/>
          <p:nvPr/>
        </p:nvSpPr>
        <p:spPr>
          <a:xfrm>
            <a:off x="-2012158" y="2504263"/>
            <a:ext cx="3078485" cy="4031350"/>
          </a:xfrm>
          <a:custGeom>
            <a:avLst/>
            <a:gdLst/>
            <a:ahLst/>
            <a:cxnLst/>
            <a:rect l="l" t="t" r="r" b="b"/>
            <a:pathLst>
              <a:path w="3078485" h="4031350">
                <a:moveTo>
                  <a:pt x="0" y="0"/>
                </a:moveTo>
                <a:lnTo>
                  <a:pt x="3078485" y="0"/>
                </a:lnTo>
                <a:lnTo>
                  <a:pt x="3078485" y="4031350"/>
                </a:lnTo>
                <a:lnTo>
                  <a:pt x="0" y="4031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27D837-9CE6-9EE8-2A8F-3A99101C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accompagnements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B79E70-2B7B-E657-BFD1-9155BBEC5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421" y="1234964"/>
            <a:ext cx="5179401" cy="5248656"/>
          </a:xfrm>
        </p:spPr>
        <p:txBody>
          <a:bodyPr>
            <a:normAutofit/>
          </a:bodyPr>
          <a:lstStyle/>
          <a:p>
            <a:pPr marL="963978" lvl="2" indent="-321326">
              <a:lnSpc>
                <a:spcPts val="3024"/>
              </a:lnSpc>
              <a:buFont typeface="Arial"/>
              <a:buChar char="⚬"/>
            </a:pPr>
            <a:r>
              <a:rPr lang="en-US" sz="2400" dirty="0" err="1">
                <a:solidFill>
                  <a:srgbClr val="000000"/>
                </a:solidFill>
              </a:rPr>
              <a:t>Appui</a:t>
            </a:r>
            <a:r>
              <a:rPr lang="en-US" sz="2400" dirty="0">
                <a:solidFill>
                  <a:srgbClr val="000000"/>
                </a:solidFill>
              </a:rPr>
              <a:t> au </a:t>
            </a:r>
            <a:r>
              <a:rPr lang="en-US" sz="2400" dirty="0" err="1">
                <a:solidFill>
                  <a:srgbClr val="000000"/>
                </a:solidFill>
              </a:rPr>
              <a:t>fonctionnement</a:t>
            </a:r>
            <a:r>
              <a:rPr lang="en-US" sz="2400" dirty="0">
                <a:solidFill>
                  <a:srgbClr val="000000"/>
                </a:solidFill>
              </a:rPr>
              <a:t> au domicile (planification, gestion du </a:t>
            </a:r>
            <a:r>
              <a:rPr lang="en-US" sz="2400" dirty="0" err="1">
                <a:solidFill>
                  <a:srgbClr val="000000"/>
                </a:solidFill>
              </a:rPr>
              <a:t>logement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marL="963978" lvl="2" indent="-321326">
              <a:lnSpc>
                <a:spcPts val="3024"/>
              </a:lnSpc>
              <a:buFont typeface="Arial"/>
              <a:buChar char="⚬"/>
            </a:pPr>
            <a:r>
              <a:rPr lang="en-US" sz="2400" dirty="0" err="1">
                <a:solidFill>
                  <a:srgbClr val="000000"/>
                </a:solidFill>
              </a:rPr>
              <a:t>Suivi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médical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suivi</a:t>
            </a:r>
            <a:r>
              <a:rPr lang="en-US" sz="2400" dirty="0">
                <a:solidFill>
                  <a:srgbClr val="000000"/>
                </a:solidFill>
              </a:rPr>
              <a:t> et </a:t>
            </a:r>
            <a:r>
              <a:rPr lang="en-US" sz="2400" dirty="0" err="1">
                <a:solidFill>
                  <a:srgbClr val="000000"/>
                </a:solidFill>
              </a:rPr>
              <a:t>accès</a:t>
            </a:r>
            <a:r>
              <a:rPr lang="en-US" sz="2400" dirty="0">
                <a:solidFill>
                  <a:srgbClr val="000000"/>
                </a:solidFill>
              </a:rPr>
              <a:t> aux </a:t>
            </a:r>
            <a:r>
              <a:rPr lang="en-US" sz="2400" dirty="0" err="1">
                <a:solidFill>
                  <a:srgbClr val="000000"/>
                </a:solidFill>
              </a:rPr>
              <a:t>soins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somatiques</a:t>
            </a:r>
            <a:r>
              <a:rPr lang="en-US" sz="2400" dirty="0">
                <a:solidFill>
                  <a:srgbClr val="000000"/>
                </a:solidFill>
              </a:rPr>
              <a:t>, observance </a:t>
            </a:r>
            <a:r>
              <a:rPr lang="en-US" sz="2400" dirty="0" err="1">
                <a:solidFill>
                  <a:srgbClr val="000000"/>
                </a:solidFill>
              </a:rPr>
              <a:t>médicamenteuse</a:t>
            </a:r>
            <a:r>
              <a:rPr lang="en-US" sz="2400" dirty="0">
                <a:solidFill>
                  <a:srgbClr val="000000"/>
                </a:solidFill>
              </a:rPr>
              <a:t>...)</a:t>
            </a:r>
          </a:p>
          <a:p>
            <a:pPr marL="963978" lvl="2" indent="-321326">
              <a:lnSpc>
                <a:spcPts val="3024"/>
              </a:lnSpc>
              <a:buFont typeface="Arial"/>
              <a:buChar char="⚬"/>
            </a:pPr>
            <a:r>
              <a:rPr lang="en-US" sz="2400" dirty="0">
                <a:solidFill>
                  <a:srgbClr val="000000"/>
                </a:solidFill>
              </a:rPr>
              <a:t>Pair-aidance à travers le partage du </a:t>
            </a:r>
            <a:r>
              <a:rPr lang="en-US" sz="2400" dirty="0" err="1">
                <a:solidFill>
                  <a:srgbClr val="000000"/>
                </a:solidFill>
              </a:rPr>
              <a:t>vécu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expérientiel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appui</a:t>
            </a:r>
            <a:r>
              <a:rPr lang="en-US" sz="2400" dirty="0">
                <a:solidFill>
                  <a:srgbClr val="000000"/>
                </a:solidFill>
              </a:rPr>
              <a:t> à la motivation et à </a:t>
            </a:r>
            <a:r>
              <a:rPr lang="en-US" sz="2400" dirty="0" err="1">
                <a:solidFill>
                  <a:srgbClr val="000000"/>
                </a:solidFill>
              </a:rPr>
              <a:t>l'autodétermination</a:t>
            </a:r>
            <a:endParaRPr lang="en-US" sz="2400" dirty="0">
              <a:solidFill>
                <a:srgbClr val="000000"/>
              </a:solidFill>
            </a:endParaRPr>
          </a:p>
          <a:p>
            <a:endParaRPr lang="fr-FR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3E325F-81D1-EEE0-C250-2207124D5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000000"/>
                </a:solidFill>
              </a:rPr>
              <a:t>Accompagnement</a:t>
            </a:r>
            <a:r>
              <a:rPr lang="en-US" sz="2400" dirty="0">
                <a:solidFill>
                  <a:srgbClr val="000000"/>
                </a:solidFill>
              </a:rPr>
              <a:t> dans le </a:t>
            </a:r>
            <a:r>
              <a:rPr lang="en-US" sz="2400" dirty="0" err="1">
                <a:solidFill>
                  <a:srgbClr val="000000"/>
                </a:solidFill>
              </a:rPr>
              <a:t>quotidien</a:t>
            </a:r>
            <a:r>
              <a:rPr lang="en-US" sz="2400" dirty="0">
                <a:solidFill>
                  <a:srgbClr val="000000"/>
                </a:solidFill>
              </a:rPr>
              <a:t> des </a:t>
            </a:r>
            <a:r>
              <a:rPr lang="en-US" sz="2400" dirty="0" err="1">
                <a:solidFill>
                  <a:srgbClr val="000000"/>
                </a:solidFill>
              </a:rPr>
              <a:t>personnes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C4423716-63EA-E6B5-D103-9FEC6CBA8F46}"/>
              </a:ext>
            </a:extLst>
          </p:cNvPr>
          <p:cNvSpPr/>
          <p:nvPr/>
        </p:nvSpPr>
        <p:spPr>
          <a:xfrm>
            <a:off x="10059430" y="4341360"/>
            <a:ext cx="3078485" cy="4031350"/>
          </a:xfrm>
          <a:custGeom>
            <a:avLst/>
            <a:gdLst/>
            <a:ahLst/>
            <a:cxnLst/>
            <a:rect l="l" t="t" r="r" b="b"/>
            <a:pathLst>
              <a:path w="3078485" h="4031350">
                <a:moveTo>
                  <a:pt x="0" y="0"/>
                </a:moveTo>
                <a:lnTo>
                  <a:pt x="3078485" y="0"/>
                </a:lnTo>
                <a:lnTo>
                  <a:pt x="3078485" y="4031350"/>
                </a:lnTo>
                <a:lnTo>
                  <a:pt x="0" y="4031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E0775DF5-80AB-E0EC-9C97-54876D7A544C}"/>
              </a:ext>
            </a:extLst>
          </p:cNvPr>
          <p:cNvSpPr/>
          <p:nvPr/>
        </p:nvSpPr>
        <p:spPr>
          <a:xfrm>
            <a:off x="-604672" y="4818203"/>
            <a:ext cx="3440479" cy="3077665"/>
          </a:xfrm>
          <a:custGeom>
            <a:avLst/>
            <a:gdLst/>
            <a:ahLst/>
            <a:cxnLst/>
            <a:rect l="l" t="t" r="r" b="b"/>
            <a:pathLst>
              <a:path w="3440479" h="3077665">
                <a:moveTo>
                  <a:pt x="0" y="0"/>
                </a:moveTo>
                <a:lnTo>
                  <a:pt x="3440479" y="0"/>
                </a:lnTo>
                <a:lnTo>
                  <a:pt x="3440479" y="3077664"/>
                </a:lnTo>
                <a:lnTo>
                  <a:pt x="0" y="3077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380</TotalTime>
  <Words>1442</Words>
  <Application>Microsoft Office PowerPoint</Application>
  <PresentationFormat>Widescreen</PresentationFormat>
  <Paragraphs>150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Bold</vt:lpstr>
      <vt:lpstr>Calibri</vt:lpstr>
      <vt:lpstr>Courier New</vt:lpstr>
      <vt:lpstr>Gill Sans MT</vt:lpstr>
      <vt:lpstr>TT Smalls</vt:lpstr>
      <vt:lpstr>Parcel</vt:lpstr>
      <vt:lpstr>Office Theme</vt:lpstr>
      <vt:lpstr>PowerPoint Presentation</vt:lpstr>
      <vt:lpstr>PowerPoint Presentation</vt:lpstr>
      <vt:lpstr>Samsah rétablissement, de quoi parle-t-on?</vt:lpstr>
      <vt:lpstr>LES BESOINS IDENTIFIES </vt:lpstr>
      <vt:lpstr>CARACTERISTIQUES DU DISPOSITIF (1/3)</vt:lpstr>
      <vt:lpstr>CARACTERISTIQUES DU DISPOSITIF (2/3)</vt:lpstr>
      <vt:lpstr>CARACTERISTIQUES DU DISPOSITIF (3/3)</vt:lpstr>
      <vt:lpstr>LES BENEFICIAIRES AUJOURD’HUI</vt:lpstr>
      <vt:lpstr>Les accompagnements</vt:lpstr>
      <vt:lpstr>Les accompagnements</vt:lpstr>
      <vt:lpstr>EN BREF</vt:lpstr>
      <vt:lpstr>Réduire les risques liés au tabac en SAMSAH rétablissement </vt:lpstr>
      <vt:lpstr>Les constats </vt:lpstr>
      <vt:lpstr>Comment favoriser le repérage et l’autodétermination ? (1/2)</vt:lpstr>
      <vt:lpstr>Comment favoriser le repérage et l’autodétermination ? (2/2)</vt:lpstr>
      <vt:lpstr>Concrètement, accompagner la réduction des risques DANS LE CADRE D’un SAMSAH, comment ca se traduit ? (1/2)</vt:lpstr>
      <vt:lpstr>Concrètement, accompagner la réduction des risques DANS LE CADRE d’UN SAMSAH, ca marche comment Ca se traduit ? (2/2)</vt:lpstr>
      <vt:lpstr>1ers Retours d'expérience (1/2)</vt:lpstr>
      <vt:lpstr>1ERS Retours d'expérience (2/2)</vt:lpstr>
      <vt:lpstr>Merci de votre attention C’est a vous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Agir en faveur de la réduction des risques liÉs au tabac :  Les actions des SAMSAH orientés rétablissement </dc:title>
  <dc:creator>Anne-Cécile CORNIBERT</dc:creator>
  <cp:lastModifiedBy>Anne-Cécile CORNIBERT</cp:lastModifiedBy>
  <cp:revision>3</cp:revision>
  <dcterms:created xsi:type="dcterms:W3CDTF">2024-01-31T10:29:11Z</dcterms:created>
  <dcterms:modified xsi:type="dcterms:W3CDTF">2024-01-31T16:49:48Z</dcterms:modified>
</cp:coreProperties>
</file>