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4"/>
  </p:sldMasterIdLst>
  <p:notesMasterIdLst>
    <p:notesMasterId r:id="rId34"/>
  </p:notesMasterIdLst>
  <p:sldIdLst>
    <p:sldId id="256" r:id="rId5"/>
    <p:sldId id="272" r:id="rId6"/>
    <p:sldId id="267" r:id="rId7"/>
    <p:sldId id="257" r:id="rId8"/>
    <p:sldId id="260" r:id="rId9"/>
    <p:sldId id="261" r:id="rId10"/>
    <p:sldId id="258" r:id="rId11"/>
    <p:sldId id="259" r:id="rId12"/>
    <p:sldId id="262" r:id="rId13"/>
    <p:sldId id="263" r:id="rId14"/>
    <p:sldId id="264" r:id="rId15"/>
    <p:sldId id="265" r:id="rId16"/>
    <p:sldId id="266" r:id="rId17"/>
    <p:sldId id="269" r:id="rId18"/>
    <p:sldId id="271" r:id="rId19"/>
    <p:sldId id="270" r:id="rId20"/>
    <p:sldId id="276" r:id="rId21"/>
    <p:sldId id="277" r:id="rId22"/>
    <p:sldId id="278" r:id="rId23"/>
    <p:sldId id="279" r:id="rId24"/>
    <p:sldId id="280" r:id="rId25"/>
    <p:sldId id="274" r:id="rId26"/>
    <p:sldId id="283" r:id="rId27"/>
    <p:sldId id="281" r:id="rId28"/>
    <p:sldId id="284" r:id="rId29"/>
    <p:sldId id="288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369" autoAdjust="0"/>
    <p:restoredTop sz="95865"/>
  </p:normalViewPr>
  <p:slideViewPr>
    <p:cSldViewPr snapToGrid="0">
      <p:cViewPr varScale="1">
        <p:scale>
          <a:sx n="106" d="100"/>
          <a:sy n="106" d="100"/>
        </p:scale>
        <p:origin x="66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B46D0A-8ADE-46C8-82C3-9D90FB2E5999}" type="datetimeFigureOut">
              <a:rPr lang="fr-FR" smtClean="0"/>
              <a:t>24/01/2024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1159F5-9900-496F-A439-3E0D8A4C21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6048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336BA-37E3-4757-8184-60C3E7D8A08A}" type="datetime1">
              <a:rPr lang="fr-FR" smtClean="0"/>
              <a:t>24/01/2024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Soutenance Cécile COLLET, 5 juillet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775A4-D9E1-4724-A5BE-9946D6F0B8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5457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DC8EA-B836-4F72-8AF9-234848891C93}" type="datetime1">
              <a:rPr lang="fr-FR" smtClean="0"/>
              <a:t>24/01/2024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Soutenance Cécile COLLET, 5 juillet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775A4-D9E1-4724-A5BE-9946D6F0B8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2718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9C6D2-D785-4B9F-AD7E-0738FA3B1F33}" type="datetime1">
              <a:rPr lang="fr-FR" smtClean="0"/>
              <a:t>24/01/2024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Soutenance Cécile COLLET, 5 juillet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775A4-D9E1-4724-A5BE-9946D6F0B8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6285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05D5C-64E4-408F-BC7B-205FEFB2A40B}" type="datetime1">
              <a:rPr lang="fr-FR" smtClean="0"/>
              <a:t>24/01/2024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Soutenance Cécile COLLET, 5 juillet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775A4-D9E1-4724-A5BE-9946D6F0B8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5585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DF43C-9D24-4271-A7E4-A986CB1BE677}" type="datetime1">
              <a:rPr lang="fr-FR" smtClean="0"/>
              <a:t>24/01/2024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Soutenance Cécile COLLET, 5 juillet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775A4-D9E1-4724-A5BE-9946D6F0B8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3041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30484-A74D-44AB-8A6E-9BBBA77F96F9}" type="datetime1">
              <a:rPr lang="fr-FR" smtClean="0"/>
              <a:t>24/01/2024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Soutenance Cécile COLLET, 5 juillet 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775A4-D9E1-4724-A5BE-9946D6F0B8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1037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5810D-AD15-46F8-87F6-D8C956CDE735}" type="datetime1">
              <a:rPr lang="fr-FR" smtClean="0"/>
              <a:t>24/01/2024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Soutenance Cécile COLLET, 5 juillet 2023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775A4-D9E1-4724-A5BE-9946D6F0B8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080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C715E-5DAE-423F-A6A6-C04F3386516E}" type="datetime1">
              <a:rPr lang="fr-FR" smtClean="0"/>
              <a:t>24/01/2024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Soutenance Cécile COLLET, 5 juillet 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775A4-D9E1-4724-A5BE-9946D6F0B8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6365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FEBC0-CC26-4564-B4B7-7719098DE926}" type="datetime1">
              <a:rPr lang="fr-FR" smtClean="0"/>
              <a:t>24/01/2024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Soutenance Cécile COLLET, 5 juillet 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775A4-D9E1-4724-A5BE-9946D6F0B8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9470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1080-1140-47E7-BC63-CD2879798BBA}" type="datetime1">
              <a:rPr lang="fr-FR" smtClean="0"/>
              <a:t>24/01/2024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Soutenance Cécile COLLET, 5 juillet 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775A4-D9E1-4724-A5BE-9946D6F0B8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9130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D5440-62BA-487A-9932-894482436965}" type="datetime1">
              <a:rPr lang="fr-FR" smtClean="0"/>
              <a:t>24/01/2024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Soutenance Cécile COLLET, 5 juillet 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775A4-D9E1-4724-A5BE-9946D6F0B8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6389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81B7B-4FA4-4B88-BF15-1E29390D53E9}" type="datetime1">
              <a:rPr lang="fr-FR" smtClean="0"/>
              <a:t>24/01/2024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Soutenance Cécile COLLET, 5 juillet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775A4-D9E1-4724-A5BE-9946D6F0B8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0393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uts-de-france.ars.sante.fr/mois-sans-tabac-2021-6eme-edition13" TargetMode="External"/><Relationship Id="rId2" Type="http://schemas.openxmlformats.org/officeDocument/2006/relationships/hyperlink" Target="https://www.santepubliquefrance.fr/determinants-de-sante/tabac/quelles-sont-les-consequences-du-tabagisme-sur-la-sant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has-sante.fr/upload/docs/application/pdf/2016-06/referentiel_tabac.pdf" TargetMode="External"/><Relationship Id="rId4" Type="http://schemas.openxmlformats.org/officeDocument/2006/relationships/hyperlink" Target="https://www.irdes.fr/recherche/questions-d-economie-de-la-sante/237-personnes-suivies-pour-des-troubles-psychiques-severes-une-esperance-de-vie-fortement-reduite.pdf" TargetMode="Externa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has-sante.fr/upload/docs/application/pdf/2014-01/recommandations_-_arret_de_la_consommation_de_tabac.pdf" TargetMode="External"/><Relationship Id="rId3" Type="http://schemas.openxmlformats.org/officeDocument/2006/relationships/hyperlink" Target="https://sante.gouv.fr/IMG/pdf/feuille_de_route_strategie_decennale_de_lutte_contre_les_cancers.pdf" TargetMode="External"/><Relationship Id="rId7" Type="http://schemas.openxmlformats.org/officeDocument/2006/relationships/hyperlink" Target="https://www.tabacologue.fr/spip.php?article294" TargetMode="External"/><Relationship Id="rId2" Type="http://schemas.openxmlformats.org/officeDocument/2006/relationships/hyperlink" Target="https://solidarites-sante.gouv.fr/IMG/pdf/180702-pnlt_def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respadd.org/produits/charte-hopital-sans-tabac-grand-format/" TargetMode="External"/><Relationship Id="rId5" Type="http://schemas.openxmlformats.org/officeDocument/2006/relationships/hyperlink" Target="https://www.programme-sante-tabac-hdf.fr/page-9-114-0.html" TargetMode="External"/><Relationship Id="rId10" Type="http://schemas.openxmlformats.org/officeDocument/2006/relationships/hyperlink" Target="https://www.firah.org/upload/activites-et-publications/revue-de-litterature/stigma/stigmatisation-chez-les-professionnels-de-la-sante-mentale-et-facteurs-associes.pdf" TargetMode="External"/><Relationship Id="rId4" Type="http://schemas.openxmlformats.org/officeDocument/2006/relationships/hyperlink" Target="https://www.hauts-de-france.ars.sante.fr/le-projet-regional-de-sante-hauts-de-france-2018-2028" TargetMode="External"/><Relationship Id="rId9" Type="http://schemas.openxmlformats.org/officeDocument/2006/relationships/hyperlink" Target="https://phd2050.org/tag/james-prochaska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s-sante.fr/upload/docs/application/pdf/strategies_therapeutiques_aide_sevrage_tabagique_rapport_2007_01_22__16_28_14_826.pdf" TargetMode="External"/><Relationship Id="rId2" Type="http://schemas.openxmlformats.org/officeDocument/2006/relationships/hyperlink" Target="https://www.respadd.org/wp-content/uploads/2020/05/Guide-tabag%E2%80%A6-et-sante-mentale-BAT2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hauts-de-france.ars.sante.fr/incitation-financiere-la-qualite-ifaq-1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51213" y="2985200"/>
            <a:ext cx="8441575" cy="1241822"/>
          </a:xfrm>
        </p:spPr>
        <p:txBody>
          <a:bodyPr>
            <a:normAutofit fontScale="25000" lnSpcReduction="20000"/>
          </a:bodyPr>
          <a:lstStyle/>
          <a:p>
            <a:r>
              <a:rPr lang="fr-BE" sz="10800" b="1" dirty="0"/>
              <a:t>Prise en soin de la dépendance tabagique en psychiatrie : </a:t>
            </a:r>
            <a:endParaRPr lang="fr-FR" sz="10800" dirty="0"/>
          </a:p>
          <a:p>
            <a:r>
              <a:rPr lang="fr-BE" sz="10800" b="1" dirty="0"/>
              <a:t>État des lieux au sein du GHT Psy Nord-Pas-De-Calais.</a:t>
            </a:r>
            <a:endParaRPr lang="fr-FR" sz="10800" dirty="0"/>
          </a:p>
          <a:p>
            <a:r>
              <a:rPr lang="fr-BE" sz="7200" b="1" dirty="0"/>
              <a:t> </a:t>
            </a:r>
            <a:endParaRPr lang="fr-FR" sz="7200" dirty="0"/>
          </a:p>
          <a:p>
            <a:r>
              <a:rPr lang="fr-BE" sz="7200" b="1" dirty="0"/>
              <a:t> </a:t>
            </a:r>
            <a:endParaRPr lang="fr-FR" sz="7200" dirty="0"/>
          </a:p>
          <a:p>
            <a:endParaRPr lang="fr-FR" sz="7200" dirty="0"/>
          </a:p>
          <a:p>
            <a:r>
              <a:rPr lang="fr-BE" sz="7200" b="1" dirty="0"/>
              <a:t> </a:t>
            </a:r>
            <a:endParaRPr lang="fr-FR" sz="7200" dirty="0"/>
          </a:p>
          <a:p>
            <a:r>
              <a:rPr lang="fr-BE" sz="7200" b="1" dirty="0"/>
              <a:t> </a:t>
            </a:r>
            <a:endParaRPr lang="fr-FR" sz="7200" dirty="0"/>
          </a:p>
          <a:p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P</a:t>
            </a:r>
            <a:r>
              <a:rPr lang="fr-FR" dirty="0" smtClean="0"/>
              <a:t>résentation </a:t>
            </a:r>
            <a:r>
              <a:rPr lang="fr-FR" dirty="0"/>
              <a:t>Cécile </a:t>
            </a:r>
            <a:r>
              <a:rPr lang="fr-FR" dirty="0" smtClean="0"/>
              <a:t>COLLET, journée tabac et rétablissement par </a:t>
            </a:r>
            <a:r>
              <a:rPr lang="fr-FR" dirty="0"/>
              <a:t> </a:t>
            </a:r>
            <a:r>
              <a:rPr lang="fr-FR" dirty="0" smtClean="0"/>
              <a:t>le CSN2R de Lille, 1/02/24 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775A4-D9E1-4724-A5BE-9946D6F0B842}" type="slidenum">
              <a:rPr lang="fr-FR" smtClean="0"/>
              <a:t>1</a:t>
            </a:fld>
            <a:endParaRPr lang="fr-FR" dirty="0"/>
          </a:p>
        </p:txBody>
      </p:sp>
      <p:pic>
        <p:nvPicPr>
          <p:cNvPr id="4" name="Imag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49" y="1091682"/>
            <a:ext cx="3669432" cy="6809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s://www.epsm-lille-metropole.fr/sites/default/files/2022-02/LOGO-GHT-RV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381" y="1014579"/>
            <a:ext cx="1441956" cy="715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EDERATION REGIONALE DE RECHERCHE EN PSYCHIATRIE ET SANTE MENTALE |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972502"/>
            <a:ext cx="2143125" cy="800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3700" y="4786373"/>
            <a:ext cx="3276600" cy="13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036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/>
              <a:t>Des difficultés d’accès aux soins pour  les patients souffrant de troubles psychiques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sz="2400" dirty="0"/>
              <a:t>Liées :</a:t>
            </a:r>
          </a:p>
          <a:p>
            <a:r>
              <a:rPr lang="fr-FR" sz="2400" dirty="0"/>
              <a:t>à la pathologie psychique,</a:t>
            </a:r>
          </a:p>
          <a:p>
            <a:r>
              <a:rPr lang="fr-FR" sz="2400" dirty="0"/>
              <a:t>aux troubles cognitifs et de l’adaptation,</a:t>
            </a:r>
          </a:p>
          <a:p>
            <a:r>
              <a:rPr lang="fr-FR" sz="2400" dirty="0"/>
              <a:t>à la stigmatisation, </a:t>
            </a:r>
          </a:p>
          <a:p>
            <a:r>
              <a:rPr lang="fr-FR" sz="2400" dirty="0"/>
              <a:t>à l’auto-stigmatisation.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775A4-D9E1-4724-A5BE-9946D6F0B842}" type="slidenum">
              <a:rPr lang="fr-FR" smtClean="0"/>
              <a:t>10</a:t>
            </a:fld>
            <a:endParaRPr lang="fr-FR"/>
          </a:p>
        </p:txBody>
      </p:sp>
      <p:pic>
        <p:nvPicPr>
          <p:cNvPr id="6146" name="Picture 2" descr="Les troubles mentaux sévères devraient permettre un accès prioritaire à la  vaccination&quot; - Le Spécialis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605" y="2618708"/>
            <a:ext cx="3100344" cy="21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2880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5008" y="475058"/>
            <a:ext cx="8380269" cy="1650208"/>
          </a:xfrm>
        </p:spPr>
        <p:txBody>
          <a:bodyPr>
            <a:normAutofit/>
          </a:bodyPr>
          <a:lstStyle/>
          <a:p>
            <a:r>
              <a:rPr lang="fr-FR" b="1" dirty="0"/>
              <a:t>Les représentations des soignants de psychiatrie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85008" y="2125266"/>
            <a:ext cx="7886700" cy="3263504"/>
          </a:xfrm>
        </p:spPr>
        <p:txBody>
          <a:bodyPr/>
          <a:lstStyle/>
          <a:p>
            <a:r>
              <a:rPr lang="fr-FR" dirty="0"/>
              <a:t>Associent troubles psychiques à une perte de capacité définitive de rétablissement</a:t>
            </a:r>
            <a:r>
              <a:rPr lang="fr-FR" baseline="30000" dirty="0"/>
              <a:t>(19)</a:t>
            </a:r>
            <a:r>
              <a:rPr lang="fr-FR" dirty="0"/>
              <a:t>.</a:t>
            </a:r>
          </a:p>
          <a:p>
            <a:endParaRPr lang="fr-FR" sz="1200" dirty="0"/>
          </a:p>
          <a:p>
            <a:r>
              <a:rPr lang="fr-FR" dirty="0"/>
              <a:t>Le statut tabagique des professionnels décuple leurs émotions ressenties lors de situations de sevrage ou de perspectives de sevrage</a:t>
            </a:r>
            <a:r>
              <a:rPr lang="fr-FR" baseline="30000" dirty="0"/>
              <a:t>(20)</a:t>
            </a:r>
            <a:r>
              <a:rPr lang="fr-FR" dirty="0"/>
              <a:t>.</a:t>
            </a:r>
          </a:p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775A4-D9E1-4724-A5BE-9946D6F0B842}" type="slidenum">
              <a:rPr lang="fr-FR" smtClean="0"/>
              <a:t>11</a:t>
            </a:fld>
            <a:endParaRPr lang="fr-FR"/>
          </a:p>
        </p:txBody>
      </p:sp>
      <p:pic>
        <p:nvPicPr>
          <p:cNvPr id="7170" name="Picture 2" descr="Représentations sociales des personnes âgées : interview du Professeur  Sandrine Gaymard - Oui Ca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088" y="4557514"/>
            <a:ext cx="2374540" cy="1825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92301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Le tabac et les troubles psychiques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2226469"/>
            <a:ext cx="7886700" cy="3774281"/>
          </a:xfrm>
        </p:spPr>
        <p:txBody>
          <a:bodyPr>
            <a:normAutofit fontScale="55000" lnSpcReduction="20000"/>
          </a:bodyPr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fr-FR" dirty="0"/>
              <a:t>Effets du tabac sur la concentration plasmatique des neuroleptiques, des benzodiazépines et certains antidépresseurs</a:t>
            </a:r>
            <a:r>
              <a:rPr lang="fr-FR" baseline="30000" dirty="0"/>
              <a:t>(21)</a:t>
            </a:r>
            <a:r>
              <a:rPr lang="fr-FR" dirty="0"/>
              <a:t>,</a:t>
            </a:r>
          </a:p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fr-FR" dirty="0"/>
              <a:t>Majore le risque d’épisode maniaque chez les patients bipolaires</a:t>
            </a:r>
            <a:r>
              <a:rPr lang="fr-FR" baseline="30000" dirty="0"/>
              <a:t>(22)</a:t>
            </a:r>
            <a:r>
              <a:rPr lang="fr-FR" dirty="0"/>
              <a:t>,</a:t>
            </a:r>
          </a:p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fr-FR" dirty="0"/>
              <a:t>Méta- analyse 2009 ( </a:t>
            </a:r>
            <a:r>
              <a:rPr lang="fr-FR" dirty="0" err="1"/>
              <a:t>Siru</a:t>
            </a:r>
            <a:r>
              <a:rPr lang="fr-FR" dirty="0"/>
              <a:t> R et al) </a:t>
            </a:r>
            <a:r>
              <a:rPr lang="fr-FR" baseline="30000" dirty="0"/>
              <a:t>(23)</a:t>
            </a:r>
            <a:r>
              <a:rPr lang="fr-FR" dirty="0"/>
              <a:t>,</a:t>
            </a:r>
          </a:p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fr-FR" dirty="0"/>
              <a:t>Des recommandations HAS,</a:t>
            </a:r>
          </a:p>
          <a:p>
            <a:pPr marL="0" indent="0">
              <a:spcBef>
                <a:spcPts val="0"/>
              </a:spcBef>
              <a:spcAft>
                <a:spcPts val="1500"/>
              </a:spcAft>
              <a:buNone/>
            </a:pPr>
            <a:r>
              <a:rPr lang="fr-FR" dirty="0"/>
              <a:t>       -Évaluation préalable des troubles psychiques au moyen d’échelles standardisées</a:t>
            </a:r>
            <a:r>
              <a:rPr lang="fr-FR" baseline="30000" dirty="0"/>
              <a:t>(24)</a:t>
            </a:r>
            <a:r>
              <a:rPr lang="fr-FR" dirty="0"/>
              <a:t>,</a:t>
            </a:r>
          </a:p>
          <a:p>
            <a:pPr marL="0" indent="0">
              <a:spcBef>
                <a:spcPts val="0"/>
              </a:spcBef>
              <a:spcAft>
                <a:spcPts val="1500"/>
              </a:spcAft>
              <a:buNone/>
            </a:pPr>
            <a:r>
              <a:rPr lang="fr-FR" dirty="0"/>
              <a:t>       -Lorsque le sevrage tabagique a lieu au cours d’une hospitalisation</a:t>
            </a:r>
            <a:r>
              <a:rPr lang="fr-FR" baseline="30000" dirty="0"/>
              <a:t>(25)</a:t>
            </a:r>
            <a:r>
              <a:rPr lang="fr-FR" dirty="0"/>
              <a:t>.</a:t>
            </a:r>
          </a:p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fr-FR" dirty="0"/>
              <a:t>Recommandations du RESPADD</a:t>
            </a:r>
            <a:r>
              <a:rPr lang="fr-FR" baseline="30000" dirty="0"/>
              <a:t>(26)</a:t>
            </a:r>
            <a:r>
              <a:rPr lang="fr-FR" dirty="0"/>
              <a:t>,</a:t>
            </a:r>
          </a:p>
          <a:p>
            <a:pPr>
              <a:spcBef>
                <a:spcPts val="0"/>
              </a:spcBef>
              <a:spcAft>
                <a:spcPts val="1500"/>
              </a:spcAft>
            </a:pPr>
            <a:endParaRPr lang="fr-FR" dirty="0"/>
          </a:p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fr-FR" dirty="0"/>
              <a:t>Mars 2022, indicateurs qualité HAS en psychiatrie, évaluation et proposition de sevrage systématique</a:t>
            </a:r>
            <a:r>
              <a:rPr lang="fr-FR" baseline="30000" dirty="0"/>
              <a:t>(27)</a:t>
            </a:r>
            <a:r>
              <a:rPr lang="fr-FR" dirty="0"/>
              <a:t>.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775A4-D9E1-4724-A5BE-9946D6F0B842}" type="slidenum">
              <a:rPr lang="fr-FR" smtClean="0"/>
              <a:t>12</a:t>
            </a:fld>
            <a:endParaRPr lang="fr-FR"/>
          </a:p>
        </p:txBody>
      </p:sp>
      <p:pic>
        <p:nvPicPr>
          <p:cNvPr id="8194" name="Picture 2" descr="Fichier:Haute Autorite de Sante Logo.svg — Wikipéd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229" y="3010598"/>
            <a:ext cx="1847201" cy="695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RESPADD – Réseau de prévention des addictio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643" y="4248760"/>
            <a:ext cx="2809312" cy="986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8651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Problématique et hypothèse principale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BE" dirty="0"/>
              <a:t>Problématique 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BE" dirty="0"/>
              <a:t>Malgré des politiques de prévention et des traitements efficaces recommandés par la HAS, il semble que la dynamique de l’hôpital sans tabac soit difficile à déployer en général, et plus particulièrement encore au sein des établissements de psychiatrie.</a:t>
            </a:r>
          </a:p>
          <a:p>
            <a:endParaRPr lang="fr-BE" dirty="0"/>
          </a:p>
          <a:p>
            <a:pPr marL="0" indent="0">
              <a:buNone/>
            </a:pPr>
            <a:r>
              <a:rPr lang="fr-BE" dirty="0"/>
              <a:t>Hypothèse principale 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BE" dirty="0"/>
              <a:t>L’évaluation de la dépendance tabagique des patients souffrant de troubles psychiques est insuffisamment réalisée par les professionnels exerçant en psychiatrie.</a:t>
            </a: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775A4-D9E1-4724-A5BE-9946D6F0B842}" type="slidenum">
              <a:rPr lang="fr-FR" smtClean="0"/>
              <a:t>13</a:t>
            </a:fld>
            <a:endParaRPr lang="fr-FR"/>
          </a:p>
        </p:txBody>
      </p:sp>
      <p:pic>
        <p:nvPicPr>
          <p:cNvPr id="9218" name="Picture 2" descr="Loi Entreprise / Compte Avenir : une proposition d'unification de l'épargne  retraite qui n'en a pas, d'avenir - Guide éparg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651" y="1091317"/>
            <a:ext cx="1067882" cy="1067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29656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180802" y="1081694"/>
            <a:ext cx="8597438" cy="4657205"/>
          </a:xfrm>
        </p:spPr>
        <p:txBody>
          <a:bodyPr>
            <a:normAutofit lnSpcReduction="10000"/>
          </a:bodyPr>
          <a:lstStyle/>
          <a:p>
            <a:r>
              <a:rPr lang="fr-FR" dirty="0"/>
              <a:t>Type d’étude: recherche quantitative exploratoire descriptive multicentrique au sein du GHTPSY Nord Pas de Calais, accompagné par la F2RSM</a:t>
            </a:r>
            <a:r>
              <a:rPr lang="fr-FR" dirty="0" smtClean="0"/>
              <a:t>,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L’outil: enquête numérisée diffusée entre le 17 janvier et le 1</a:t>
            </a:r>
            <a:r>
              <a:rPr lang="fr-FR" baseline="30000" dirty="0"/>
              <a:t>er</a:t>
            </a:r>
            <a:r>
              <a:rPr lang="fr-FR" dirty="0"/>
              <a:t> mars 2023, au sein des 4 établissements, auprès des professionnels intervenants dans les structures intra / extra hospitalière de psychiatrie adultes et enfants adolescents,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dirty="0"/>
              <a:t>    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775A4-D9E1-4724-A5BE-9946D6F0B842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06334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1490" y="292040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fr-FR" sz="6000" b="1" dirty="0">
                <a:latin typeface="+mn-lt"/>
              </a:rPr>
              <a:t>Résultats et Analyse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775A4-D9E1-4724-A5BE-9946D6F0B842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1431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Caractéristiques sociodémographiques</a:t>
            </a:r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2275265"/>
              </p:ext>
            </p:extLst>
          </p:nvPr>
        </p:nvGraphicFramePr>
        <p:xfrm>
          <a:off x="760616" y="1768793"/>
          <a:ext cx="7350528" cy="4023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45154">
                  <a:extLst>
                    <a:ext uri="{9D8B030D-6E8A-4147-A177-3AD203B41FA5}">
                      <a16:colId xmlns:a16="http://schemas.microsoft.com/office/drawing/2014/main" val="971067776"/>
                    </a:ext>
                  </a:extLst>
                </a:gridCol>
                <a:gridCol w="905374">
                  <a:extLst>
                    <a:ext uri="{9D8B030D-6E8A-4147-A177-3AD203B41FA5}">
                      <a16:colId xmlns:a16="http://schemas.microsoft.com/office/drawing/2014/main" val="3675011449"/>
                    </a:ext>
                  </a:extLst>
                </a:gridCol>
              </a:tblGrid>
              <a:tr h="17526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Données sociodémographiques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8096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2802181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chemeClr val="bg1"/>
                          </a:solidFill>
                          <a:effectLst/>
                        </a:rPr>
                        <a:t>Sexe</a:t>
                      </a:r>
                      <a:endParaRPr lang="fr-FR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8096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n (%)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8096" anchor="b"/>
                </a:tc>
                <a:extLst>
                  <a:ext uri="{0D108BD9-81ED-4DB2-BD59-A6C34878D82A}">
                    <a16:rowId xmlns:a16="http://schemas.microsoft.com/office/drawing/2014/main" val="1357403197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Homme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8096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104 (24.0) 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8096" anchor="b"/>
                </a:tc>
                <a:extLst>
                  <a:ext uri="{0D108BD9-81ED-4DB2-BD59-A6C34878D82A}">
                    <a16:rowId xmlns:a16="http://schemas.microsoft.com/office/drawing/2014/main" val="2340531450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Femme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8096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325 (74.9) 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8096" anchor="b"/>
                </a:tc>
                <a:extLst>
                  <a:ext uri="{0D108BD9-81ED-4DB2-BD59-A6C34878D82A}">
                    <a16:rowId xmlns:a16="http://schemas.microsoft.com/office/drawing/2014/main" val="2963733310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NA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8096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5 (1.2) 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8096" anchor="b"/>
                </a:tc>
                <a:extLst>
                  <a:ext uri="{0D108BD9-81ED-4DB2-BD59-A6C34878D82A}">
                    <a16:rowId xmlns:a16="http://schemas.microsoft.com/office/drawing/2014/main" val="32855922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Age, Min : 23 ; Max : 65 ; Médiane : 40 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8096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40.3 (9.0)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8096" anchor="ctr"/>
                </a:tc>
                <a:extLst>
                  <a:ext uri="{0D108BD9-81ED-4DB2-BD59-A6C34878D82A}">
                    <a16:rowId xmlns:a16="http://schemas.microsoft.com/office/drawing/2014/main" val="291268551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Profession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8096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n (%)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8096" anchor="b"/>
                </a:tc>
                <a:extLst>
                  <a:ext uri="{0D108BD9-81ED-4DB2-BD59-A6C34878D82A}">
                    <a16:rowId xmlns:a16="http://schemas.microsoft.com/office/drawing/2014/main" val="2568012469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IDE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8096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323 (74.4) 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8096" anchor="b"/>
                </a:tc>
                <a:extLst>
                  <a:ext uri="{0D108BD9-81ED-4DB2-BD59-A6C34878D82A}">
                    <a16:rowId xmlns:a16="http://schemas.microsoft.com/office/drawing/2014/main" val="717915693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Psychologue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8096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26 (6.0) 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8096" anchor="b"/>
                </a:tc>
                <a:extLst>
                  <a:ext uri="{0D108BD9-81ED-4DB2-BD59-A6C34878D82A}">
                    <a16:rowId xmlns:a16="http://schemas.microsoft.com/office/drawing/2014/main" val="1222998484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Médecin psychiatre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8096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23 (5.3) 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8096" anchor="b"/>
                </a:tc>
                <a:extLst>
                  <a:ext uri="{0D108BD9-81ED-4DB2-BD59-A6C34878D82A}">
                    <a16:rowId xmlns:a16="http://schemas.microsoft.com/office/drawing/2014/main" val="1125791442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Educateur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8096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22 (5.1) 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8096" anchor="b"/>
                </a:tc>
                <a:extLst>
                  <a:ext uri="{0D108BD9-81ED-4DB2-BD59-A6C34878D82A}">
                    <a16:rowId xmlns:a16="http://schemas.microsoft.com/office/drawing/2014/main" val="2210516902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Assistante sociale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8096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16 (3.7) 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8096" anchor="b"/>
                </a:tc>
                <a:extLst>
                  <a:ext uri="{0D108BD9-81ED-4DB2-BD59-A6C34878D82A}">
                    <a16:rowId xmlns:a16="http://schemas.microsoft.com/office/drawing/2014/main" val="3640492131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Médecin généraliste du pôle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8096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10 (2.3) 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8096" anchor="b"/>
                </a:tc>
                <a:extLst>
                  <a:ext uri="{0D108BD9-81ED-4DB2-BD59-A6C34878D82A}">
                    <a16:rowId xmlns:a16="http://schemas.microsoft.com/office/drawing/2014/main" val="2296187811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Aide-soignant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8096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9 (2.1) 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8096" anchor="b"/>
                </a:tc>
                <a:extLst>
                  <a:ext uri="{0D108BD9-81ED-4DB2-BD59-A6C34878D82A}">
                    <a16:rowId xmlns:a16="http://schemas.microsoft.com/office/drawing/2014/main" val="2447766267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Médecin addictologue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8096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 (0.7) 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8096" anchor="b"/>
                </a:tc>
                <a:extLst>
                  <a:ext uri="{0D108BD9-81ED-4DB2-BD59-A6C34878D82A}">
                    <a16:rowId xmlns:a16="http://schemas.microsoft.com/office/drawing/2014/main" val="2990575793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Médiateur de santé pair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8096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 (0.5) 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8096" anchor="b"/>
                </a:tc>
                <a:extLst>
                  <a:ext uri="{0D108BD9-81ED-4DB2-BD59-A6C34878D82A}">
                    <a16:rowId xmlns:a16="http://schemas.microsoft.com/office/drawing/2014/main" val="4220008750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Ancienneté, Min : 0 ; Max : 40 ; Médiane : 14 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8096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14.0 (8.8)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8096" anchor="ctr"/>
                </a:tc>
                <a:extLst>
                  <a:ext uri="{0D108BD9-81ED-4DB2-BD59-A6C34878D82A}">
                    <a16:rowId xmlns:a16="http://schemas.microsoft.com/office/drawing/2014/main" val="935723751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Etablissement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8096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n (%)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8096" anchor="b"/>
                </a:tc>
                <a:extLst>
                  <a:ext uri="{0D108BD9-81ED-4DB2-BD59-A6C34878D82A}">
                    <a16:rowId xmlns:a16="http://schemas.microsoft.com/office/drawing/2014/main" val="3891772031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EPSM Lille Métropole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8096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161 (37.1) 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8096" anchor="b"/>
                </a:tc>
                <a:extLst>
                  <a:ext uri="{0D108BD9-81ED-4DB2-BD59-A6C34878D82A}">
                    <a16:rowId xmlns:a16="http://schemas.microsoft.com/office/drawing/2014/main" val="4060448576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EPSM Agglomération Lilloise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8096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108 (24.9) 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8096" anchor="b"/>
                </a:tc>
                <a:extLst>
                  <a:ext uri="{0D108BD9-81ED-4DB2-BD59-A6C34878D82A}">
                    <a16:rowId xmlns:a16="http://schemas.microsoft.com/office/drawing/2014/main" val="3379858317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EPSM Val de Lys Artois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8096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96 (22.1) 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8096" anchor="b"/>
                </a:tc>
                <a:extLst>
                  <a:ext uri="{0D108BD9-81ED-4DB2-BD59-A6C34878D82A}">
                    <a16:rowId xmlns:a16="http://schemas.microsoft.com/office/drawing/2014/main" val="2065958840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EPSM des Flandres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8096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69 (15.9) 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8096" anchor="b"/>
                </a:tc>
                <a:extLst>
                  <a:ext uri="{0D108BD9-81ED-4DB2-BD59-A6C34878D82A}">
                    <a16:rowId xmlns:a16="http://schemas.microsoft.com/office/drawing/2014/main" val="335191172"/>
                  </a:ext>
                </a:extLst>
              </a:tr>
            </a:tbl>
          </a:graphicData>
        </a:graphic>
      </p:graphicFrame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775A4-D9E1-4724-A5BE-9946D6F0B842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06349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Une évaluation de la dépendance tabagique satisfaisante</a:t>
            </a:r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241253"/>
              </p:ext>
            </p:extLst>
          </p:nvPr>
        </p:nvGraphicFramePr>
        <p:xfrm>
          <a:off x="679451" y="2376578"/>
          <a:ext cx="6889750" cy="29966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56366">
                  <a:extLst>
                    <a:ext uri="{9D8B030D-6E8A-4147-A177-3AD203B41FA5}">
                      <a16:colId xmlns:a16="http://schemas.microsoft.com/office/drawing/2014/main" val="3066214267"/>
                    </a:ext>
                  </a:extLst>
                </a:gridCol>
                <a:gridCol w="1649637">
                  <a:extLst>
                    <a:ext uri="{9D8B030D-6E8A-4147-A177-3AD203B41FA5}">
                      <a16:colId xmlns:a16="http://schemas.microsoft.com/office/drawing/2014/main" val="733994110"/>
                    </a:ext>
                  </a:extLst>
                </a:gridCol>
                <a:gridCol w="856340">
                  <a:extLst>
                    <a:ext uri="{9D8B030D-6E8A-4147-A177-3AD203B41FA5}">
                      <a16:colId xmlns:a16="http://schemas.microsoft.com/office/drawing/2014/main" val="1979697231"/>
                    </a:ext>
                  </a:extLst>
                </a:gridCol>
                <a:gridCol w="1577588">
                  <a:extLst>
                    <a:ext uri="{9D8B030D-6E8A-4147-A177-3AD203B41FA5}">
                      <a16:colId xmlns:a16="http://schemas.microsoft.com/office/drawing/2014/main" val="2231912464"/>
                    </a:ext>
                  </a:extLst>
                </a:gridCol>
                <a:gridCol w="1549819">
                  <a:extLst>
                    <a:ext uri="{9D8B030D-6E8A-4147-A177-3AD203B41FA5}">
                      <a16:colId xmlns:a16="http://schemas.microsoft.com/office/drawing/2014/main" val="34614080"/>
                    </a:ext>
                  </a:extLst>
                </a:gridCol>
              </a:tblGrid>
              <a:tr h="518335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Évaluation de la dépendance en entretien, n (%)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546443"/>
                  </a:ext>
                </a:extLst>
              </a:tr>
              <a:tr h="9070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 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Tous professionnels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IDE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EPSM doté d'un pôle d'addictologie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EPSM sans pôle d'addictologie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extLst>
                  <a:ext uri="{0D108BD9-81ED-4DB2-BD59-A6C34878D82A}">
                    <a16:rowId xmlns:a16="http://schemas.microsoft.com/office/drawing/2014/main" val="213852174"/>
                  </a:ext>
                </a:extLst>
              </a:tr>
              <a:tr h="5183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Oui 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289 (66.6)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233 (72.1)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135 (66.2)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154 (67.0)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extLst>
                  <a:ext uri="{0D108BD9-81ED-4DB2-BD59-A6C34878D82A}">
                    <a16:rowId xmlns:a16="http://schemas.microsoft.com/office/drawing/2014/main" val="636065081"/>
                  </a:ext>
                </a:extLst>
              </a:tr>
              <a:tr h="5183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Non 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145 (33.4)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90 (27.9)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69 (33.8)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76 (33.0)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extLst>
                  <a:ext uri="{0D108BD9-81ED-4DB2-BD59-A6C34878D82A}">
                    <a16:rowId xmlns:a16="http://schemas.microsoft.com/office/drawing/2014/main" val="1419743179"/>
                  </a:ext>
                </a:extLst>
              </a:tr>
              <a:tr h="534533">
                <a:tc>
                  <a:txBody>
                    <a:bodyPr/>
                    <a:lstStyle/>
                    <a:p>
                      <a:endParaRPr lang="fr-FR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endParaRPr lang="fr-FR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endParaRPr lang="fr-FR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p=0.944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1516718"/>
                  </a:ext>
                </a:extLst>
              </a:tr>
            </a:tbl>
          </a:graphicData>
        </a:graphic>
      </p:graphicFrame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775A4-D9E1-4724-A5BE-9946D6F0B842}" type="slidenum">
              <a:rPr lang="fr-FR" smtClean="0"/>
              <a:t>17</a:t>
            </a:fld>
            <a:endParaRPr lang="fr-FR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-2841505" y="5605090"/>
            <a:ext cx="14409935" cy="173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BE" altLang="fr-FR" sz="675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fr-BE" altLang="fr-FR" sz="675" i="1" dirty="0" bmk="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ableau </a:t>
            </a:r>
            <a:r>
              <a:rPr lang="fr-BE" altLang="fr-FR" sz="675" i="1" dirty="0" bmk="_Toc135730432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3: Évaluation de la dépendance</a:t>
            </a:r>
            <a:endParaRPr lang="fr-BE" altLang="fr-FR" sz="135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5688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/>
            </a:r>
            <a:br>
              <a:rPr lang="fr-FR" dirty="0"/>
            </a:br>
            <a:r>
              <a:rPr lang="fr-FR" dirty="0"/>
              <a:t>Une proposition de sevrage tabagique conforme aux recommandations de bonnes pratiques</a:t>
            </a:r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3585500"/>
              </p:ext>
            </p:extLst>
          </p:nvPr>
        </p:nvGraphicFramePr>
        <p:xfrm>
          <a:off x="738554" y="2774777"/>
          <a:ext cx="7298591" cy="29243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30919">
                  <a:extLst>
                    <a:ext uri="{9D8B030D-6E8A-4147-A177-3AD203B41FA5}">
                      <a16:colId xmlns:a16="http://schemas.microsoft.com/office/drawing/2014/main" val="2162805316"/>
                    </a:ext>
                  </a:extLst>
                </a:gridCol>
                <a:gridCol w="1747528">
                  <a:extLst>
                    <a:ext uri="{9D8B030D-6E8A-4147-A177-3AD203B41FA5}">
                      <a16:colId xmlns:a16="http://schemas.microsoft.com/office/drawing/2014/main" val="2493876516"/>
                    </a:ext>
                  </a:extLst>
                </a:gridCol>
                <a:gridCol w="907156">
                  <a:extLst>
                    <a:ext uri="{9D8B030D-6E8A-4147-A177-3AD203B41FA5}">
                      <a16:colId xmlns:a16="http://schemas.microsoft.com/office/drawing/2014/main" val="1998780827"/>
                    </a:ext>
                  </a:extLst>
                </a:gridCol>
                <a:gridCol w="1671202">
                  <a:extLst>
                    <a:ext uri="{9D8B030D-6E8A-4147-A177-3AD203B41FA5}">
                      <a16:colId xmlns:a16="http://schemas.microsoft.com/office/drawing/2014/main" val="3373953201"/>
                    </a:ext>
                  </a:extLst>
                </a:gridCol>
                <a:gridCol w="1641786">
                  <a:extLst>
                    <a:ext uri="{9D8B030D-6E8A-4147-A177-3AD203B41FA5}">
                      <a16:colId xmlns:a16="http://schemas.microsoft.com/office/drawing/2014/main" val="4086965724"/>
                    </a:ext>
                  </a:extLst>
                </a:gridCol>
              </a:tblGrid>
              <a:tr h="404695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Proposition d'un sevrage, n (%)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7397672"/>
                  </a:ext>
                </a:extLst>
              </a:tr>
              <a:tr h="7082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 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Tous professionnels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IDE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EPSM doté d'un pôle d'addictologie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EPSM sans pôle d'addictologie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extLst>
                  <a:ext uri="{0D108BD9-81ED-4DB2-BD59-A6C34878D82A}">
                    <a16:rowId xmlns:a16="http://schemas.microsoft.com/office/drawing/2014/main" val="3171336271"/>
                  </a:ext>
                </a:extLst>
              </a:tr>
              <a:tr h="4046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Oui 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264 (60.8)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211 (65.3)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148 (75.5)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116 (50.4)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extLst>
                  <a:ext uri="{0D108BD9-81ED-4DB2-BD59-A6C34878D82A}">
                    <a16:rowId xmlns:a16="http://schemas.microsoft.com/office/drawing/2014/main" val="3995063728"/>
                  </a:ext>
                </a:extLst>
              </a:tr>
              <a:tr h="4046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Non 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170 (39.2)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112 (34.7)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56 (27.5)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114 (49.6)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extLst>
                  <a:ext uri="{0D108BD9-81ED-4DB2-BD59-A6C34878D82A}">
                    <a16:rowId xmlns:a16="http://schemas.microsoft.com/office/drawing/2014/main" val="871347256"/>
                  </a:ext>
                </a:extLst>
              </a:tr>
              <a:tr h="1002046">
                <a:tc>
                  <a:txBody>
                    <a:bodyPr/>
                    <a:lstStyle/>
                    <a:p>
                      <a:endParaRPr lang="fr-FR" sz="9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endParaRPr lang="fr-FR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endParaRPr lang="fr-FR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p&lt;0.001*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4290325"/>
                  </a:ext>
                </a:extLst>
              </a:tr>
            </a:tbl>
          </a:graphicData>
        </a:graphic>
      </p:graphicFrame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775A4-D9E1-4724-A5BE-9946D6F0B842}" type="slidenum">
              <a:rPr lang="fr-FR" smtClean="0"/>
              <a:t>18</a:t>
            </a:fld>
            <a:endParaRPr lang="fr-FR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-3529922" y="852337"/>
            <a:ext cx="1530024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sz="1350"/>
          </a:p>
        </p:txBody>
      </p:sp>
    </p:spTree>
    <p:extLst>
      <p:ext uri="{BB962C8B-B14F-4D97-AF65-F5344CB8AC3E}">
        <p14:creationId xmlns:p14="http://schemas.microsoft.com/office/powerpoint/2010/main" val="34178888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/>
            </a:r>
            <a:br>
              <a:rPr lang="fr-FR" dirty="0"/>
            </a:br>
            <a:r>
              <a:rPr lang="fr-FR" dirty="0"/>
              <a:t>Des professionnels exerçant en psychiatrie peu formés à l’accompagnement au sevrage tabagique</a:t>
            </a:r>
          </a:p>
        </p:txBody>
      </p:sp>
      <p:pic>
        <p:nvPicPr>
          <p:cNvPr id="6" name="Espace réservé du contenu 5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219" y="2837913"/>
            <a:ext cx="4933561" cy="329069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775A4-D9E1-4724-A5BE-9946D6F0B842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1940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+mn-lt"/>
              </a:rPr>
              <a:t>Ce qui a suscité mon intérêt :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628650" y="2687825"/>
            <a:ext cx="7886700" cy="3263504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900"/>
              </a:spcAft>
            </a:pPr>
            <a:r>
              <a:rPr lang="fr-FR" dirty="0"/>
              <a:t>Statut tabagique: ex-fumeuse,</a:t>
            </a:r>
          </a:p>
          <a:p>
            <a:pPr>
              <a:spcAft>
                <a:spcPts val="900"/>
              </a:spcAft>
            </a:pPr>
            <a:r>
              <a:rPr lang="fr-FR" dirty="0"/>
              <a:t>23 ans de pratique en psychiatrie adulte,</a:t>
            </a:r>
          </a:p>
          <a:p>
            <a:pPr>
              <a:spcAft>
                <a:spcPts val="900"/>
              </a:spcAft>
            </a:pPr>
            <a:r>
              <a:rPr lang="fr-FR" dirty="0"/>
              <a:t>L’évolution des comportements et de la consommation de tabac chez les soignants du pôle Tourquennois. Evolution non constatée chez les patients,</a:t>
            </a:r>
          </a:p>
          <a:p>
            <a:pPr>
              <a:spcAft>
                <a:spcPts val="900"/>
              </a:spcAft>
            </a:pPr>
            <a:r>
              <a:rPr lang="fr-FR" dirty="0"/>
              <a:t>Stage de 1</a:t>
            </a:r>
            <a:r>
              <a:rPr lang="fr-FR" baseline="30000" dirty="0"/>
              <a:t>ère</a:t>
            </a:r>
            <a:r>
              <a:rPr lang="fr-FR" dirty="0"/>
              <a:t> année IPADE auprès de 2 médecins généralistes</a:t>
            </a:r>
            <a:r>
              <a:rPr lang="fr-FR" dirty="0" smtClean="0"/>
              <a:t>,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775A4-D9E1-4724-A5BE-9946D6F0B842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08763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 impact majeur de la formation sur la prise en soin du tabagisme</a:t>
            </a:r>
          </a:p>
        </p:txBody>
      </p:sp>
      <p:pic>
        <p:nvPicPr>
          <p:cNvPr id="6" name="Espace réservé du contenu 5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2434742"/>
            <a:ext cx="7886700" cy="2846957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775A4-D9E1-4724-A5BE-9946D6F0B842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10469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7677" y="1815482"/>
            <a:ext cx="7886700" cy="2839839"/>
          </a:xfrm>
          <a:prstGeom prst="rect">
            <a:avLst/>
          </a:prstGeo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775A4-D9E1-4724-A5BE-9946D6F0B842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15392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2651203" y="3123736"/>
            <a:ext cx="7934093" cy="1006925"/>
          </a:xfrm>
        </p:spPr>
        <p:txBody>
          <a:bodyPr>
            <a:noAutofit/>
          </a:bodyPr>
          <a:lstStyle/>
          <a:p>
            <a:r>
              <a:rPr lang="fr-FR" sz="6000" b="1" dirty="0">
                <a:latin typeface="+mn-lt"/>
              </a:rPr>
              <a:t>Discussion</a:t>
            </a:r>
            <a:br>
              <a:rPr lang="fr-FR" sz="6000" b="1" dirty="0">
                <a:latin typeface="+mn-lt"/>
              </a:rPr>
            </a:br>
            <a:endParaRPr lang="fr-FR" sz="6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324744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628650" y="1137169"/>
            <a:ext cx="7886700" cy="4352804"/>
          </a:xfrm>
        </p:spPr>
        <p:txBody>
          <a:bodyPr>
            <a:normAutofit fontScale="70000" lnSpcReduction="20000"/>
          </a:bodyPr>
          <a:lstStyle/>
          <a:p>
            <a:r>
              <a:rPr lang="fr-FR" dirty="0"/>
              <a:t>Favoriser </a:t>
            </a:r>
            <a:r>
              <a:rPr lang="fr-FR" b="1" dirty="0"/>
              <a:t>la coopération </a:t>
            </a:r>
            <a:r>
              <a:rPr lang="fr-FR" dirty="0"/>
              <a:t>avec les pôles d’addictologie et/ou les structures d’addictologie du territoire,</a:t>
            </a:r>
          </a:p>
          <a:p>
            <a:r>
              <a:rPr lang="fr-FR" dirty="0"/>
              <a:t>Intégrer l’échelle d’évaluation standardisée du </a:t>
            </a:r>
            <a:r>
              <a:rPr lang="fr-FR" b="1" dirty="0"/>
              <a:t>Fagerström</a:t>
            </a:r>
            <a:r>
              <a:rPr lang="fr-FR" dirty="0"/>
              <a:t> dans </a:t>
            </a:r>
            <a:r>
              <a:rPr lang="fr-FR" dirty="0" smtClean="0"/>
              <a:t>les dossiers patients, et</a:t>
            </a:r>
            <a:r>
              <a:rPr lang="fr-FR" b="1" dirty="0" smtClean="0"/>
              <a:t> systématiser </a:t>
            </a:r>
            <a:r>
              <a:rPr lang="fr-FR" dirty="0" smtClean="0"/>
              <a:t>son utilisation dans les services de psychiatrie, ainsi que </a:t>
            </a:r>
            <a:r>
              <a:rPr lang="fr-FR" b="1" dirty="0" smtClean="0"/>
              <a:t>la proposition de sevrage </a:t>
            </a:r>
            <a:r>
              <a:rPr lang="fr-FR" dirty="0" smtClean="0"/>
              <a:t>tabagique,</a:t>
            </a:r>
          </a:p>
          <a:p>
            <a:r>
              <a:rPr lang="fr-FR" b="1" dirty="0" smtClean="0"/>
              <a:t>Former</a:t>
            </a:r>
            <a:r>
              <a:rPr lang="fr-FR" dirty="0" smtClean="0"/>
              <a:t> tous les infirmiers volontaires à la prise en soin du sevrage tabagique, et ainsi encourager </a:t>
            </a:r>
            <a:r>
              <a:rPr lang="fr-FR" b="1" dirty="0" smtClean="0"/>
              <a:t>la proactivité </a:t>
            </a:r>
            <a:r>
              <a:rPr lang="fr-FR" dirty="0" smtClean="0"/>
              <a:t>des soignants,</a:t>
            </a:r>
          </a:p>
          <a:p>
            <a:r>
              <a:rPr lang="fr-FR" dirty="0" smtClean="0"/>
              <a:t>Proposer un suivi adapté aux patients souffrant </a:t>
            </a:r>
            <a:r>
              <a:rPr lang="fr-FR" smtClean="0"/>
              <a:t>de troubles </a:t>
            </a:r>
            <a:r>
              <a:rPr lang="fr-FR" dirty="0" smtClean="0"/>
              <a:t>psychiques</a:t>
            </a:r>
          </a:p>
          <a:p>
            <a:r>
              <a:rPr lang="fr-FR" dirty="0" smtClean="0"/>
              <a:t>Identifier des « </a:t>
            </a:r>
            <a:r>
              <a:rPr lang="fr-FR" b="1" dirty="0" smtClean="0"/>
              <a:t>référents tabac </a:t>
            </a:r>
            <a:r>
              <a:rPr lang="fr-FR" dirty="0" smtClean="0"/>
              <a:t>»</a:t>
            </a:r>
          </a:p>
          <a:p>
            <a:r>
              <a:rPr lang="fr-FR" dirty="0" smtClean="0"/>
              <a:t>Communiquer avec l</a:t>
            </a:r>
            <a:r>
              <a:rPr lang="fr-FR" b="1" dirty="0" smtClean="0"/>
              <a:t>es médecins généralistes</a:t>
            </a:r>
            <a:r>
              <a:rPr lang="fr-FR" dirty="0" smtClean="0"/>
              <a:t>,</a:t>
            </a:r>
          </a:p>
          <a:p>
            <a:r>
              <a:rPr lang="fr-FR" dirty="0" smtClean="0"/>
              <a:t>Intégrer la lutte contre le tabagisme au sein </a:t>
            </a:r>
            <a:r>
              <a:rPr lang="fr-FR" b="1" dirty="0" smtClean="0"/>
              <a:t>des programmes  d’ETP</a:t>
            </a:r>
            <a:r>
              <a:rPr lang="fr-FR" dirty="0" smtClean="0"/>
              <a:t>,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775A4-D9E1-4724-A5BE-9946D6F0B842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56729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775A4-D9E1-4724-A5BE-9946D6F0B842}" type="slidenum">
              <a:rPr lang="fr-FR" smtClean="0"/>
              <a:t>24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6535" y="1690306"/>
            <a:ext cx="4220787" cy="338895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5288" y="5073240"/>
            <a:ext cx="3950231" cy="310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6618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+mn-lt"/>
              </a:rPr>
              <a:t>Conclusion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628650" y="2736900"/>
            <a:ext cx="7886700" cy="326350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fr-FR" sz="2400" dirty="0"/>
          </a:p>
          <a:p>
            <a:r>
              <a:rPr lang="fr-FR" sz="2400" dirty="0"/>
              <a:t>Une marge de progression,</a:t>
            </a:r>
          </a:p>
          <a:p>
            <a:r>
              <a:rPr lang="fr-FR" sz="2400" dirty="0"/>
              <a:t>Des nuances qui se dessinent,</a:t>
            </a:r>
          </a:p>
          <a:p>
            <a:r>
              <a:rPr lang="fr-FR" sz="2400" dirty="0"/>
              <a:t>Des leviers</a:t>
            </a:r>
            <a:r>
              <a:rPr lang="fr-FR" sz="2400" dirty="0" smtClean="0"/>
              <a:t>,</a:t>
            </a:r>
            <a:endParaRPr lang="fr-FR" sz="2400" dirty="0"/>
          </a:p>
          <a:p>
            <a:r>
              <a:rPr lang="fr-FR" sz="2400" dirty="0"/>
              <a:t>Un sujet d’actualité: </a:t>
            </a:r>
            <a:r>
              <a:rPr lang="fr-FR" sz="2400" dirty="0" smtClean="0"/>
              <a:t>-rapport </a:t>
            </a:r>
            <a:r>
              <a:rPr lang="fr-FR" sz="2400" dirty="0"/>
              <a:t>OCDE et SPF</a:t>
            </a:r>
          </a:p>
          <a:p>
            <a:pPr marL="0" indent="0">
              <a:buNone/>
            </a:pPr>
            <a:r>
              <a:rPr lang="fr-FR" dirty="0"/>
              <a:t>                                            </a:t>
            </a:r>
            <a:r>
              <a:rPr lang="fr-FR" dirty="0" smtClean="0"/>
              <a:t>  </a:t>
            </a:r>
          </a:p>
          <a:p>
            <a:pPr marL="0" indent="0">
              <a:buNone/>
            </a:pPr>
            <a:r>
              <a:rPr lang="fr-FR" dirty="0" smtClean="0"/>
              <a:t>     -CFP</a:t>
            </a:r>
            <a:r>
              <a:rPr lang="fr-FR" dirty="0"/>
              <a:t>, Lyon </a:t>
            </a:r>
            <a:r>
              <a:rPr lang="fr-FR" dirty="0" smtClean="0"/>
              <a:t>23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   -Journée « tabac et rétablissement » </a:t>
            </a:r>
            <a:r>
              <a:rPr lang="fr-FR" smtClean="0"/>
              <a:t>du </a:t>
            </a:r>
            <a:r>
              <a:rPr lang="fr-FR" smtClean="0"/>
              <a:t>1/02/24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775A4-D9E1-4724-A5BE-9946D6F0B842}" type="slidenum">
              <a:rPr lang="fr-FR" smtClean="0"/>
              <a:t>25</a:t>
            </a:fld>
            <a:endParaRPr lang="fr-FR"/>
          </a:p>
        </p:txBody>
      </p:sp>
      <p:pic>
        <p:nvPicPr>
          <p:cNvPr id="11266" name="Picture 2" descr="Conclusion | Definition &amp; Meani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44" r="11721"/>
          <a:stretch/>
        </p:blipFill>
        <p:spPr bwMode="auto">
          <a:xfrm>
            <a:off x="3410217" y="1173165"/>
            <a:ext cx="1574222" cy="112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OCDE | MyEventNetwor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570" y="3428081"/>
            <a:ext cx="2157456" cy="215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27 Sessions Thématiques – CFP 2023 – Congrès Français de Psychiatri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71" r="28792"/>
          <a:stretch/>
        </p:blipFill>
        <p:spPr bwMode="auto">
          <a:xfrm>
            <a:off x="6457950" y="1092552"/>
            <a:ext cx="2443942" cy="1597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5246159"/>
            <a:ext cx="3276600" cy="13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606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67D731-5EEB-4432-7F5E-58241193E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CBC52EF2-4FDD-8716-01E3-402DFC05F1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6011" y="305220"/>
            <a:ext cx="8521921" cy="5661825"/>
          </a:xfrm>
        </p:spPr>
      </p:pic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C1D192E-793F-7609-C418-4B7A9A3B5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775A4-D9E1-4724-A5BE-9946D6F0B842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83007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Bibliographie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fr-BE" dirty="0"/>
              <a:t>(1) Tabagisme, conséquences sur la santé - Santé publique France [Internet]. [cité 20 mars 2023]. Disponible sur: </a:t>
            </a:r>
            <a:r>
              <a:rPr lang="fr-BE" dirty="0">
                <a:hlinkClick r:id="rId2"/>
              </a:rPr>
              <a:t>https://www.santepubliquefrance.fr/determinants-de-sante/tabac/quelles-sont-les-consequences-du-tabagisme-sur-la-sante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(2) </a:t>
            </a:r>
            <a:r>
              <a:rPr lang="fr-BE" dirty="0"/>
              <a:t>Mois sans tabac 2021: 6ème édition [Internet]. [cité 8 </a:t>
            </a:r>
            <a:r>
              <a:rPr lang="fr-BE" dirty="0" err="1"/>
              <a:t>nov</a:t>
            </a:r>
            <a:r>
              <a:rPr lang="fr-BE" dirty="0"/>
              <a:t> 2022]. Disponible sur: </a:t>
            </a:r>
            <a:r>
              <a:rPr lang="fr-BE" dirty="0">
                <a:hlinkClick r:id="rId3"/>
              </a:rPr>
              <a:t>https://www.hauts-de-france.ars.sante.fr/mois-sans-tabac-2021-6eme-edition13</a:t>
            </a:r>
            <a:endParaRPr lang="fr-FR" dirty="0"/>
          </a:p>
          <a:p>
            <a:pPr marL="0" indent="0">
              <a:buNone/>
            </a:pPr>
            <a:r>
              <a:rPr lang="fr-BE" dirty="0"/>
              <a:t>(3) Haute Autorité de santé. 2014;562. </a:t>
            </a:r>
          </a:p>
          <a:p>
            <a:pPr marL="0" indent="0">
              <a:buNone/>
            </a:pPr>
            <a:r>
              <a:rPr lang="fr-BE" dirty="0"/>
              <a:t>(4)</a:t>
            </a:r>
            <a:r>
              <a:rPr lang="fr-BE" u="sng" dirty="0">
                <a:hlinkClick r:id="rId4"/>
              </a:rPr>
              <a:t> https://www.irdes.fr/recherche/questions-d-economie-de-la-sante/237-personnes-suivies-pour-des-troubles-psychiques-severes-une-esperance-de-vie-fortement-reduite.pdf</a:t>
            </a:r>
            <a:endParaRPr lang="fr-BE" u="sng" dirty="0"/>
          </a:p>
          <a:p>
            <a:pPr marL="0" indent="0">
              <a:buNone/>
            </a:pPr>
            <a:r>
              <a:rPr lang="fr-BE" dirty="0"/>
              <a:t>(5) referentiel_tabac.pdf [Internet]. [cité 8 </a:t>
            </a:r>
            <a:r>
              <a:rPr lang="fr-BE" dirty="0" err="1"/>
              <a:t>nov</a:t>
            </a:r>
            <a:r>
              <a:rPr lang="fr-BE" dirty="0"/>
              <a:t> 2022]. Disponible sur: </a:t>
            </a:r>
            <a:r>
              <a:rPr lang="fr-BE" dirty="0">
                <a:hlinkClick r:id="rId5"/>
              </a:rPr>
              <a:t>https://www.has-sante.fr/upload/docs/application/pdf/2016-06/referentiel_tabac.pdf</a:t>
            </a:r>
            <a:endParaRPr lang="fr-BE" dirty="0"/>
          </a:p>
          <a:p>
            <a:pPr marL="0" indent="0">
              <a:buNone/>
            </a:pPr>
            <a:r>
              <a:rPr lang="fr-BE" dirty="0"/>
              <a:t>(6) </a:t>
            </a:r>
            <a:r>
              <a:rPr lang="fr-BE" dirty="0" err="1"/>
              <a:t>Crocq</a:t>
            </a:r>
            <a:r>
              <a:rPr lang="fr-BE" dirty="0"/>
              <a:t> MA, </a:t>
            </a:r>
            <a:r>
              <a:rPr lang="fr-BE" dirty="0" err="1"/>
              <a:t>Guelfi</a:t>
            </a:r>
            <a:r>
              <a:rPr lang="fr-BE" dirty="0"/>
              <a:t> JD. DSM-5: manuel diagnostique et statistique des troubles mentaux. 5e éd. Issy-les-Moulineaux: Elsevier Masson; 2015. </a:t>
            </a:r>
          </a:p>
          <a:p>
            <a:pPr marL="0" indent="0">
              <a:buNone/>
            </a:pPr>
            <a:r>
              <a:rPr lang="fr-BE" dirty="0"/>
              <a:t>(7) Loi </a:t>
            </a:r>
            <a:r>
              <a:rPr lang="fr-BE" dirty="0" err="1"/>
              <a:t>veil</a:t>
            </a:r>
            <a:r>
              <a:rPr lang="fr-BE" dirty="0"/>
              <a:t>, Loi n° 76-616 du 9 juillet 1976 relative à la lutte contre le tabagisme. </a:t>
            </a:r>
          </a:p>
          <a:p>
            <a:pPr marL="0" indent="0">
              <a:buNone/>
            </a:pPr>
            <a:r>
              <a:rPr lang="fr-BE" dirty="0"/>
              <a:t>(8) Loi </a:t>
            </a:r>
            <a:r>
              <a:rPr lang="fr-BE" dirty="0" err="1"/>
              <a:t>évin</a:t>
            </a:r>
            <a:r>
              <a:rPr lang="fr-BE" dirty="0"/>
              <a:t>, Loi n° 91-32 du 10 janvier 1991 relative à la lutte contre le tabagisme et l’alcoolisme. </a:t>
            </a:r>
          </a:p>
          <a:p>
            <a:pPr marL="0" indent="0">
              <a:buNone/>
            </a:pPr>
            <a:r>
              <a:rPr lang="fr-BE" dirty="0"/>
              <a:t>(9) Décret n°2006-1386 du 15 novembre 2006 fixant les conditions d’application de l’interdiction de fumer dans les lieux affectés à un usage collectif. 2006-1386 </a:t>
            </a:r>
            <a:r>
              <a:rPr lang="fr-BE" dirty="0" err="1"/>
              <a:t>nov</a:t>
            </a:r>
            <a:r>
              <a:rPr lang="fr-BE" dirty="0"/>
              <a:t> 15, 2006. 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775A4-D9E1-4724-A5BE-9946D6F0B842}" type="slidenum">
              <a:rPr lang="fr-FR" smtClean="0"/>
              <a:t>27</a:t>
            </a:fld>
            <a:endParaRPr lang="fr-FR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1720049" y="1328419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750" dirty="0"/>
              <a:t>https://www.etp-grandest.org/faq/quelles-sont-les-differences-entre-pluridisciplinarite-pluriprofessionnalite-interdisciplinarite-et-transdisciplinarite/</a:t>
            </a:r>
          </a:p>
        </p:txBody>
      </p:sp>
    </p:spTree>
    <p:extLst>
      <p:ext uri="{BB962C8B-B14F-4D97-AF65-F5344CB8AC3E}">
        <p14:creationId xmlns:p14="http://schemas.microsoft.com/office/powerpoint/2010/main" val="16900298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83361" y="1426594"/>
            <a:ext cx="7886700" cy="4406279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fr-FR" dirty="0"/>
              <a:t>(10)</a:t>
            </a:r>
            <a:r>
              <a:rPr lang="fr-BE" dirty="0"/>
              <a:t> 180702-pnlt_def.pdf [Internet]. [cité 8 </a:t>
            </a:r>
            <a:r>
              <a:rPr lang="fr-BE" dirty="0" err="1"/>
              <a:t>nov</a:t>
            </a:r>
            <a:r>
              <a:rPr lang="fr-BE" dirty="0"/>
              <a:t> 2022]. Disponible sur: </a:t>
            </a:r>
            <a:r>
              <a:rPr lang="fr-BE" dirty="0">
                <a:hlinkClick r:id="rId2"/>
              </a:rPr>
              <a:t>https://solidarites-sante.gouv.fr/IMG/pdf/180702-pnlt_def.pdf</a:t>
            </a:r>
            <a:endParaRPr lang="fr-BE" dirty="0"/>
          </a:p>
          <a:p>
            <a:pPr marL="0" indent="0">
              <a:buNone/>
            </a:pPr>
            <a:r>
              <a:rPr lang="fr-FR" dirty="0"/>
              <a:t>(11)F</a:t>
            </a:r>
            <a:r>
              <a:rPr lang="fr-BE" dirty="0"/>
              <a:t>euille_de_route__strategie_decennale_de_lutte_contre_les_cancers.pdf [Internet]. [cité 22 </a:t>
            </a:r>
            <a:r>
              <a:rPr lang="fr-BE" dirty="0" err="1"/>
              <a:t>janv</a:t>
            </a:r>
            <a:r>
              <a:rPr lang="fr-BE" dirty="0"/>
              <a:t> 2023]. Disponible sur: </a:t>
            </a:r>
            <a:r>
              <a:rPr lang="fr-BE" dirty="0">
                <a:hlinkClick r:id="rId3"/>
              </a:rPr>
              <a:t>https://sante.gouv.fr/IMG/pdf/feuille_de_route_strategie_decennale_de_lutte_contre_les_cancers.pdf</a:t>
            </a:r>
            <a:endParaRPr lang="fr-BE" dirty="0"/>
          </a:p>
          <a:p>
            <a:pPr marL="0" indent="0">
              <a:buNone/>
            </a:pPr>
            <a:r>
              <a:rPr lang="fr-FR" dirty="0"/>
              <a:t>(12) L</a:t>
            </a:r>
            <a:r>
              <a:rPr lang="fr-BE" dirty="0" err="1"/>
              <a:t>oi</a:t>
            </a:r>
            <a:r>
              <a:rPr lang="fr-BE" dirty="0"/>
              <a:t> modernisation de la santé 32.	LOI n° 2016-41 du 26 janvier 2016 de modernisation de notre système de santé (1). 2016-41 </a:t>
            </a:r>
            <a:r>
              <a:rPr lang="fr-BE" dirty="0" err="1"/>
              <a:t>janv</a:t>
            </a:r>
            <a:r>
              <a:rPr lang="fr-BE" dirty="0"/>
              <a:t> 26, 2016. </a:t>
            </a:r>
          </a:p>
          <a:p>
            <a:pPr marL="0" indent="0">
              <a:buNone/>
            </a:pPr>
            <a:r>
              <a:rPr lang="fr-BE" dirty="0"/>
              <a:t>(13) Le Projet régional de sante Hauts-de-France 2018-2028 [Internet]. [cité 8 </a:t>
            </a:r>
            <a:r>
              <a:rPr lang="fr-BE" dirty="0" err="1"/>
              <a:t>nov</a:t>
            </a:r>
            <a:r>
              <a:rPr lang="fr-BE" dirty="0"/>
              <a:t> 2022]. Disponible sur: </a:t>
            </a:r>
            <a:r>
              <a:rPr lang="fr-BE" dirty="0">
                <a:hlinkClick r:id="rId4"/>
              </a:rPr>
              <a:t>https://www.hauts-de-france.ars.sante.fr/le-projet-regional-de-sante-hauts-de-france-2018-2028</a:t>
            </a:r>
            <a:endParaRPr lang="fr-BE" dirty="0"/>
          </a:p>
          <a:p>
            <a:pPr marL="0" indent="0">
              <a:buNone/>
            </a:pPr>
            <a:r>
              <a:rPr lang="fr-BE" dirty="0"/>
              <a:t>(14) P2RT - Hauts-de-France [Internet]. [cité 8 </a:t>
            </a:r>
            <a:r>
              <a:rPr lang="fr-BE" dirty="0" err="1"/>
              <a:t>nov</a:t>
            </a:r>
            <a:r>
              <a:rPr lang="fr-BE" dirty="0"/>
              <a:t> 2022]. Disponible sur: </a:t>
            </a:r>
            <a:r>
              <a:rPr lang="fr-BE" dirty="0">
                <a:hlinkClick r:id="rId5"/>
              </a:rPr>
              <a:t>https://www.programme-sante-tabac-hdf.fr/page-9-114-0.html</a:t>
            </a:r>
            <a:endParaRPr lang="fr-BE" dirty="0"/>
          </a:p>
          <a:p>
            <a:pPr marL="0" indent="0">
              <a:buNone/>
            </a:pPr>
            <a:r>
              <a:rPr lang="fr-BE" dirty="0"/>
              <a:t>(15) Charte Hôpital Sans tabac (Grand format) – RESPADD [Internet]. [cité 8 </a:t>
            </a:r>
            <a:r>
              <a:rPr lang="fr-BE" dirty="0" err="1"/>
              <a:t>nov</a:t>
            </a:r>
            <a:r>
              <a:rPr lang="fr-BE" dirty="0"/>
              <a:t> 2022]. Disponible sur: </a:t>
            </a:r>
            <a:r>
              <a:rPr lang="fr-BE" dirty="0">
                <a:hlinkClick r:id="rId6"/>
              </a:rPr>
              <a:t>https://www.respadd.org/produits/charte-hopital-sans-tabac-grand-format/</a:t>
            </a:r>
            <a:endParaRPr lang="fr-BE" dirty="0"/>
          </a:p>
          <a:p>
            <a:pPr marL="0" indent="0">
              <a:buNone/>
            </a:pPr>
            <a:r>
              <a:rPr lang="fr-BE" dirty="0"/>
              <a:t>(16) Petite histoire de la tabacologie en France... - Tabacologue francophone [Internet]. [cité 26 mars 2023]. Disponible sur: </a:t>
            </a:r>
            <a:r>
              <a:rPr lang="fr-BE" dirty="0">
                <a:hlinkClick r:id="rId7"/>
              </a:rPr>
              <a:t>https://www.tabacologue.fr/spip.php?article294</a:t>
            </a:r>
            <a:endParaRPr lang="fr-BE" dirty="0"/>
          </a:p>
          <a:p>
            <a:pPr marL="0" indent="0">
              <a:buNone/>
            </a:pPr>
            <a:r>
              <a:rPr lang="fr-BE" dirty="0"/>
              <a:t>(17) 2014 - Haute Autorité de santé.pdf [Internet]. [cité 8 </a:t>
            </a:r>
            <a:r>
              <a:rPr lang="fr-BE" dirty="0" err="1"/>
              <a:t>nov</a:t>
            </a:r>
            <a:r>
              <a:rPr lang="fr-BE" dirty="0"/>
              <a:t> 2022]. Disponible sur: </a:t>
            </a:r>
            <a:r>
              <a:rPr lang="fr-BE" dirty="0">
                <a:hlinkClick r:id="rId8"/>
              </a:rPr>
              <a:t>https://www.has-sante.fr/upload/docs/application/pdf/2014-01/recommandations_-_arret_de_la_consommation_de_tabac.pdf</a:t>
            </a:r>
            <a:endParaRPr lang="fr-BE" dirty="0"/>
          </a:p>
          <a:p>
            <a:pPr marL="0" indent="0">
              <a:buNone/>
            </a:pPr>
            <a:r>
              <a:rPr lang="fr-BE" dirty="0"/>
              <a:t>(18) James </a:t>
            </a:r>
            <a:r>
              <a:rPr lang="fr-BE" dirty="0" err="1"/>
              <a:t>Prochaska</a:t>
            </a:r>
            <a:r>
              <a:rPr lang="fr-BE" dirty="0"/>
              <a:t> [Internet]. PhD2050 (Philippe </a:t>
            </a:r>
            <a:r>
              <a:rPr lang="fr-BE" dirty="0" err="1"/>
              <a:t>Destatte</a:t>
            </a:r>
            <a:r>
              <a:rPr lang="fr-BE" dirty="0"/>
              <a:t>). [cité 27 </a:t>
            </a:r>
            <a:r>
              <a:rPr lang="fr-BE" dirty="0" err="1"/>
              <a:t>nov</a:t>
            </a:r>
            <a:r>
              <a:rPr lang="fr-BE" dirty="0"/>
              <a:t> 2022]. Disponible sur: </a:t>
            </a:r>
            <a:r>
              <a:rPr lang="fr-BE" dirty="0">
                <a:hlinkClick r:id="rId9"/>
              </a:rPr>
              <a:t>https://phd2050.org/tag/james-prochaska/</a:t>
            </a:r>
            <a:endParaRPr lang="fr-BE" dirty="0"/>
          </a:p>
          <a:p>
            <a:pPr marL="0" indent="0">
              <a:buNone/>
            </a:pPr>
            <a:r>
              <a:rPr lang="fr-BE" dirty="0"/>
              <a:t>(19) stigmatisation-chez-les-professionnels-de-la-sante-mentale-et-facteurs-associes.pdf [Internet]. [cité 26 mars 2023]. Disponible sur: </a:t>
            </a:r>
            <a:r>
              <a:rPr lang="fr-BE" dirty="0">
                <a:hlinkClick r:id="rId10"/>
              </a:rPr>
              <a:t>https://www.firah.org/upload/activites-et-publications/revue-de-litterature/stigma/stigmatisation-chez-les-professionnels-de-la-sante-mentale-et-facteurs-associes.pdf</a:t>
            </a:r>
            <a:endParaRPr lang="fr-BE" dirty="0"/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775A4-D9E1-4724-A5BE-9946D6F0B842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99144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1187210"/>
            <a:ext cx="7886700" cy="4302762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fr-FR" dirty="0"/>
              <a:t>(20) </a:t>
            </a:r>
            <a:r>
              <a:rPr lang="fr-BE" dirty="0"/>
              <a:t>KETTERER, Frédéric, ROELANDT, Jean Luc, </a:t>
            </a:r>
            <a:r>
              <a:rPr lang="fr-BE" dirty="0" err="1"/>
              <a:t>CHEVREUL,Karine</a:t>
            </a:r>
            <a:r>
              <a:rPr lang="fr-BE" dirty="0"/>
              <a:t>. Le tabagisme en psychiatrie : réalités et implications pour sa prise en charge. Santé Publique. </a:t>
            </a:r>
            <a:r>
              <a:rPr lang="fr-BE" dirty="0" err="1"/>
              <a:t>oct</a:t>
            </a:r>
            <a:r>
              <a:rPr lang="fr-BE" dirty="0"/>
              <a:t> 2022;34(5):643 à 651. 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(21) </a:t>
            </a:r>
            <a:r>
              <a:rPr lang="fr-BE" dirty="0" err="1"/>
              <a:t>Hajbi</a:t>
            </a:r>
            <a:r>
              <a:rPr lang="fr-BE" dirty="0"/>
              <a:t> M, </a:t>
            </a:r>
            <a:r>
              <a:rPr lang="fr-BE" dirty="0" err="1"/>
              <a:t>Tahri</a:t>
            </a:r>
            <a:r>
              <a:rPr lang="fr-BE" dirty="0"/>
              <a:t> ST. Comorbidité - schizophrénie - tabagisme : caractéristiques épidémiologiques, cliniques et thérapeutiques. </a:t>
            </a:r>
            <a:r>
              <a:rPr lang="fr-BE" dirty="0" err="1"/>
              <a:t>Inf</a:t>
            </a:r>
            <a:r>
              <a:rPr lang="fr-BE" dirty="0"/>
              <a:t> </a:t>
            </a:r>
            <a:r>
              <a:rPr lang="fr-BE" dirty="0" err="1"/>
              <a:t>Psychiatr</a:t>
            </a:r>
            <a:r>
              <a:rPr lang="fr-BE" dirty="0"/>
              <a:t>. 2010;86(2):171‑9. 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(22) </a:t>
            </a:r>
            <a:r>
              <a:rPr lang="fr-BE" dirty="0"/>
              <a:t>Guide-tabag…-et-sante-mentale-BAT2.pdf [Internet]. [cité 2 </a:t>
            </a:r>
            <a:r>
              <a:rPr lang="fr-BE" dirty="0" err="1"/>
              <a:t>avr</a:t>
            </a:r>
            <a:r>
              <a:rPr lang="fr-BE" dirty="0"/>
              <a:t> 2023]. Disponible sur: </a:t>
            </a:r>
            <a:r>
              <a:rPr lang="fr-BE" dirty="0">
                <a:hlinkClick r:id="rId2"/>
              </a:rPr>
              <a:t>https://www.respadd.org/wp-content/uploads/2020/05/Guide-tabag%E2%80%A6-et-sante-mentale-BAT2.pdf</a:t>
            </a:r>
            <a:endParaRPr lang="fr-BE" dirty="0"/>
          </a:p>
          <a:p>
            <a:pPr marL="0" indent="0">
              <a:buNone/>
            </a:pPr>
            <a:r>
              <a:rPr lang="fr-FR" dirty="0"/>
              <a:t>(23) </a:t>
            </a:r>
            <a:r>
              <a:rPr lang="fr-BE" dirty="0"/>
              <a:t>DUMONT, Jacques. PSYCHIATRIE, SANTE MENTALE ET GESTION DU TABAGISME : 10 ANS DE PISTES DE REFLEXION / RECUEIL D’ARTICLES DE REFERENCE. FARES Fonds des Affections Respiratoires; 2019. 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(24) </a:t>
            </a:r>
            <a:r>
              <a:rPr lang="fr-BE" dirty="0"/>
              <a:t>Arrêt de la consommation de tabac: du dépistage individuel au maintien de l abstinence en premier recours. 2014.</a:t>
            </a:r>
          </a:p>
          <a:p>
            <a:pPr marL="0" indent="0">
              <a:buNone/>
            </a:pPr>
            <a:r>
              <a:rPr lang="fr-BE" dirty="0"/>
              <a:t>(25) strategies_therapeutiques_aide_sevrage_tabagique_rapport_2007_01_22__16_28_14_826.pdf [Internet]. [cité 27 </a:t>
            </a:r>
            <a:r>
              <a:rPr lang="fr-BE" dirty="0" err="1"/>
              <a:t>nov</a:t>
            </a:r>
            <a:r>
              <a:rPr lang="fr-BE" dirty="0"/>
              <a:t> 2022]. Disponible sur: </a:t>
            </a:r>
            <a:r>
              <a:rPr lang="fr-BE" dirty="0">
                <a:hlinkClick r:id="rId3"/>
              </a:rPr>
              <a:t>https://www.has-sante.fr/upload/docs/application/pdf/strategies_therapeutiques_aide_sevrage_tabagique_rapport_2007_01_22__16_28_14_826.pdf</a:t>
            </a:r>
            <a:endParaRPr lang="fr-BE" dirty="0"/>
          </a:p>
          <a:p>
            <a:pPr marL="0" indent="0">
              <a:buNone/>
            </a:pPr>
            <a:r>
              <a:rPr lang="fr-BE" dirty="0"/>
              <a:t>(26) Guide-tabag…-et-sante-mentale-BAT2.pdf [Internet]. [cité 2 </a:t>
            </a:r>
            <a:r>
              <a:rPr lang="fr-BE" dirty="0" err="1"/>
              <a:t>avr</a:t>
            </a:r>
            <a:r>
              <a:rPr lang="fr-BE" dirty="0"/>
              <a:t> 2023]. Disponible sur: </a:t>
            </a:r>
            <a:r>
              <a:rPr lang="fr-BE" u="sng" dirty="0">
                <a:hlinkClick r:id="rId2"/>
              </a:rPr>
              <a:t>https://www.respadd.org/wp-content/uploads/2020/05/Guide-tabag%E2%80%A6-et-sante-mentale-BAT2.pdf</a:t>
            </a:r>
            <a:endParaRPr lang="fr-BE" u="sng" dirty="0"/>
          </a:p>
          <a:p>
            <a:pPr marL="0" indent="0">
              <a:buNone/>
            </a:pPr>
            <a:r>
              <a:rPr lang="fr-BE" dirty="0"/>
              <a:t>(27) Indicateur qualité 74.	Incitation Financière à la Qualité (IFAQ) [Internet]. [cité 22 </a:t>
            </a:r>
            <a:r>
              <a:rPr lang="fr-BE" dirty="0" err="1"/>
              <a:t>janv</a:t>
            </a:r>
            <a:r>
              <a:rPr lang="fr-BE" dirty="0"/>
              <a:t> 2023]. Disponible sur: </a:t>
            </a:r>
            <a:r>
              <a:rPr lang="fr-BE" dirty="0">
                <a:hlinkClick r:id="rId4"/>
              </a:rPr>
              <a:t>https</a:t>
            </a:r>
            <a:r>
              <a:rPr lang="fr-BE">
                <a:hlinkClick r:id="rId4"/>
              </a:rPr>
              <a:t>://www.hauts-de-france.ars.sante.fr/incitation-financiere-la-qualite-ifaq-1</a:t>
            </a:r>
            <a:endParaRPr lang="fr-BE"/>
          </a:p>
          <a:p>
            <a:pPr marL="0" indent="0">
              <a:buNone/>
            </a:pPr>
            <a:endParaRPr lang="fr-FR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775A4-D9E1-4724-A5BE-9946D6F0B842}" type="slidenum">
              <a:rPr lang="fr-FR" smtClean="0"/>
              <a:t>29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25549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628650" y="3137249"/>
            <a:ext cx="7886700" cy="994172"/>
          </a:xfrm>
        </p:spPr>
        <p:txBody>
          <a:bodyPr>
            <a:normAutofit fontScale="90000"/>
          </a:bodyPr>
          <a:lstStyle/>
          <a:p>
            <a:pPr algn="ctr"/>
            <a:r>
              <a:rPr lang="fr-FR" sz="6000" b="1" dirty="0">
                <a:latin typeface="+mn-lt"/>
              </a:rPr>
              <a:t>Introduction et Méthode</a:t>
            </a:r>
            <a:br>
              <a:rPr lang="fr-FR" sz="6000" b="1" dirty="0">
                <a:latin typeface="+mn-lt"/>
              </a:rPr>
            </a:br>
            <a:r>
              <a:rPr lang="fr-FR" sz="6000" b="1" dirty="0">
                <a:latin typeface="+mn-lt"/>
              </a:rPr>
              <a:t>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775A4-D9E1-4724-A5BE-9946D6F0B842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5233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+mn-lt"/>
              </a:rPr>
              <a:t>Le tabagisme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/>
              <a:t>75 000 décès par an en France</a:t>
            </a:r>
            <a:r>
              <a:rPr lang="fr-FR" baseline="30000" dirty="0"/>
              <a:t>(1)</a:t>
            </a:r>
            <a:r>
              <a:rPr lang="fr-FR" dirty="0"/>
              <a:t>,</a:t>
            </a:r>
          </a:p>
          <a:p>
            <a:r>
              <a:rPr lang="fr-FR" dirty="0"/>
              <a:t>8040 décès par an dans les Hauts de France</a:t>
            </a:r>
            <a:r>
              <a:rPr lang="fr-FR" baseline="30000" dirty="0"/>
              <a:t>(2)</a:t>
            </a:r>
            <a:r>
              <a:rPr lang="fr-FR" dirty="0"/>
              <a:t>, région la plus touchée,</a:t>
            </a:r>
          </a:p>
          <a:p>
            <a:r>
              <a:rPr lang="fr-FR" dirty="0"/>
              <a:t>1</a:t>
            </a:r>
            <a:r>
              <a:rPr lang="fr-FR" baseline="30000" dirty="0"/>
              <a:t>ère</a:t>
            </a:r>
            <a:r>
              <a:rPr lang="fr-FR" dirty="0"/>
              <a:t> cause de mortalité évitable</a:t>
            </a:r>
            <a:r>
              <a:rPr lang="fr-FR" baseline="30000" dirty="0"/>
              <a:t>(3)</a:t>
            </a:r>
            <a:r>
              <a:rPr lang="fr-FR" dirty="0"/>
              <a:t>,</a:t>
            </a:r>
          </a:p>
          <a:p>
            <a:r>
              <a:rPr lang="fr-FR" dirty="0"/>
              <a:t>69% de tabagisme chez les patients souffrant de troubles psychiques, contre 33.3% en population générale ( Selon SPF).</a:t>
            </a:r>
          </a:p>
          <a:p>
            <a:r>
              <a:rPr lang="fr-FR" dirty="0"/>
              <a:t>Prévalence du tabagisme entre 55 et 95 % chez les patients schizophrènes sur la vie entière.</a:t>
            </a:r>
          </a:p>
          <a:p>
            <a:r>
              <a:rPr lang="fr-FR" dirty="0"/>
              <a:t>Participe à la réduction de l’espérance de vie de 16 ans pour les hommes et 13 ans pour les femmes chez les patients souffrant de troubles psychiques</a:t>
            </a:r>
            <a:r>
              <a:rPr lang="fr-FR" baseline="30000" dirty="0"/>
              <a:t>(4)</a:t>
            </a:r>
            <a:r>
              <a:rPr lang="fr-FR" dirty="0"/>
              <a:t>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775A4-D9E1-4724-A5BE-9946D6F0B842}" type="slidenum">
              <a:rPr lang="fr-FR" smtClean="0"/>
              <a:t>4</a:t>
            </a:fld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6525" y="448167"/>
            <a:ext cx="2496866" cy="153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464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+mn-lt"/>
              </a:rPr>
              <a:t>La dépendance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BE" dirty="0"/>
              <a:t>Pouvoir addictif de la nicotine</a:t>
            </a:r>
            <a:r>
              <a:rPr lang="fr-BE" baseline="30000" dirty="0"/>
              <a:t>(5)</a:t>
            </a:r>
            <a:endParaRPr lang="fr-BE" dirty="0"/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Selon l’OMS</a:t>
            </a:r>
            <a:r>
              <a:rPr lang="fr-FR" baseline="30000" dirty="0"/>
              <a:t>(3)</a:t>
            </a:r>
            <a:r>
              <a:rPr lang="fr-FR" dirty="0"/>
              <a:t>  	     </a:t>
            </a:r>
          </a:p>
          <a:p>
            <a:pPr marL="0" indent="0">
              <a:buNone/>
            </a:pPr>
            <a:r>
              <a:rPr lang="fr-BE" dirty="0"/>
              <a:t>« </a:t>
            </a:r>
            <a:r>
              <a:rPr lang="fr-BE" i="1" dirty="0"/>
              <a:t>La dépendance est tout autant un dysfonctionnement du cerveau que n’importe quelle autre maladie neurologique ou psychiatrique ; la dépendance </a:t>
            </a:r>
            <a:r>
              <a:rPr lang="fr-BE" i="1" dirty="0" err="1"/>
              <a:t>vis-à</a:t>
            </a:r>
            <a:r>
              <a:rPr lang="fr-BE" i="1" dirty="0"/>
              <a:t>̀-vis des substances psychoactives est chronique et récurrente, elle a une base biologique et génétique, et elle n’est pas simplement due à̀ l’absence de volonté́ ou de désir d’arrêter</a:t>
            </a:r>
            <a:r>
              <a:rPr lang="fr-BE" dirty="0"/>
              <a:t> » </a:t>
            </a:r>
          </a:p>
          <a:p>
            <a:endParaRPr lang="fr-BE" dirty="0"/>
          </a:p>
          <a:p>
            <a:r>
              <a:rPr lang="fr-BE" dirty="0"/>
              <a:t>Critères établis au sein du DSM V </a:t>
            </a:r>
            <a:r>
              <a:rPr lang="fr-BE" baseline="30000" dirty="0"/>
              <a:t>(6)</a:t>
            </a:r>
            <a:endParaRPr lang="fr-BE" dirty="0"/>
          </a:p>
          <a:p>
            <a:endParaRPr lang="fr-BE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775A4-D9E1-4724-A5BE-9946D6F0B842}" type="slidenum">
              <a:rPr lang="fr-FR" smtClean="0"/>
              <a:t>5</a:t>
            </a:fld>
            <a:endParaRPr lang="fr-FR"/>
          </a:p>
        </p:txBody>
      </p:sp>
      <p:pic>
        <p:nvPicPr>
          <p:cNvPr id="1028" name="Picture 4" descr="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5737" y="1718651"/>
            <a:ext cx="1226717" cy="1082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utism Diagnosis Criteria: DSM-5 | Autism Speak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730" y="5224946"/>
            <a:ext cx="878013" cy="1041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5299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Les comorbidités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Cancer,</a:t>
            </a:r>
          </a:p>
          <a:p>
            <a:r>
              <a:rPr lang="fr-FR" dirty="0"/>
              <a:t>Maladies cardio-vasculaires,</a:t>
            </a:r>
          </a:p>
          <a:p>
            <a:r>
              <a:rPr lang="fr-FR" dirty="0"/>
              <a:t>BPCO,</a:t>
            </a:r>
          </a:p>
          <a:p>
            <a:r>
              <a:rPr lang="fr-FR" dirty="0"/>
              <a:t>Diabète de type 2,</a:t>
            </a:r>
          </a:p>
          <a:p>
            <a:r>
              <a:rPr lang="fr-FR" dirty="0"/>
              <a:t>Les maladies parodontales,</a:t>
            </a:r>
          </a:p>
          <a:p>
            <a:r>
              <a:rPr lang="fr-FR" dirty="0"/>
              <a:t>La maladie de </a:t>
            </a:r>
            <a:r>
              <a:rPr lang="fr-FR" dirty="0" err="1"/>
              <a:t>Crohn</a:t>
            </a:r>
            <a:r>
              <a:rPr lang="fr-FR" dirty="0"/>
              <a:t>,</a:t>
            </a:r>
          </a:p>
          <a:p>
            <a:r>
              <a:rPr lang="fr-FR" dirty="0"/>
              <a:t>Altération des capacités de cicatrisation et des complications infectieuses post-opératoires.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775A4-D9E1-4724-A5BE-9946D6F0B842}" type="slidenum">
              <a:rPr lang="fr-FR" smtClean="0"/>
              <a:t>6</a:t>
            </a:fld>
            <a:endParaRPr lang="fr-FR"/>
          </a:p>
        </p:txBody>
      </p:sp>
      <p:pic>
        <p:nvPicPr>
          <p:cNvPr id="3074" name="Picture 2" descr="Le tabac a des effets allant droit au cœur - Info-taba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544" y="3638324"/>
            <a:ext cx="1499776" cy="922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abac &amp; risques de canc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323" y="908154"/>
            <a:ext cx="3483033" cy="2520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2993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La prévention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2002025"/>
            <a:ext cx="7886700" cy="3622488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fr-FR" b="1" dirty="0"/>
              <a:t>National :</a:t>
            </a:r>
          </a:p>
          <a:p>
            <a:r>
              <a:rPr lang="fr-FR" dirty="0"/>
              <a:t>Des mesures législatives de lutte contre le tabagisme: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dirty="0"/>
              <a:t>La loi Veil du 9/07/1976</a:t>
            </a:r>
            <a:r>
              <a:rPr lang="fr-FR" baseline="30000" dirty="0"/>
              <a:t>(7)</a:t>
            </a:r>
            <a:endParaRPr lang="fr-FR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fr-FR" dirty="0"/>
              <a:t>La loi Évin du 10/01/1991</a:t>
            </a:r>
            <a:r>
              <a:rPr lang="fr-FR" baseline="30000" dirty="0"/>
              <a:t>(8)</a:t>
            </a:r>
            <a:endParaRPr lang="fr-FR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fr-FR" dirty="0"/>
              <a:t>Décret du 15/11/2006</a:t>
            </a:r>
            <a:r>
              <a:rPr lang="fr-FR" baseline="30000" dirty="0"/>
              <a:t>(9)</a:t>
            </a:r>
            <a:endParaRPr lang="fr-FR" dirty="0"/>
          </a:p>
          <a:p>
            <a:r>
              <a:rPr lang="fr-FR" dirty="0"/>
              <a:t>Plan national de lutte contre le tabagisme</a:t>
            </a:r>
            <a:r>
              <a:rPr lang="fr-FR" baseline="30000" dirty="0"/>
              <a:t>(10)</a:t>
            </a:r>
            <a:r>
              <a:rPr lang="fr-FR" dirty="0"/>
              <a:t>, Plan cancer IV 2021-2025</a:t>
            </a:r>
            <a:r>
              <a:rPr lang="fr-FR" baseline="30000" dirty="0"/>
              <a:t>(11)</a:t>
            </a:r>
            <a:r>
              <a:rPr lang="fr-FR" dirty="0"/>
              <a:t>,</a:t>
            </a:r>
          </a:p>
          <a:p>
            <a:r>
              <a:rPr lang="fr-FR" dirty="0"/>
              <a:t>Loi de modernisation de la santé de 2016</a:t>
            </a:r>
            <a:r>
              <a:rPr lang="fr-FR" baseline="30000" dirty="0"/>
              <a:t>(12</a:t>
            </a:r>
            <a:r>
              <a:rPr lang="fr-FR" baseline="30000" dirty="0" smtClean="0"/>
              <a:t>)</a:t>
            </a:r>
            <a:r>
              <a:rPr lang="fr-FR" dirty="0" smtClean="0"/>
              <a:t>, </a:t>
            </a:r>
            <a:r>
              <a:rPr lang="fr-FR" dirty="0"/>
              <a:t>é</a:t>
            </a:r>
            <a:r>
              <a:rPr lang="fr-FR" dirty="0" smtClean="0"/>
              <a:t>largissement prescription aux IDE de TNS</a:t>
            </a:r>
            <a:endParaRPr lang="fr-FR" dirty="0"/>
          </a:p>
          <a:p>
            <a:r>
              <a:rPr lang="fr-FR" dirty="0"/>
              <a:t>Mois sans tabac.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b="1" dirty="0"/>
              <a:t>Régional :</a:t>
            </a:r>
          </a:p>
          <a:p>
            <a:r>
              <a:rPr lang="fr-FR" dirty="0"/>
              <a:t>Projet Régional de Santé 2018-2028</a:t>
            </a:r>
            <a:r>
              <a:rPr lang="fr-FR" baseline="30000" dirty="0"/>
              <a:t>(13)</a:t>
            </a:r>
            <a:r>
              <a:rPr lang="fr-FR" dirty="0"/>
              <a:t>,</a:t>
            </a:r>
          </a:p>
          <a:p>
            <a:r>
              <a:rPr lang="fr-FR" dirty="0"/>
              <a:t>Projet UNPLUGGED en milieu scolaire</a:t>
            </a:r>
            <a:r>
              <a:rPr lang="fr-FR" baseline="30000" dirty="0"/>
              <a:t>(14)</a:t>
            </a:r>
            <a:r>
              <a:rPr lang="fr-FR" dirty="0"/>
              <a:t>,</a:t>
            </a:r>
          </a:p>
          <a:p>
            <a:r>
              <a:rPr lang="fr-FR" dirty="0"/>
              <a:t>Consultations dédiées au sein des maternités,</a:t>
            </a:r>
          </a:p>
          <a:p>
            <a:r>
              <a:rPr lang="fr-FR" dirty="0"/>
              <a:t>Programme d’expérimentation de réduction du tabac avec les Caisse Primaire d’Assurance Maladie des Hauts de France.</a:t>
            </a:r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775A4-D9E1-4724-A5BE-9946D6F0B842}" type="slidenum">
              <a:rPr lang="fr-FR" smtClean="0"/>
              <a:t>7</a:t>
            </a:fld>
            <a:endParaRPr lang="fr-FR"/>
          </a:p>
        </p:txBody>
      </p:sp>
      <p:pic>
        <p:nvPicPr>
          <p:cNvPr id="2050" name="Picture 2" descr="Interdit De Ne Pas Fumer Signe Rouge | Vecteur Premi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1" y="1350494"/>
            <a:ext cx="1549544" cy="154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26 juillet 2005 : mention &quot;Fumer tue&quot; ou &quot;Fumer nuit gravement à votre  santé et à celle de votre entourage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934" y="3631876"/>
            <a:ext cx="1965431" cy="1477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974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Lutte contre le tabagisme à l’hôpital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1997, réseau hôpital sans tabac</a:t>
            </a:r>
            <a:r>
              <a:rPr lang="fr-FR" baseline="30000" dirty="0"/>
              <a:t>(15)</a:t>
            </a:r>
            <a:r>
              <a:rPr lang="fr-FR" dirty="0"/>
              <a:t> 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dirty="0"/>
              <a:t>311 établissements référencés sur 2989 en France,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dirty="0"/>
              <a:t>10 établissements psychiatriques seulement,</a:t>
            </a:r>
          </a:p>
          <a:p>
            <a:endParaRPr lang="fr-FR" dirty="0"/>
          </a:p>
          <a:p>
            <a:r>
              <a:rPr lang="fr-FR" dirty="0"/>
              <a:t>Déploiement difficile en psychiatrie: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dirty="0"/>
              <a:t>Histoire,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dirty="0"/>
              <a:t>Consommation banalisée,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dirty="0"/>
              <a:t>Des structures hospitalières disséminées sur le territoire.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775A4-D9E1-4724-A5BE-9946D6F0B842}" type="slidenum">
              <a:rPr lang="fr-FR" smtClean="0"/>
              <a:t>8</a:t>
            </a:fld>
            <a:endParaRPr lang="fr-FR"/>
          </a:p>
        </p:txBody>
      </p:sp>
      <p:pic>
        <p:nvPicPr>
          <p:cNvPr id="5122" name="Picture 2" descr="Hopital et Lieu de santé sans Tabac – RESPAD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950" y="3429000"/>
            <a:ext cx="2143125" cy="168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9868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8897" y="857251"/>
            <a:ext cx="7886700" cy="994172"/>
          </a:xfrm>
        </p:spPr>
        <p:txBody>
          <a:bodyPr/>
          <a:lstStyle/>
          <a:p>
            <a:r>
              <a:rPr lang="fr-FR" b="1" dirty="0"/>
              <a:t>La prise en soin du tabagisme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1773728"/>
            <a:ext cx="7886700" cy="3716244"/>
          </a:xfrm>
        </p:spPr>
        <p:txBody>
          <a:bodyPr>
            <a:normAutofit fontScale="47500" lnSpcReduction="20000"/>
          </a:bodyPr>
          <a:lstStyle/>
          <a:p>
            <a:r>
              <a:rPr lang="fr-FR" dirty="0"/>
              <a:t>Tabacologie, une discipline récente , 1986</a:t>
            </a:r>
            <a:r>
              <a:rPr lang="fr-FR" baseline="30000" dirty="0"/>
              <a:t>(16)</a:t>
            </a:r>
            <a:r>
              <a:rPr lang="fr-FR" dirty="0"/>
              <a:t>,</a:t>
            </a:r>
          </a:p>
          <a:p>
            <a:r>
              <a:rPr lang="fr-FR" dirty="0"/>
              <a:t>Des recommandations de l’HAS</a:t>
            </a:r>
            <a:r>
              <a:rPr lang="fr-FR" baseline="30000" dirty="0"/>
              <a:t>(17)</a:t>
            </a:r>
            <a:r>
              <a:rPr lang="fr-FR" dirty="0"/>
              <a:t>:</a:t>
            </a:r>
          </a:p>
          <a:p>
            <a:pPr marL="0" indent="0">
              <a:buNone/>
            </a:pPr>
            <a:r>
              <a:rPr lang="fr-FR" dirty="0"/>
              <a:t>        - L’évaluation de la motivation, modèle de </a:t>
            </a:r>
            <a:r>
              <a:rPr lang="fr-FR" dirty="0" err="1"/>
              <a:t>Prochaska</a:t>
            </a:r>
            <a:r>
              <a:rPr lang="fr-FR" dirty="0"/>
              <a:t> et </a:t>
            </a:r>
            <a:r>
              <a:rPr lang="fr-FR" dirty="0" err="1"/>
              <a:t>Diclemente</a:t>
            </a:r>
            <a:r>
              <a:rPr lang="fr-FR" baseline="30000" dirty="0"/>
              <a:t>(18)</a:t>
            </a:r>
            <a:r>
              <a:rPr lang="fr-FR" dirty="0"/>
              <a:t>,</a:t>
            </a:r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marL="0" indent="0">
              <a:buNone/>
            </a:pPr>
            <a:r>
              <a:rPr lang="fr-FR" dirty="0"/>
              <a:t>          - Association des traitements nicotiniques de substitution aux entretiens motivationnels,</a:t>
            </a:r>
          </a:p>
          <a:p>
            <a:endParaRPr lang="fr-FR" dirty="0"/>
          </a:p>
          <a:p>
            <a:r>
              <a:rPr lang="fr-FR" dirty="0"/>
              <a:t>Un soutien téléphonique gratuit, un site web.</a:t>
            </a:r>
          </a:p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775A4-D9E1-4724-A5BE-9946D6F0B842}" type="slidenum">
              <a:rPr lang="fr-FR" smtClean="0"/>
              <a:t>9</a:t>
            </a:fld>
            <a:endParaRPr lang="fr-FR"/>
          </a:p>
        </p:txBody>
      </p:sp>
      <p:pic>
        <p:nvPicPr>
          <p:cNvPr id="6" name="Imag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050" y="2596488"/>
            <a:ext cx="3429000" cy="1951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42" name="Picture 2" descr="Le bon plan de Greg : &quot;Tabac info service&quot;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89" r="4081" b="15697"/>
          <a:stretch/>
        </p:blipFill>
        <p:spPr bwMode="auto">
          <a:xfrm>
            <a:off x="6308320" y="4846505"/>
            <a:ext cx="2107277" cy="71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315001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3CE9A8215B0649BB1D1C0452106308" ma:contentTypeVersion="15" ma:contentTypeDescription="Crée un document." ma:contentTypeScope="" ma:versionID="1046386dce1fd28680048524f9aa55e3">
  <xsd:schema xmlns:xsd="http://www.w3.org/2001/XMLSchema" xmlns:xs="http://www.w3.org/2001/XMLSchema" xmlns:p="http://schemas.microsoft.com/office/2006/metadata/properties" xmlns:ns3="077dd6cf-0745-4d58-9447-4abc057696c3" xmlns:ns4="cf8ad92e-802f-45cf-87a9-9c531d2af06c" targetNamespace="http://schemas.microsoft.com/office/2006/metadata/properties" ma:root="true" ma:fieldsID="7726d788a8a1193b7ee1abd5b48d82d9" ns3:_="" ns4:_="">
    <xsd:import namespace="077dd6cf-0745-4d58-9447-4abc057696c3"/>
    <xsd:import namespace="cf8ad92e-802f-45cf-87a9-9c531d2af06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ServiceObjectDetectorVersion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DateTaken" minOccurs="0"/>
                <xsd:element ref="ns3:MediaServiceOCR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7dd6cf-0745-4d58-9447-4abc057696c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8ad92e-802f-45cf-87a9-9c531d2af06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Partage du hachage d’indicateu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077dd6cf-0745-4d58-9447-4abc057696c3" xsi:nil="true"/>
  </documentManagement>
</p:properties>
</file>

<file path=customXml/itemProps1.xml><?xml version="1.0" encoding="utf-8"?>
<ds:datastoreItem xmlns:ds="http://schemas.openxmlformats.org/officeDocument/2006/customXml" ds:itemID="{687B3467-165C-49B5-AF9E-AFF905A3E25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77dd6cf-0745-4d58-9447-4abc057696c3"/>
    <ds:schemaRef ds:uri="cf8ad92e-802f-45cf-87a9-9c531d2af06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252F331-ADA6-4D80-A0C0-141810898D9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12E44FD-7699-4E18-8B15-400F7DEFF838}">
  <ds:schemaRefs>
    <ds:schemaRef ds:uri="077dd6cf-0745-4d58-9447-4abc057696c3"/>
    <ds:schemaRef ds:uri="cf8ad92e-802f-45cf-87a9-9c531d2af06c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terms/"/>
    <ds:schemaRef ds:uri="http://purl.org/dc/elements/1.1/"/>
    <ds:schemaRef ds:uri="http://schemas.microsoft.com/office/2006/documentManagement/typ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3062</TotalTime>
  <Words>1969</Words>
  <Application>Microsoft Office PowerPoint</Application>
  <PresentationFormat>Affichage à l'écran (4:3)</PresentationFormat>
  <Paragraphs>270</Paragraphs>
  <Slides>29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Times New Roman</vt:lpstr>
      <vt:lpstr>Wingdings</vt:lpstr>
      <vt:lpstr>Thème Office</vt:lpstr>
      <vt:lpstr>Présentation PowerPoint</vt:lpstr>
      <vt:lpstr>Ce qui a suscité mon intérêt :</vt:lpstr>
      <vt:lpstr>Introduction et Méthode  </vt:lpstr>
      <vt:lpstr>Le tabagisme</vt:lpstr>
      <vt:lpstr>La dépendance</vt:lpstr>
      <vt:lpstr>Les comorbidités</vt:lpstr>
      <vt:lpstr>La prévention</vt:lpstr>
      <vt:lpstr>Lutte contre le tabagisme à l’hôpital</vt:lpstr>
      <vt:lpstr>La prise en soin du tabagisme</vt:lpstr>
      <vt:lpstr>Des difficultés d’accès aux soins pour  les patients souffrant de troubles psychiques</vt:lpstr>
      <vt:lpstr>Les représentations des soignants de psychiatrie</vt:lpstr>
      <vt:lpstr>Le tabac et les troubles psychiques</vt:lpstr>
      <vt:lpstr>Problématique et hypothèse principale</vt:lpstr>
      <vt:lpstr>Présentation PowerPoint</vt:lpstr>
      <vt:lpstr>Résultats et Analyse </vt:lpstr>
      <vt:lpstr>Caractéristiques sociodémographiques</vt:lpstr>
      <vt:lpstr>Une évaluation de la dépendance tabagique satisfaisante</vt:lpstr>
      <vt:lpstr> Une proposition de sevrage tabagique conforme aux recommandations de bonnes pratiques</vt:lpstr>
      <vt:lpstr> Des professionnels exerçant en psychiatrie peu formés à l’accompagnement au sevrage tabagique</vt:lpstr>
      <vt:lpstr>Un impact majeur de la formation sur la prise en soin du tabagisme</vt:lpstr>
      <vt:lpstr>Présentation PowerPoint</vt:lpstr>
      <vt:lpstr>Discussion </vt:lpstr>
      <vt:lpstr>Présentation PowerPoint</vt:lpstr>
      <vt:lpstr>Présentation PowerPoint</vt:lpstr>
      <vt:lpstr>Conclusion</vt:lpstr>
      <vt:lpstr>Présentation PowerPoint</vt:lpstr>
      <vt:lpstr>Bibliographie</vt:lpstr>
      <vt:lpstr>Présentation PowerPoint</vt:lpstr>
      <vt:lpstr>Présentation PowerPoint</vt:lpstr>
    </vt:vector>
  </TitlesOfParts>
  <Company>CHROUBAIX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GIESE Christophe</dc:creator>
  <cp:lastModifiedBy>COLLET Cecile</cp:lastModifiedBy>
  <cp:revision>162</cp:revision>
  <dcterms:created xsi:type="dcterms:W3CDTF">2023-06-12T07:07:18Z</dcterms:created>
  <dcterms:modified xsi:type="dcterms:W3CDTF">2024-01-24T07:47:34Z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0x010100763CE9A8215B0649BB1D1C0452106308</vt:lpwstr>
  </property>
</Properties>
</file>