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63" r:id="rId3"/>
    <p:sldId id="261" r:id="rId4"/>
    <p:sldId id="264" r:id="rId5"/>
    <p:sldId id="257" r:id="rId6"/>
    <p:sldId id="267" r:id="rId7"/>
    <p:sldId id="260" r:id="rId8"/>
    <p:sldId id="268" r:id="rId9"/>
    <p:sldId id="271" r:id="rId10"/>
    <p:sldId id="270"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B0B53-57CA-40A0-9902-B3B3A881DD6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497B4E26-B218-4423-A2E0-5561683AB54F}">
      <dgm:prSet phldrT="[Texte]"/>
      <dgm:spPr/>
      <dgm:t>
        <a:bodyPr/>
        <a:lstStyle/>
        <a:p>
          <a:r>
            <a:rPr lang="fr-FR" dirty="0"/>
            <a:t>HDJ CRPS</a:t>
          </a:r>
        </a:p>
      </dgm:t>
    </dgm:pt>
    <dgm:pt modelId="{FC6ECB89-71AD-4684-A3DF-6A0757789976}" type="parTrans" cxnId="{C0A23C49-995B-4150-A0C4-6B5EA604AC9B}">
      <dgm:prSet/>
      <dgm:spPr/>
      <dgm:t>
        <a:bodyPr/>
        <a:lstStyle/>
        <a:p>
          <a:endParaRPr lang="fr-FR"/>
        </a:p>
      </dgm:t>
    </dgm:pt>
    <dgm:pt modelId="{B3B7EBB8-7F87-42CA-ADC7-C9EC3A83FA4D}" type="sibTrans" cxnId="{C0A23C49-995B-4150-A0C4-6B5EA604AC9B}">
      <dgm:prSet/>
      <dgm:spPr/>
      <dgm:t>
        <a:bodyPr/>
        <a:lstStyle/>
        <a:p>
          <a:endParaRPr lang="fr-FR"/>
        </a:p>
      </dgm:t>
    </dgm:pt>
    <dgm:pt modelId="{B9658AF8-4B7F-404A-B24C-BFE9A8EA5982}">
      <dgm:prSet phldrT="[Texte]"/>
      <dgm:spPr/>
      <dgm:t>
        <a:bodyPr/>
        <a:lstStyle/>
        <a:p>
          <a:r>
            <a:rPr lang="fr-FR" dirty="0"/>
            <a:t>Intersectoriel</a:t>
          </a:r>
        </a:p>
      </dgm:t>
    </dgm:pt>
    <dgm:pt modelId="{AE583C87-7BD5-4A79-815B-B30F33AFC57B}" type="parTrans" cxnId="{3D37B400-FA87-4E30-AEAD-D508C012BFC6}">
      <dgm:prSet/>
      <dgm:spPr/>
      <dgm:t>
        <a:bodyPr/>
        <a:lstStyle/>
        <a:p>
          <a:endParaRPr lang="fr-FR"/>
        </a:p>
      </dgm:t>
    </dgm:pt>
    <dgm:pt modelId="{AB468A5E-687E-4F5F-8823-822D2183AA2C}" type="sibTrans" cxnId="{3D37B400-FA87-4E30-AEAD-D508C012BFC6}">
      <dgm:prSet/>
      <dgm:spPr/>
      <dgm:t>
        <a:bodyPr/>
        <a:lstStyle/>
        <a:p>
          <a:endParaRPr lang="fr-FR"/>
        </a:p>
      </dgm:t>
    </dgm:pt>
    <dgm:pt modelId="{AA54E0A1-C29F-4895-A71C-3D11788DEFC6}">
      <dgm:prSet phldrT="[Texte]"/>
      <dgm:spPr/>
      <dgm:t>
        <a:bodyPr/>
        <a:lstStyle/>
        <a:p>
          <a:r>
            <a:rPr lang="fr-FR" dirty="0"/>
            <a:t>Mise en place RPS</a:t>
          </a:r>
        </a:p>
      </dgm:t>
    </dgm:pt>
    <dgm:pt modelId="{4C9D6642-8EBE-4600-8BBA-2C83FBA78804}" type="parTrans" cxnId="{798687EB-7A75-4B0B-BE73-D91A5F3A2872}">
      <dgm:prSet/>
      <dgm:spPr/>
      <dgm:t>
        <a:bodyPr/>
        <a:lstStyle/>
        <a:p>
          <a:endParaRPr lang="fr-FR"/>
        </a:p>
      </dgm:t>
    </dgm:pt>
    <dgm:pt modelId="{E678BE3B-F2ED-409D-A9C6-7CFE6C53780D}" type="sibTrans" cxnId="{798687EB-7A75-4B0B-BE73-D91A5F3A2872}">
      <dgm:prSet/>
      <dgm:spPr/>
      <dgm:t>
        <a:bodyPr/>
        <a:lstStyle/>
        <a:p>
          <a:endParaRPr lang="fr-FR"/>
        </a:p>
      </dgm:t>
    </dgm:pt>
    <dgm:pt modelId="{1FFC2BB6-111E-4C31-AD6F-8F7993BA26F1}">
      <dgm:prSet phldrT="[Texte]"/>
      <dgm:spPr/>
      <dgm:t>
        <a:bodyPr/>
        <a:lstStyle/>
        <a:p>
          <a:r>
            <a:rPr lang="fr-FR" dirty="0"/>
            <a:t>Public accueilli à différent stade</a:t>
          </a:r>
        </a:p>
      </dgm:t>
    </dgm:pt>
    <dgm:pt modelId="{17C38FC9-9E3F-4293-A08A-D424E00E5CCD}" type="parTrans" cxnId="{F62A4046-D599-4A50-99A4-E7ED0EB12FE5}">
      <dgm:prSet/>
      <dgm:spPr/>
      <dgm:t>
        <a:bodyPr/>
        <a:lstStyle/>
        <a:p>
          <a:endParaRPr lang="fr-FR"/>
        </a:p>
      </dgm:t>
    </dgm:pt>
    <dgm:pt modelId="{5FB028CC-62BF-40D5-A8B9-C6A89E5C3C33}" type="sibTrans" cxnId="{F62A4046-D599-4A50-99A4-E7ED0EB12FE5}">
      <dgm:prSet/>
      <dgm:spPr/>
      <dgm:t>
        <a:bodyPr/>
        <a:lstStyle/>
        <a:p>
          <a:endParaRPr lang="fr-FR"/>
        </a:p>
      </dgm:t>
    </dgm:pt>
    <dgm:pt modelId="{FC12A9A0-A886-4C80-8D67-4888FDD5AFCF}">
      <dgm:prSet phldrT="[Texte]"/>
      <dgm:spPr/>
      <dgm:t>
        <a:bodyPr/>
        <a:lstStyle/>
        <a:p>
          <a:r>
            <a:rPr lang="fr-FR" dirty="0"/>
            <a:t> GHT LSST depuis 2019</a:t>
          </a:r>
        </a:p>
      </dgm:t>
    </dgm:pt>
    <dgm:pt modelId="{F95437EF-A7B5-47A0-AEC3-20CC44798485}" type="parTrans" cxnId="{468E2395-232D-43F0-82CC-2650A1C9598C}">
      <dgm:prSet/>
      <dgm:spPr/>
      <dgm:t>
        <a:bodyPr/>
        <a:lstStyle/>
        <a:p>
          <a:endParaRPr lang="fr-FR"/>
        </a:p>
      </dgm:t>
    </dgm:pt>
    <dgm:pt modelId="{02E6147A-0C31-41B4-AD30-227C46560E33}" type="sibTrans" cxnId="{468E2395-232D-43F0-82CC-2650A1C9598C}">
      <dgm:prSet/>
      <dgm:spPr/>
      <dgm:t>
        <a:bodyPr/>
        <a:lstStyle/>
        <a:p>
          <a:endParaRPr lang="fr-FR"/>
        </a:p>
      </dgm:t>
    </dgm:pt>
    <dgm:pt modelId="{6154DBAE-CDA6-42D0-AD56-45E77A182816}">
      <dgm:prSet phldrT="[Texte]"/>
      <dgm:spPr/>
      <dgm:t>
        <a:bodyPr/>
        <a:lstStyle/>
        <a:p>
          <a:r>
            <a:rPr lang="fr-FR" dirty="0"/>
            <a:t>Question qui revient souvent</a:t>
          </a:r>
        </a:p>
      </dgm:t>
    </dgm:pt>
    <dgm:pt modelId="{614EADD1-8670-45FA-83EA-E79902EACCF7}" type="parTrans" cxnId="{1B51FFFF-0A46-4B35-A442-664339B1E0FB}">
      <dgm:prSet/>
      <dgm:spPr/>
      <dgm:t>
        <a:bodyPr/>
        <a:lstStyle/>
        <a:p>
          <a:endParaRPr lang="fr-FR"/>
        </a:p>
      </dgm:t>
    </dgm:pt>
    <dgm:pt modelId="{26C934C0-628F-4193-B748-45F76B46BEBC}" type="sibTrans" cxnId="{1B51FFFF-0A46-4B35-A442-664339B1E0FB}">
      <dgm:prSet/>
      <dgm:spPr/>
      <dgm:t>
        <a:bodyPr/>
        <a:lstStyle/>
        <a:p>
          <a:endParaRPr lang="fr-FR"/>
        </a:p>
      </dgm:t>
    </dgm:pt>
    <dgm:pt modelId="{553B01E9-3256-424B-B31D-46C54DBAEE61}" type="pres">
      <dgm:prSet presAssocID="{276B0B53-57CA-40A0-9902-B3B3A881DD60}" presName="Name0" presStyleCnt="0">
        <dgm:presLayoutVars>
          <dgm:chMax val="1"/>
          <dgm:dir/>
          <dgm:animLvl val="ctr"/>
          <dgm:resizeHandles val="exact"/>
        </dgm:presLayoutVars>
      </dgm:prSet>
      <dgm:spPr/>
    </dgm:pt>
    <dgm:pt modelId="{6B67A658-BDAB-4C54-AEA4-4B4E5C8E6A28}" type="pres">
      <dgm:prSet presAssocID="{497B4E26-B218-4423-A2E0-5561683AB54F}" presName="centerShape" presStyleLbl="node0" presStyleIdx="0" presStyleCnt="1"/>
      <dgm:spPr/>
    </dgm:pt>
    <dgm:pt modelId="{42E4E18F-CF6A-4EAD-B801-5179DA8CB20B}" type="pres">
      <dgm:prSet presAssocID="{B9658AF8-4B7F-404A-B24C-BFE9A8EA5982}" presName="node" presStyleLbl="node1" presStyleIdx="0" presStyleCnt="5" custScaleX="131376" custScaleY="118356" custRadScaleInc="0">
        <dgm:presLayoutVars>
          <dgm:bulletEnabled val="1"/>
        </dgm:presLayoutVars>
      </dgm:prSet>
      <dgm:spPr/>
    </dgm:pt>
    <dgm:pt modelId="{DD02086C-1E57-481B-A75E-5CD98A978A27}" type="pres">
      <dgm:prSet presAssocID="{B9658AF8-4B7F-404A-B24C-BFE9A8EA5982}" presName="dummy" presStyleCnt="0"/>
      <dgm:spPr/>
    </dgm:pt>
    <dgm:pt modelId="{72907F56-B05C-4E0F-A325-75957F32CDB3}" type="pres">
      <dgm:prSet presAssocID="{AB468A5E-687E-4F5F-8823-822D2183AA2C}" presName="sibTrans" presStyleLbl="sibTrans2D1" presStyleIdx="0" presStyleCnt="5"/>
      <dgm:spPr/>
    </dgm:pt>
    <dgm:pt modelId="{B013842C-A125-45B0-B278-BEE61371DBBD}" type="pres">
      <dgm:prSet presAssocID="{AA54E0A1-C29F-4895-A71C-3D11788DEFC6}" presName="node" presStyleLbl="node1" presStyleIdx="1" presStyleCnt="5" custRadScaleRad="102376" custRadScaleInc="1798">
        <dgm:presLayoutVars>
          <dgm:bulletEnabled val="1"/>
        </dgm:presLayoutVars>
      </dgm:prSet>
      <dgm:spPr/>
    </dgm:pt>
    <dgm:pt modelId="{511C556B-E03E-4896-8709-64AA0CE84419}" type="pres">
      <dgm:prSet presAssocID="{AA54E0A1-C29F-4895-A71C-3D11788DEFC6}" presName="dummy" presStyleCnt="0"/>
      <dgm:spPr/>
    </dgm:pt>
    <dgm:pt modelId="{CCA380FE-20E9-4C1A-A61D-F52A0F74E780}" type="pres">
      <dgm:prSet presAssocID="{E678BE3B-F2ED-409D-A9C6-7CFE6C53780D}" presName="sibTrans" presStyleLbl="sibTrans2D1" presStyleIdx="1" presStyleCnt="5"/>
      <dgm:spPr/>
    </dgm:pt>
    <dgm:pt modelId="{CEDAF76F-ABE9-4AAD-A28E-DF22B62E048F}" type="pres">
      <dgm:prSet presAssocID="{1FFC2BB6-111E-4C31-AD6F-8F7993BA26F1}" presName="node" presStyleLbl="node1" presStyleIdx="2" presStyleCnt="5" custRadScaleRad="98811">
        <dgm:presLayoutVars>
          <dgm:bulletEnabled val="1"/>
        </dgm:presLayoutVars>
      </dgm:prSet>
      <dgm:spPr/>
    </dgm:pt>
    <dgm:pt modelId="{92B007F9-85CA-4F68-AEB9-8A4213441904}" type="pres">
      <dgm:prSet presAssocID="{1FFC2BB6-111E-4C31-AD6F-8F7993BA26F1}" presName="dummy" presStyleCnt="0"/>
      <dgm:spPr/>
    </dgm:pt>
    <dgm:pt modelId="{CEA867CB-6917-414B-ADC0-3B48117817A6}" type="pres">
      <dgm:prSet presAssocID="{5FB028CC-62BF-40D5-A8B9-C6A89E5C3C33}" presName="sibTrans" presStyleLbl="sibTrans2D1" presStyleIdx="2" presStyleCnt="5"/>
      <dgm:spPr/>
    </dgm:pt>
    <dgm:pt modelId="{8BB391BD-10BB-4F99-A54F-1D9976172438}" type="pres">
      <dgm:prSet presAssocID="{FC12A9A0-A886-4C80-8D67-4888FDD5AFCF}" presName="node" presStyleLbl="node1" presStyleIdx="3" presStyleCnt="5">
        <dgm:presLayoutVars>
          <dgm:bulletEnabled val="1"/>
        </dgm:presLayoutVars>
      </dgm:prSet>
      <dgm:spPr/>
    </dgm:pt>
    <dgm:pt modelId="{0B419184-CC08-42B0-83EF-8B95237BE9F2}" type="pres">
      <dgm:prSet presAssocID="{FC12A9A0-A886-4C80-8D67-4888FDD5AFCF}" presName="dummy" presStyleCnt="0"/>
      <dgm:spPr/>
    </dgm:pt>
    <dgm:pt modelId="{A53EB124-810D-42D4-B010-85B4AD25D598}" type="pres">
      <dgm:prSet presAssocID="{02E6147A-0C31-41B4-AD30-227C46560E33}" presName="sibTrans" presStyleLbl="sibTrans2D1" presStyleIdx="3" presStyleCnt="5"/>
      <dgm:spPr/>
    </dgm:pt>
    <dgm:pt modelId="{63BBF87B-CBFB-4CA0-88BB-978B2C0EE247}" type="pres">
      <dgm:prSet presAssocID="{6154DBAE-CDA6-42D0-AD56-45E77A182816}" presName="node" presStyleLbl="node1" presStyleIdx="4" presStyleCnt="5">
        <dgm:presLayoutVars>
          <dgm:bulletEnabled val="1"/>
        </dgm:presLayoutVars>
      </dgm:prSet>
      <dgm:spPr/>
    </dgm:pt>
    <dgm:pt modelId="{55106D23-FC6C-442D-8DFA-13D44F933F93}" type="pres">
      <dgm:prSet presAssocID="{6154DBAE-CDA6-42D0-AD56-45E77A182816}" presName="dummy" presStyleCnt="0"/>
      <dgm:spPr/>
    </dgm:pt>
    <dgm:pt modelId="{5BC63691-21A3-4B4E-BD5A-A53B088BAA1E}" type="pres">
      <dgm:prSet presAssocID="{26C934C0-628F-4193-B748-45F76B46BEBC}" presName="sibTrans" presStyleLbl="sibTrans2D1" presStyleIdx="4" presStyleCnt="5"/>
      <dgm:spPr/>
    </dgm:pt>
  </dgm:ptLst>
  <dgm:cxnLst>
    <dgm:cxn modelId="{3D37B400-FA87-4E30-AEAD-D508C012BFC6}" srcId="{497B4E26-B218-4423-A2E0-5561683AB54F}" destId="{B9658AF8-4B7F-404A-B24C-BFE9A8EA5982}" srcOrd="0" destOrd="0" parTransId="{AE583C87-7BD5-4A79-815B-B30F33AFC57B}" sibTransId="{AB468A5E-687E-4F5F-8823-822D2183AA2C}"/>
    <dgm:cxn modelId="{549A6A02-6452-43FB-A373-448CE2278932}" type="presOf" srcId="{276B0B53-57CA-40A0-9902-B3B3A881DD60}" destId="{553B01E9-3256-424B-B31D-46C54DBAEE61}" srcOrd="0" destOrd="0" presId="urn:microsoft.com/office/officeart/2005/8/layout/radial6"/>
    <dgm:cxn modelId="{3B8B1939-13AB-4EA5-B556-820F6252A322}" type="presOf" srcId="{B9658AF8-4B7F-404A-B24C-BFE9A8EA5982}" destId="{42E4E18F-CF6A-4EAD-B801-5179DA8CB20B}" srcOrd="0" destOrd="0" presId="urn:microsoft.com/office/officeart/2005/8/layout/radial6"/>
    <dgm:cxn modelId="{F62A4046-D599-4A50-99A4-E7ED0EB12FE5}" srcId="{497B4E26-B218-4423-A2E0-5561683AB54F}" destId="{1FFC2BB6-111E-4C31-AD6F-8F7993BA26F1}" srcOrd="2" destOrd="0" parTransId="{17C38FC9-9E3F-4293-A08A-D424E00E5CCD}" sibTransId="{5FB028CC-62BF-40D5-A8B9-C6A89E5C3C33}"/>
    <dgm:cxn modelId="{C0A23C49-995B-4150-A0C4-6B5EA604AC9B}" srcId="{276B0B53-57CA-40A0-9902-B3B3A881DD60}" destId="{497B4E26-B218-4423-A2E0-5561683AB54F}" srcOrd="0" destOrd="0" parTransId="{FC6ECB89-71AD-4684-A3DF-6A0757789976}" sibTransId="{B3B7EBB8-7F87-42CA-ADC7-C9EC3A83FA4D}"/>
    <dgm:cxn modelId="{142F7C75-399A-4B48-96F5-EA6E405685A0}" type="presOf" srcId="{AB468A5E-687E-4F5F-8823-822D2183AA2C}" destId="{72907F56-B05C-4E0F-A325-75957F32CDB3}" srcOrd="0" destOrd="0" presId="urn:microsoft.com/office/officeart/2005/8/layout/radial6"/>
    <dgm:cxn modelId="{F87D6B76-7ED9-4050-ABDB-101653D69B1A}" type="presOf" srcId="{497B4E26-B218-4423-A2E0-5561683AB54F}" destId="{6B67A658-BDAB-4C54-AEA4-4B4E5C8E6A28}" srcOrd="0" destOrd="0" presId="urn:microsoft.com/office/officeart/2005/8/layout/radial6"/>
    <dgm:cxn modelId="{A387C07D-12FA-4EEB-AC7B-5E3C5C963EBB}" type="presOf" srcId="{E678BE3B-F2ED-409D-A9C6-7CFE6C53780D}" destId="{CCA380FE-20E9-4C1A-A61D-F52A0F74E780}" srcOrd="0" destOrd="0" presId="urn:microsoft.com/office/officeart/2005/8/layout/radial6"/>
    <dgm:cxn modelId="{7FC7E38E-9CB0-451C-B0E8-AA58EF1E4A45}" type="presOf" srcId="{AA54E0A1-C29F-4895-A71C-3D11788DEFC6}" destId="{B013842C-A125-45B0-B278-BEE61371DBBD}" srcOrd="0" destOrd="0" presId="urn:microsoft.com/office/officeart/2005/8/layout/radial6"/>
    <dgm:cxn modelId="{B5841592-2FD6-426D-A504-FD465FB3AA4E}" type="presOf" srcId="{1FFC2BB6-111E-4C31-AD6F-8F7993BA26F1}" destId="{CEDAF76F-ABE9-4AAD-A28E-DF22B62E048F}" srcOrd="0" destOrd="0" presId="urn:microsoft.com/office/officeart/2005/8/layout/radial6"/>
    <dgm:cxn modelId="{4D125F93-4042-4EB1-A8C7-91A3DB08DFC6}" type="presOf" srcId="{5FB028CC-62BF-40D5-A8B9-C6A89E5C3C33}" destId="{CEA867CB-6917-414B-ADC0-3B48117817A6}" srcOrd="0" destOrd="0" presId="urn:microsoft.com/office/officeart/2005/8/layout/radial6"/>
    <dgm:cxn modelId="{75ACC893-2B78-49C1-8183-F96FE8FFE25E}" type="presOf" srcId="{FC12A9A0-A886-4C80-8D67-4888FDD5AFCF}" destId="{8BB391BD-10BB-4F99-A54F-1D9976172438}" srcOrd="0" destOrd="0" presId="urn:microsoft.com/office/officeart/2005/8/layout/radial6"/>
    <dgm:cxn modelId="{468E2395-232D-43F0-82CC-2650A1C9598C}" srcId="{497B4E26-B218-4423-A2E0-5561683AB54F}" destId="{FC12A9A0-A886-4C80-8D67-4888FDD5AFCF}" srcOrd="3" destOrd="0" parTransId="{F95437EF-A7B5-47A0-AEC3-20CC44798485}" sibTransId="{02E6147A-0C31-41B4-AD30-227C46560E33}"/>
    <dgm:cxn modelId="{61CACBDF-E2C9-4001-85BB-18D0386AA79A}" type="presOf" srcId="{6154DBAE-CDA6-42D0-AD56-45E77A182816}" destId="{63BBF87B-CBFB-4CA0-88BB-978B2C0EE247}" srcOrd="0" destOrd="0" presId="urn:microsoft.com/office/officeart/2005/8/layout/radial6"/>
    <dgm:cxn modelId="{798687EB-7A75-4B0B-BE73-D91A5F3A2872}" srcId="{497B4E26-B218-4423-A2E0-5561683AB54F}" destId="{AA54E0A1-C29F-4895-A71C-3D11788DEFC6}" srcOrd="1" destOrd="0" parTransId="{4C9D6642-8EBE-4600-8BBA-2C83FBA78804}" sibTransId="{E678BE3B-F2ED-409D-A9C6-7CFE6C53780D}"/>
    <dgm:cxn modelId="{1EE1D3FA-FCBA-4759-8E8B-69E20CA3D575}" type="presOf" srcId="{26C934C0-628F-4193-B748-45F76B46BEBC}" destId="{5BC63691-21A3-4B4E-BD5A-A53B088BAA1E}" srcOrd="0" destOrd="0" presId="urn:microsoft.com/office/officeart/2005/8/layout/radial6"/>
    <dgm:cxn modelId="{3865B0FF-EFD6-46C9-8480-4A604E59654F}" type="presOf" srcId="{02E6147A-0C31-41B4-AD30-227C46560E33}" destId="{A53EB124-810D-42D4-B010-85B4AD25D598}" srcOrd="0" destOrd="0" presId="urn:microsoft.com/office/officeart/2005/8/layout/radial6"/>
    <dgm:cxn modelId="{1B51FFFF-0A46-4B35-A442-664339B1E0FB}" srcId="{497B4E26-B218-4423-A2E0-5561683AB54F}" destId="{6154DBAE-CDA6-42D0-AD56-45E77A182816}" srcOrd="4" destOrd="0" parTransId="{614EADD1-8670-45FA-83EA-E79902EACCF7}" sibTransId="{26C934C0-628F-4193-B748-45F76B46BEBC}"/>
    <dgm:cxn modelId="{54A2C927-61F4-4CEC-B75F-A1C48E0383B2}" type="presParOf" srcId="{553B01E9-3256-424B-B31D-46C54DBAEE61}" destId="{6B67A658-BDAB-4C54-AEA4-4B4E5C8E6A28}" srcOrd="0" destOrd="0" presId="urn:microsoft.com/office/officeart/2005/8/layout/radial6"/>
    <dgm:cxn modelId="{85D19ED5-55B8-4250-AEA7-06EE9D1669C8}" type="presParOf" srcId="{553B01E9-3256-424B-B31D-46C54DBAEE61}" destId="{42E4E18F-CF6A-4EAD-B801-5179DA8CB20B}" srcOrd="1" destOrd="0" presId="urn:microsoft.com/office/officeart/2005/8/layout/radial6"/>
    <dgm:cxn modelId="{AA230CE4-BFA6-4851-9122-EA60D4F5102F}" type="presParOf" srcId="{553B01E9-3256-424B-B31D-46C54DBAEE61}" destId="{DD02086C-1E57-481B-A75E-5CD98A978A27}" srcOrd="2" destOrd="0" presId="urn:microsoft.com/office/officeart/2005/8/layout/radial6"/>
    <dgm:cxn modelId="{5D99F516-99F6-41CB-92E5-D2DEB092B646}" type="presParOf" srcId="{553B01E9-3256-424B-B31D-46C54DBAEE61}" destId="{72907F56-B05C-4E0F-A325-75957F32CDB3}" srcOrd="3" destOrd="0" presId="urn:microsoft.com/office/officeart/2005/8/layout/radial6"/>
    <dgm:cxn modelId="{D5BE37B8-21C2-47CB-9DD3-E240DD008984}" type="presParOf" srcId="{553B01E9-3256-424B-B31D-46C54DBAEE61}" destId="{B013842C-A125-45B0-B278-BEE61371DBBD}" srcOrd="4" destOrd="0" presId="urn:microsoft.com/office/officeart/2005/8/layout/radial6"/>
    <dgm:cxn modelId="{22E73297-7A70-498E-B28B-3D4DC5F7D252}" type="presParOf" srcId="{553B01E9-3256-424B-B31D-46C54DBAEE61}" destId="{511C556B-E03E-4896-8709-64AA0CE84419}" srcOrd="5" destOrd="0" presId="urn:microsoft.com/office/officeart/2005/8/layout/radial6"/>
    <dgm:cxn modelId="{C7357466-3CBD-4860-B7F0-17665D329F0E}" type="presParOf" srcId="{553B01E9-3256-424B-B31D-46C54DBAEE61}" destId="{CCA380FE-20E9-4C1A-A61D-F52A0F74E780}" srcOrd="6" destOrd="0" presId="urn:microsoft.com/office/officeart/2005/8/layout/radial6"/>
    <dgm:cxn modelId="{7370BA45-F997-4D7D-9250-E3226C151E34}" type="presParOf" srcId="{553B01E9-3256-424B-B31D-46C54DBAEE61}" destId="{CEDAF76F-ABE9-4AAD-A28E-DF22B62E048F}" srcOrd="7" destOrd="0" presId="urn:microsoft.com/office/officeart/2005/8/layout/radial6"/>
    <dgm:cxn modelId="{CD67994C-33F5-4ED5-B5E2-BE4924D486F2}" type="presParOf" srcId="{553B01E9-3256-424B-B31D-46C54DBAEE61}" destId="{92B007F9-85CA-4F68-AEB9-8A4213441904}" srcOrd="8" destOrd="0" presId="urn:microsoft.com/office/officeart/2005/8/layout/radial6"/>
    <dgm:cxn modelId="{742946AD-5F84-4124-BC00-C31B4C5B1C7E}" type="presParOf" srcId="{553B01E9-3256-424B-B31D-46C54DBAEE61}" destId="{CEA867CB-6917-414B-ADC0-3B48117817A6}" srcOrd="9" destOrd="0" presId="urn:microsoft.com/office/officeart/2005/8/layout/radial6"/>
    <dgm:cxn modelId="{D014F257-0A9F-44A6-8792-0634A7128CCF}" type="presParOf" srcId="{553B01E9-3256-424B-B31D-46C54DBAEE61}" destId="{8BB391BD-10BB-4F99-A54F-1D9976172438}" srcOrd="10" destOrd="0" presId="urn:microsoft.com/office/officeart/2005/8/layout/radial6"/>
    <dgm:cxn modelId="{4B16DE9B-40CF-4F1B-8736-585D7604D426}" type="presParOf" srcId="{553B01E9-3256-424B-B31D-46C54DBAEE61}" destId="{0B419184-CC08-42B0-83EF-8B95237BE9F2}" srcOrd="11" destOrd="0" presId="urn:microsoft.com/office/officeart/2005/8/layout/radial6"/>
    <dgm:cxn modelId="{378908EC-848D-4AFD-AF72-2E84572EDB44}" type="presParOf" srcId="{553B01E9-3256-424B-B31D-46C54DBAEE61}" destId="{A53EB124-810D-42D4-B010-85B4AD25D598}" srcOrd="12" destOrd="0" presId="urn:microsoft.com/office/officeart/2005/8/layout/radial6"/>
    <dgm:cxn modelId="{21E66A96-EFD3-46AF-8D1F-0A6BD9B0D259}" type="presParOf" srcId="{553B01E9-3256-424B-B31D-46C54DBAEE61}" destId="{63BBF87B-CBFB-4CA0-88BB-978B2C0EE247}" srcOrd="13" destOrd="0" presId="urn:microsoft.com/office/officeart/2005/8/layout/radial6"/>
    <dgm:cxn modelId="{A1FD2596-4CF4-43D4-A52B-58D440187ACF}" type="presParOf" srcId="{553B01E9-3256-424B-B31D-46C54DBAEE61}" destId="{55106D23-FC6C-442D-8DFA-13D44F933F93}" srcOrd="14" destOrd="0" presId="urn:microsoft.com/office/officeart/2005/8/layout/radial6"/>
    <dgm:cxn modelId="{1AEFD163-5E9C-40EE-A11C-031E413D8B67}" type="presParOf" srcId="{553B01E9-3256-424B-B31D-46C54DBAEE61}" destId="{5BC63691-21A3-4B4E-BD5A-A53B088BAA1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27537-18AC-4402-A639-964236180FFE}" type="doc">
      <dgm:prSet loTypeId="urn:microsoft.com/office/officeart/2005/8/layout/hProcess9" loCatId="process" qsTypeId="urn:microsoft.com/office/officeart/2005/8/quickstyle/simple1" qsCatId="simple" csTypeId="urn:microsoft.com/office/officeart/2005/8/colors/accent1_2" csCatId="accent1" phldr="1"/>
      <dgm:spPr/>
    </dgm:pt>
    <dgm:pt modelId="{8B03E30D-8026-4CCA-90CB-844FC52D20AF}">
      <dgm:prSet phldrT="[Texte]"/>
      <dgm:spPr/>
      <dgm:t>
        <a:bodyPr/>
        <a:lstStyle/>
        <a:p>
          <a:r>
            <a:rPr lang="fr-FR" dirty="0"/>
            <a:t>MDU  intervention « défume »</a:t>
          </a:r>
        </a:p>
      </dgm:t>
    </dgm:pt>
    <dgm:pt modelId="{DFF83B99-20EB-4711-B71E-7D5FF8BD4A0C}" type="parTrans" cxnId="{D000C444-E97B-4855-90D6-032702343B16}">
      <dgm:prSet/>
      <dgm:spPr/>
      <dgm:t>
        <a:bodyPr/>
        <a:lstStyle/>
        <a:p>
          <a:endParaRPr lang="fr-FR"/>
        </a:p>
      </dgm:t>
    </dgm:pt>
    <dgm:pt modelId="{186B04E5-4548-42B0-84E2-2F1AD1486075}" type="sibTrans" cxnId="{D000C444-E97B-4855-90D6-032702343B16}">
      <dgm:prSet/>
      <dgm:spPr/>
      <dgm:t>
        <a:bodyPr/>
        <a:lstStyle/>
        <a:p>
          <a:endParaRPr lang="fr-FR"/>
        </a:p>
      </dgm:t>
    </dgm:pt>
    <dgm:pt modelId="{C3BE7F92-F25B-43FE-B9CB-AD0AE1AD0657}">
      <dgm:prSet phldrT="[Texte]"/>
      <dgm:spPr/>
      <dgm:t>
        <a:bodyPr/>
        <a:lstStyle/>
        <a:p>
          <a:r>
            <a:rPr lang="fr-FR" dirty="0"/>
            <a:t>Contacté par la MGEN Dr BAILLY et JOUBERT- RETABAC</a:t>
          </a:r>
        </a:p>
      </dgm:t>
    </dgm:pt>
    <dgm:pt modelId="{F75D2B06-0B2B-4C97-AA65-6773E2AF6CD3}" type="parTrans" cxnId="{16068906-E454-4AEE-B2DC-020973AC1EE5}">
      <dgm:prSet/>
      <dgm:spPr/>
      <dgm:t>
        <a:bodyPr/>
        <a:lstStyle/>
        <a:p>
          <a:endParaRPr lang="fr-FR"/>
        </a:p>
      </dgm:t>
    </dgm:pt>
    <dgm:pt modelId="{BDFEE53E-60F0-43F7-AEB2-13C3915CBF3B}" type="sibTrans" cxnId="{16068906-E454-4AEE-B2DC-020973AC1EE5}">
      <dgm:prSet/>
      <dgm:spPr/>
      <dgm:t>
        <a:bodyPr/>
        <a:lstStyle/>
        <a:p>
          <a:endParaRPr lang="fr-FR"/>
        </a:p>
      </dgm:t>
    </dgm:pt>
    <dgm:pt modelId="{7C7B2DB5-6418-4615-9155-BAC5AC3553C2}">
      <dgm:prSet phldrT="[Texte]"/>
      <dgm:spPr/>
      <dgm:t>
        <a:bodyPr/>
        <a:lstStyle/>
        <a:p>
          <a:r>
            <a:rPr lang="fr-FR" dirty="0"/>
            <a:t>Mise en place projet RETABAC en HDJ</a:t>
          </a:r>
        </a:p>
      </dgm:t>
    </dgm:pt>
    <dgm:pt modelId="{375C4500-57B1-4DF6-A119-DCCBDD9ED709}" type="parTrans" cxnId="{324CBC97-292F-45BD-9592-5124309F7CEB}">
      <dgm:prSet/>
      <dgm:spPr/>
      <dgm:t>
        <a:bodyPr/>
        <a:lstStyle/>
        <a:p>
          <a:endParaRPr lang="fr-FR"/>
        </a:p>
      </dgm:t>
    </dgm:pt>
    <dgm:pt modelId="{699A6DAD-B894-431D-978E-D5E31C1FD7F0}" type="sibTrans" cxnId="{324CBC97-292F-45BD-9592-5124309F7CEB}">
      <dgm:prSet/>
      <dgm:spPr/>
      <dgm:t>
        <a:bodyPr/>
        <a:lstStyle/>
        <a:p>
          <a:endParaRPr lang="fr-FR"/>
        </a:p>
      </dgm:t>
    </dgm:pt>
    <dgm:pt modelId="{3D711B58-A2B9-4403-A252-8DB9D340689A}">
      <dgm:prSet phldrT="[Texte]"/>
      <dgm:spPr/>
      <dgm:t>
        <a:bodyPr/>
        <a:lstStyle/>
        <a:p>
          <a:r>
            <a:rPr lang="fr-FR" dirty="0"/>
            <a:t>Présentation RETABAC</a:t>
          </a:r>
        </a:p>
      </dgm:t>
    </dgm:pt>
    <dgm:pt modelId="{8803DAD7-D34C-425B-84D7-0F598D0D4735}" type="parTrans" cxnId="{F017A357-9E85-4B8D-A3F9-57C45274B4DD}">
      <dgm:prSet/>
      <dgm:spPr/>
      <dgm:t>
        <a:bodyPr/>
        <a:lstStyle/>
        <a:p>
          <a:endParaRPr lang="fr-FR"/>
        </a:p>
      </dgm:t>
    </dgm:pt>
    <dgm:pt modelId="{A2FE3D06-2846-4B7C-961E-6230EF5466CD}" type="sibTrans" cxnId="{F017A357-9E85-4B8D-A3F9-57C45274B4DD}">
      <dgm:prSet/>
      <dgm:spPr/>
      <dgm:t>
        <a:bodyPr/>
        <a:lstStyle/>
        <a:p>
          <a:endParaRPr lang="fr-FR"/>
        </a:p>
      </dgm:t>
    </dgm:pt>
    <dgm:pt modelId="{C5BBD648-1453-4238-A75A-B8FFABCDBB6F}" type="pres">
      <dgm:prSet presAssocID="{38327537-18AC-4402-A639-964236180FFE}" presName="CompostProcess" presStyleCnt="0">
        <dgm:presLayoutVars>
          <dgm:dir/>
          <dgm:resizeHandles val="exact"/>
        </dgm:presLayoutVars>
      </dgm:prSet>
      <dgm:spPr/>
    </dgm:pt>
    <dgm:pt modelId="{3FDD1577-7D82-40EF-9FC3-88D05271AD19}" type="pres">
      <dgm:prSet presAssocID="{38327537-18AC-4402-A639-964236180FFE}" presName="arrow" presStyleLbl="bgShp" presStyleIdx="0" presStyleCnt="1" custLinFactNeighborX="35007" custLinFactNeighborY="-29359"/>
      <dgm:spPr/>
    </dgm:pt>
    <dgm:pt modelId="{0C01A7EF-1728-405A-89C2-7BF7B381951F}" type="pres">
      <dgm:prSet presAssocID="{38327537-18AC-4402-A639-964236180FFE}" presName="linearProcess" presStyleCnt="0"/>
      <dgm:spPr/>
    </dgm:pt>
    <dgm:pt modelId="{5F2D057A-A5A2-4E33-9D70-1ADD395F128D}" type="pres">
      <dgm:prSet presAssocID="{8B03E30D-8026-4CCA-90CB-844FC52D20AF}" presName="textNode" presStyleLbl="node1" presStyleIdx="0" presStyleCnt="4">
        <dgm:presLayoutVars>
          <dgm:bulletEnabled val="1"/>
        </dgm:presLayoutVars>
      </dgm:prSet>
      <dgm:spPr/>
    </dgm:pt>
    <dgm:pt modelId="{C4FF5112-54BB-49E4-9B6B-A1C890689296}" type="pres">
      <dgm:prSet presAssocID="{186B04E5-4548-42B0-84E2-2F1AD1486075}" presName="sibTrans" presStyleCnt="0"/>
      <dgm:spPr/>
    </dgm:pt>
    <dgm:pt modelId="{E1457187-CFAE-4155-941B-79DA4F520B9A}" type="pres">
      <dgm:prSet presAssocID="{C3BE7F92-F25B-43FE-B9CB-AD0AE1AD0657}" presName="textNode" presStyleLbl="node1" presStyleIdx="1" presStyleCnt="4">
        <dgm:presLayoutVars>
          <dgm:bulletEnabled val="1"/>
        </dgm:presLayoutVars>
      </dgm:prSet>
      <dgm:spPr/>
    </dgm:pt>
    <dgm:pt modelId="{E47A2877-2F53-46A6-B1DC-54CD808C8F13}" type="pres">
      <dgm:prSet presAssocID="{BDFEE53E-60F0-43F7-AEB2-13C3915CBF3B}" presName="sibTrans" presStyleCnt="0"/>
      <dgm:spPr/>
    </dgm:pt>
    <dgm:pt modelId="{51D76B80-D507-4963-B5AF-18D8E702A599}" type="pres">
      <dgm:prSet presAssocID="{3D711B58-A2B9-4403-A252-8DB9D340689A}" presName="textNode" presStyleLbl="node1" presStyleIdx="2" presStyleCnt="4">
        <dgm:presLayoutVars>
          <dgm:bulletEnabled val="1"/>
        </dgm:presLayoutVars>
      </dgm:prSet>
      <dgm:spPr/>
    </dgm:pt>
    <dgm:pt modelId="{9BC8DB65-AB40-4077-926F-77A497D77011}" type="pres">
      <dgm:prSet presAssocID="{A2FE3D06-2846-4B7C-961E-6230EF5466CD}" presName="sibTrans" presStyleCnt="0"/>
      <dgm:spPr/>
    </dgm:pt>
    <dgm:pt modelId="{3EEEF45F-EECE-4E51-B132-49D78C3F0613}" type="pres">
      <dgm:prSet presAssocID="{7C7B2DB5-6418-4615-9155-BAC5AC3553C2}" presName="textNode" presStyleLbl="node1" presStyleIdx="3" presStyleCnt="4">
        <dgm:presLayoutVars>
          <dgm:bulletEnabled val="1"/>
        </dgm:presLayoutVars>
      </dgm:prSet>
      <dgm:spPr/>
    </dgm:pt>
  </dgm:ptLst>
  <dgm:cxnLst>
    <dgm:cxn modelId="{16068906-E454-4AEE-B2DC-020973AC1EE5}" srcId="{38327537-18AC-4402-A639-964236180FFE}" destId="{C3BE7F92-F25B-43FE-B9CB-AD0AE1AD0657}" srcOrd="1" destOrd="0" parTransId="{F75D2B06-0B2B-4C97-AA65-6773E2AF6CD3}" sibTransId="{BDFEE53E-60F0-43F7-AEB2-13C3915CBF3B}"/>
    <dgm:cxn modelId="{3C361517-A0FD-4CF0-943A-BB1A9B45BF93}" type="presOf" srcId="{7C7B2DB5-6418-4615-9155-BAC5AC3553C2}" destId="{3EEEF45F-EECE-4E51-B132-49D78C3F0613}" srcOrd="0" destOrd="0" presId="urn:microsoft.com/office/officeart/2005/8/layout/hProcess9"/>
    <dgm:cxn modelId="{FAA67133-BC38-45EE-98B7-54BFA220A496}" type="presOf" srcId="{8B03E30D-8026-4CCA-90CB-844FC52D20AF}" destId="{5F2D057A-A5A2-4E33-9D70-1ADD395F128D}" srcOrd="0" destOrd="0" presId="urn:microsoft.com/office/officeart/2005/8/layout/hProcess9"/>
    <dgm:cxn modelId="{D000C444-E97B-4855-90D6-032702343B16}" srcId="{38327537-18AC-4402-A639-964236180FFE}" destId="{8B03E30D-8026-4CCA-90CB-844FC52D20AF}" srcOrd="0" destOrd="0" parTransId="{DFF83B99-20EB-4711-B71E-7D5FF8BD4A0C}" sibTransId="{186B04E5-4548-42B0-84E2-2F1AD1486075}"/>
    <dgm:cxn modelId="{0FB24075-FF50-49E1-8090-1869774AF99D}" type="presOf" srcId="{38327537-18AC-4402-A639-964236180FFE}" destId="{C5BBD648-1453-4238-A75A-B8FFABCDBB6F}" srcOrd="0" destOrd="0" presId="urn:microsoft.com/office/officeart/2005/8/layout/hProcess9"/>
    <dgm:cxn modelId="{F017A357-9E85-4B8D-A3F9-57C45274B4DD}" srcId="{38327537-18AC-4402-A639-964236180FFE}" destId="{3D711B58-A2B9-4403-A252-8DB9D340689A}" srcOrd="2" destOrd="0" parTransId="{8803DAD7-D34C-425B-84D7-0F598D0D4735}" sibTransId="{A2FE3D06-2846-4B7C-961E-6230EF5466CD}"/>
    <dgm:cxn modelId="{324CBC97-292F-45BD-9592-5124309F7CEB}" srcId="{38327537-18AC-4402-A639-964236180FFE}" destId="{7C7B2DB5-6418-4615-9155-BAC5AC3553C2}" srcOrd="3" destOrd="0" parTransId="{375C4500-57B1-4DF6-A119-DCCBDD9ED709}" sibTransId="{699A6DAD-B894-431D-978E-D5E31C1FD7F0}"/>
    <dgm:cxn modelId="{871ECBC3-F387-4446-8EEC-7455479A884A}" type="presOf" srcId="{3D711B58-A2B9-4403-A252-8DB9D340689A}" destId="{51D76B80-D507-4963-B5AF-18D8E702A599}" srcOrd="0" destOrd="0" presId="urn:microsoft.com/office/officeart/2005/8/layout/hProcess9"/>
    <dgm:cxn modelId="{A77989CC-3BD3-46D3-90E1-DDF2406F285D}" type="presOf" srcId="{C3BE7F92-F25B-43FE-B9CB-AD0AE1AD0657}" destId="{E1457187-CFAE-4155-941B-79DA4F520B9A}" srcOrd="0" destOrd="0" presId="urn:microsoft.com/office/officeart/2005/8/layout/hProcess9"/>
    <dgm:cxn modelId="{548624DC-4957-49E3-A910-FA7E04AA3C4B}" type="presParOf" srcId="{C5BBD648-1453-4238-A75A-B8FFABCDBB6F}" destId="{3FDD1577-7D82-40EF-9FC3-88D05271AD19}" srcOrd="0" destOrd="0" presId="urn:microsoft.com/office/officeart/2005/8/layout/hProcess9"/>
    <dgm:cxn modelId="{32DD47BE-A895-4527-B75F-E45819914A04}" type="presParOf" srcId="{C5BBD648-1453-4238-A75A-B8FFABCDBB6F}" destId="{0C01A7EF-1728-405A-89C2-7BF7B381951F}" srcOrd="1" destOrd="0" presId="urn:microsoft.com/office/officeart/2005/8/layout/hProcess9"/>
    <dgm:cxn modelId="{6B497360-F763-4A5B-A18E-2E09826CEA69}" type="presParOf" srcId="{0C01A7EF-1728-405A-89C2-7BF7B381951F}" destId="{5F2D057A-A5A2-4E33-9D70-1ADD395F128D}" srcOrd="0" destOrd="0" presId="urn:microsoft.com/office/officeart/2005/8/layout/hProcess9"/>
    <dgm:cxn modelId="{BD93BAFE-41E9-494F-9E95-BCD5F49903A7}" type="presParOf" srcId="{0C01A7EF-1728-405A-89C2-7BF7B381951F}" destId="{C4FF5112-54BB-49E4-9B6B-A1C890689296}" srcOrd="1" destOrd="0" presId="urn:microsoft.com/office/officeart/2005/8/layout/hProcess9"/>
    <dgm:cxn modelId="{3C502E30-62E7-49A4-88C8-771A00CA89FB}" type="presParOf" srcId="{0C01A7EF-1728-405A-89C2-7BF7B381951F}" destId="{E1457187-CFAE-4155-941B-79DA4F520B9A}" srcOrd="2" destOrd="0" presId="urn:microsoft.com/office/officeart/2005/8/layout/hProcess9"/>
    <dgm:cxn modelId="{AB4C44A0-D632-4A9E-9338-649667630A15}" type="presParOf" srcId="{0C01A7EF-1728-405A-89C2-7BF7B381951F}" destId="{E47A2877-2F53-46A6-B1DC-54CD808C8F13}" srcOrd="3" destOrd="0" presId="urn:microsoft.com/office/officeart/2005/8/layout/hProcess9"/>
    <dgm:cxn modelId="{C0450909-0A5A-4D86-BBAC-30B12CA5A008}" type="presParOf" srcId="{0C01A7EF-1728-405A-89C2-7BF7B381951F}" destId="{51D76B80-D507-4963-B5AF-18D8E702A599}" srcOrd="4" destOrd="0" presId="urn:microsoft.com/office/officeart/2005/8/layout/hProcess9"/>
    <dgm:cxn modelId="{DB3C7F39-3F3C-43C4-83FD-43B8F559AB15}" type="presParOf" srcId="{0C01A7EF-1728-405A-89C2-7BF7B381951F}" destId="{9BC8DB65-AB40-4077-926F-77A497D77011}" srcOrd="5" destOrd="0" presId="urn:microsoft.com/office/officeart/2005/8/layout/hProcess9"/>
    <dgm:cxn modelId="{6E0FE03B-CA54-4893-AF84-31F50AAA60B1}" type="presParOf" srcId="{0C01A7EF-1728-405A-89C2-7BF7B381951F}" destId="{3EEEF45F-EECE-4E51-B132-49D78C3F061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63691-21A3-4B4E-BD5A-A53B088BAA1E}">
      <dsp:nvSpPr>
        <dsp:cNvPr id="0" name=""/>
        <dsp:cNvSpPr/>
      </dsp:nvSpPr>
      <dsp:spPr>
        <a:xfrm>
          <a:off x="3132156" y="575595"/>
          <a:ext cx="3495204" cy="3495204"/>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3EB124-810D-42D4-B010-85B4AD25D598}">
      <dsp:nvSpPr>
        <dsp:cNvPr id="0" name=""/>
        <dsp:cNvSpPr/>
      </dsp:nvSpPr>
      <dsp:spPr>
        <a:xfrm>
          <a:off x="3132156" y="575595"/>
          <a:ext cx="3495204" cy="3495204"/>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A867CB-6917-414B-ADC0-3B48117817A6}">
      <dsp:nvSpPr>
        <dsp:cNvPr id="0" name=""/>
        <dsp:cNvSpPr/>
      </dsp:nvSpPr>
      <dsp:spPr>
        <a:xfrm>
          <a:off x="3114788" y="563142"/>
          <a:ext cx="3495204" cy="3495204"/>
        </a:xfrm>
        <a:prstGeom prst="blockArc">
          <a:avLst>
            <a:gd name="adj1" fmla="val 3226444"/>
            <a:gd name="adj2" fmla="val 751696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A380FE-20E9-4C1A-A61D-F52A0F74E780}">
      <dsp:nvSpPr>
        <dsp:cNvPr id="0" name=""/>
        <dsp:cNvSpPr/>
      </dsp:nvSpPr>
      <dsp:spPr>
        <a:xfrm>
          <a:off x="3160809" y="530581"/>
          <a:ext cx="3495204" cy="3495204"/>
        </a:xfrm>
        <a:prstGeom prst="blockArc">
          <a:avLst>
            <a:gd name="adj1" fmla="val 20614901"/>
            <a:gd name="adj2" fmla="val 3339979"/>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907F56-B05C-4E0F-A325-75957F32CDB3}">
      <dsp:nvSpPr>
        <dsp:cNvPr id="0" name=""/>
        <dsp:cNvSpPr/>
      </dsp:nvSpPr>
      <dsp:spPr>
        <a:xfrm>
          <a:off x="3174580" y="575068"/>
          <a:ext cx="3495204" cy="3495204"/>
        </a:xfrm>
        <a:prstGeom prst="blockArc">
          <a:avLst>
            <a:gd name="adj1" fmla="val 16114557"/>
            <a:gd name="adj2" fmla="val 20521115"/>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7A658-BDAB-4C54-AEA4-4B4E5C8E6A28}">
      <dsp:nvSpPr>
        <dsp:cNvPr id="0" name=""/>
        <dsp:cNvSpPr/>
      </dsp:nvSpPr>
      <dsp:spPr>
        <a:xfrm>
          <a:off x="4075599" y="1519038"/>
          <a:ext cx="1608318" cy="16083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dirty="0"/>
            <a:t>HDJ CRPS</a:t>
          </a:r>
        </a:p>
      </dsp:txBody>
      <dsp:txXfrm>
        <a:off x="4311132" y="1754571"/>
        <a:ext cx="1137252" cy="1137252"/>
      </dsp:txXfrm>
    </dsp:sp>
    <dsp:sp modelId="{42E4E18F-CF6A-4EAD-B801-5179DA8CB20B}">
      <dsp:nvSpPr>
        <dsp:cNvPr id="0" name=""/>
        <dsp:cNvSpPr/>
      </dsp:nvSpPr>
      <dsp:spPr>
        <a:xfrm>
          <a:off x="4140227" y="-50114"/>
          <a:ext cx="1479061" cy="133247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Intersectoriel</a:t>
          </a:r>
        </a:p>
      </dsp:txBody>
      <dsp:txXfrm>
        <a:off x="4356830" y="145023"/>
        <a:ext cx="1045855" cy="942205"/>
      </dsp:txXfrm>
    </dsp:sp>
    <dsp:sp modelId="{B013842C-A125-45B0-B278-BEE61371DBBD}">
      <dsp:nvSpPr>
        <dsp:cNvPr id="0" name=""/>
        <dsp:cNvSpPr/>
      </dsp:nvSpPr>
      <dsp:spPr>
        <a:xfrm>
          <a:off x="5982964" y="1232771"/>
          <a:ext cx="1125823" cy="11258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Mise en place RPS</a:t>
          </a:r>
        </a:p>
      </dsp:txBody>
      <dsp:txXfrm>
        <a:off x="6147837" y="1397644"/>
        <a:ext cx="796077" cy="796077"/>
      </dsp:txXfrm>
    </dsp:sp>
    <dsp:sp modelId="{CEDAF76F-ABE9-4AAD-A28E-DF22B62E048F}">
      <dsp:nvSpPr>
        <dsp:cNvPr id="0" name=""/>
        <dsp:cNvSpPr/>
      </dsp:nvSpPr>
      <dsp:spPr>
        <a:xfrm>
          <a:off x="5308308" y="3124916"/>
          <a:ext cx="1125823" cy="11258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Public accueilli à différent stade</a:t>
          </a:r>
        </a:p>
      </dsp:txBody>
      <dsp:txXfrm>
        <a:off x="5473181" y="3289789"/>
        <a:ext cx="796077" cy="796077"/>
      </dsp:txXfrm>
    </dsp:sp>
    <dsp:sp modelId="{8BB391BD-10BB-4F99-A54F-1D9976172438}">
      <dsp:nvSpPr>
        <dsp:cNvPr id="0" name=""/>
        <dsp:cNvSpPr/>
      </dsp:nvSpPr>
      <dsp:spPr>
        <a:xfrm>
          <a:off x="3313454" y="3141336"/>
          <a:ext cx="1125823" cy="11258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 GHT LSST depuis 2019</a:t>
          </a:r>
        </a:p>
      </dsp:txBody>
      <dsp:txXfrm>
        <a:off x="3478327" y="3306209"/>
        <a:ext cx="796077" cy="796077"/>
      </dsp:txXfrm>
    </dsp:sp>
    <dsp:sp modelId="{63BBF87B-CBFB-4CA0-88BB-978B2C0EE247}">
      <dsp:nvSpPr>
        <dsp:cNvPr id="0" name=""/>
        <dsp:cNvSpPr/>
      </dsp:nvSpPr>
      <dsp:spPr>
        <a:xfrm>
          <a:off x="2693324" y="1232771"/>
          <a:ext cx="1125823" cy="11258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Question qui revient souvent</a:t>
          </a:r>
        </a:p>
      </dsp:txBody>
      <dsp:txXfrm>
        <a:off x="2858197" y="1397644"/>
        <a:ext cx="796077" cy="796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D1577-7D82-40EF-9FC3-88D05271AD19}">
      <dsp:nvSpPr>
        <dsp:cNvPr id="0" name=""/>
        <dsp:cNvSpPr/>
      </dsp:nvSpPr>
      <dsp:spPr>
        <a:xfrm>
          <a:off x="1394143" y="0"/>
          <a:ext cx="7900145" cy="45961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D057A-A5A2-4E33-9D70-1ADD395F128D}">
      <dsp:nvSpPr>
        <dsp:cNvPr id="0" name=""/>
        <dsp:cNvSpPr/>
      </dsp:nvSpPr>
      <dsp:spPr>
        <a:xfrm>
          <a:off x="4651" y="1378850"/>
          <a:ext cx="2237345" cy="18384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MDU  intervention « défume »</a:t>
          </a:r>
        </a:p>
      </dsp:txBody>
      <dsp:txXfrm>
        <a:off x="94398" y="1468597"/>
        <a:ext cx="2057851" cy="1658973"/>
      </dsp:txXfrm>
    </dsp:sp>
    <dsp:sp modelId="{E1457187-CFAE-4155-941B-79DA4F520B9A}">
      <dsp:nvSpPr>
        <dsp:cNvPr id="0" name=""/>
        <dsp:cNvSpPr/>
      </dsp:nvSpPr>
      <dsp:spPr>
        <a:xfrm>
          <a:off x="2353864" y="1378850"/>
          <a:ext cx="2237345" cy="18384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Contacté par la MGEN Dr BAILLY et JOUBERT- RETABAC</a:t>
          </a:r>
        </a:p>
      </dsp:txBody>
      <dsp:txXfrm>
        <a:off x="2443611" y="1468597"/>
        <a:ext cx="2057851" cy="1658973"/>
      </dsp:txXfrm>
    </dsp:sp>
    <dsp:sp modelId="{51D76B80-D507-4963-B5AF-18D8E702A599}">
      <dsp:nvSpPr>
        <dsp:cNvPr id="0" name=""/>
        <dsp:cNvSpPr/>
      </dsp:nvSpPr>
      <dsp:spPr>
        <a:xfrm>
          <a:off x="4703078" y="1378850"/>
          <a:ext cx="2237345" cy="18384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Présentation RETABAC</a:t>
          </a:r>
        </a:p>
      </dsp:txBody>
      <dsp:txXfrm>
        <a:off x="4792825" y="1468597"/>
        <a:ext cx="2057851" cy="1658973"/>
      </dsp:txXfrm>
    </dsp:sp>
    <dsp:sp modelId="{3EEEF45F-EECE-4E51-B132-49D78C3F0613}">
      <dsp:nvSpPr>
        <dsp:cNvPr id="0" name=""/>
        <dsp:cNvSpPr/>
      </dsp:nvSpPr>
      <dsp:spPr>
        <a:xfrm>
          <a:off x="7052291" y="1378850"/>
          <a:ext cx="2237345" cy="18384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Mise en place projet RETABAC en HDJ</a:t>
          </a:r>
        </a:p>
      </dsp:txBody>
      <dsp:txXfrm>
        <a:off x="7142038" y="1468597"/>
        <a:ext cx="2057851" cy="16589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3F1C80-792E-4751-8C0B-4314DCEB8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CSRPS GHT Psy</a:t>
            </a:r>
          </a:p>
        </p:txBody>
      </p:sp>
      <p:sp>
        <p:nvSpPr>
          <p:cNvPr id="3" name="Espace réservé de la date 2">
            <a:extLst>
              <a:ext uri="{FF2B5EF4-FFF2-40B4-BE49-F238E27FC236}">
                <a16:creationId xmlns:a16="http://schemas.microsoft.com/office/drawing/2014/main" id="{96B814A2-111B-4CC7-B7CB-E950BB61C6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FA9595-556A-49A9-94F1-A1D18F683723}" type="datetimeFigureOut">
              <a:rPr lang="fr-FR" smtClean="0"/>
              <a:t>30/01/2024</a:t>
            </a:fld>
            <a:endParaRPr lang="fr-FR"/>
          </a:p>
        </p:txBody>
      </p:sp>
      <p:sp>
        <p:nvSpPr>
          <p:cNvPr id="4" name="Espace réservé du pied de page 3">
            <a:extLst>
              <a:ext uri="{FF2B5EF4-FFF2-40B4-BE49-F238E27FC236}">
                <a16:creationId xmlns:a16="http://schemas.microsoft.com/office/drawing/2014/main" id="{EBFE5ACF-034B-4E59-9289-38521E8A2A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3100782-D555-4FAE-84DA-46B8A3B8D8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C36F4-6BD0-48A3-A2F9-30AA742872A4}" type="slidenum">
              <a:rPr lang="fr-FR" smtClean="0"/>
              <a:t>‹N°›</a:t>
            </a:fld>
            <a:endParaRPr lang="fr-FR"/>
          </a:p>
        </p:txBody>
      </p:sp>
    </p:spTree>
    <p:extLst>
      <p:ext uri="{BB962C8B-B14F-4D97-AF65-F5344CB8AC3E}">
        <p14:creationId xmlns:p14="http://schemas.microsoft.com/office/powerpoint/2010/main" val="20661246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CSRPS GHT Psy</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69A1D-FF5E-415A-9A17-8EA0D8828636}" type="datetimeFigureOut">
              <a:rPr lang="fr-FR" smtClean="0"/>
              <a:t>30/01/2024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9D473-2C96-4BAE-BD83-206CF5E19083}" type="slidenum">
              <a:rPr lang="fr-FR" smtClean="0"/>
              <a:t>‹N°›</a:t>
            </a:fld>
            <a:endParaRPr lang="fr-FR"/>
          </a:p>
        </p:txBody>
      </p:sp>
    </p:spTree>
    <p:extLst>
      <p:ext uri="{BB962C8B-B14F-4D97-AF65-F5344CB8AC3E}">
        <p14:creationId xmlns:p14="http://schemas.microsoft.com/office/powerpoint/2010/main" val="19703550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FB58D2A-ACAF-4F6A-BE6E-97D36B3AAF46}"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6EF99AE5-86D4-4375-A2BE-ADC4C4F31CAD}" type="datetime1">
              <a:rPr lang="en-US" smtClean="0"/>
              <a:t>1/30/2024</a:t>
            </a:fld>
            <a:endParaRPr lang="en-US" dirty="0"/>
          </a:p>
        </p:txBody>
      </p:sp>
      <p:sp>
        <p:nvSpPr>
          <p:cNvPr id="4" name="Footer Placeholder 3"/>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FA26DDF-3008-4FD7-9997-DC5339465972}"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5CADA0A-BFE8-4446-B2F8-44B22F3EB336}"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A6D7373-73EA-40F8-A86F-0F329DEF30B2}"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9A338C5-8A76-4ACF-A978-D03FABC4D530}"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1645081-919B-455E-8886-1CE3489B6DBD}"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0C9291-72D8-4383-8335-A6E7F97132A1}"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05A898-0374-4459-B45B-FB5A73EC62A8}"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831AEA-C97A-4CA2-8CA5-0FFE0B164D6F}"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DE1C753-AA94-4E8E-9E4A-2158ECD3971A}" type="datetime1">
              <a:rPr lang="en-US" smtClean="0"/>
              <a:t>1/30/2024</a:t>
            </a:fld>
            <a:endParaRPr lang="en-US" dirty="0"/>
          </a:p>
        </p:txBody>
      </p:sp>
      <p:sp>
        <p:nvSpPr>
          <p:cNvPr id="5" name="Footer Placeholder 4"/>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9C0C3D7-08E6-42C4-AA4D-AC852102140F}" type="datetime1">
              <a:rPr lang="en-US" smtClean="0"/>
              <a:t>1/30/2024</a:t>
            </a:fld>
            <a:endParaRPr lang="en-US" dirty="0"/>
          </a:p>
        </p:txBody>
      </p:sp>
      <p:sp>
        <p:nvSpPr>
          <p:cNvPr id="6" name="Footer Placeholder 5"/>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417F17-970C-4D27-8407-D66BFB902BAD}" type="datetime1">
              <a:rPr lang="en-US" smtClean="0"/>
              <a:t>1/30/2024</a:t>
            </a:fld>
            <a:endParaRPr lang="en-US" dirty="0"/>
          </a:p>
        </p:txBody>
      </p:sp>
      <p:sp>
        <p:nvSpPr>
          <p:cNvPr id="8" name="Footer Placeholder 7"/>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F379F51-DA40-4C77-B99B-A9DB705FAEF9}" type="datetime1">
              <a:rPr lang="en-US" smtClean="0"/>
              <a:t>1/30/2024</a:t>
            </a:fld>
            <a:endParaRPr lang="en-US" dirty="0"/>
          </a:p>
        </p:txBody>
      </p:sp>
      <p:sp>
        <p:nvSpPr>
          <p:cNvPr id="4" name="Footer Placeholder 3"/>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CF6D1-8531-45EB-A6C4-8CB4DDAE0299}" type="datetime1">
              <a:rPr lang="en-US" smtClean="0"/>
              <a:t>1/30/2024</a:t>
            </a:fld>
            <a:endParaRPr lang="en-US" dirty="0"/>
          </a:p>
        </p:txBody>
      </p:sp>
      <p:sp>
        <p:nvSpPr>
          <p:cNvPr id="3" name="Footer Placeholder 2"/>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7D18292-EA1E-4229-92AF-E16C63127777}" type="datetime1">
              <a:rPr lang="en-US" smtClean="0"/>
              <a:t>1/30/2024</a:t>
            </a:fld>
            <a:endParaRPr lang="en-US" dirty="0"/>
          </a:p>
        </p:txBody>
      </p:sp>
      <p:sp>
        <p:nvSpPr>
          <p:cNvPr id="6" name="Footer Placeholder 5"/>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2B30085-616B-4573-8461-758DDFE2EA69}" type="datetime1">
              <a:rPr lang="en-US" smtClean="0"/>
              <a:t>1/30/2024</a:t>
            </a:fld>
            <a:endParaRPr lang="en-US" dirty="0"/>
          </a:p>
        </p:txBody>
      </p:sp>
      <p:sp>
        <p:nvSpPr>
          <p:cNvPr id="6" name="Footer Placeholder 5"/>
          <p:cNvSpPr>
            <a:spLocks noGrp="1"/>
          </p:cNvSpPr>
          <p:nvPr>
            <p:ph type="ftr" sz="quarter" idx="11"/>
          </p:nvPr>
        </p:nvSpPr>
        <p:spPr/>
        <p:txBody>
          <a:bodyPr/>
          <a:lstStyle/>
          <a:p>
            <a:r>
              <a:rPr lang="fr-FR"/>
              <a:t>AG des CRPS du 09 Ocotbre 23 - Marion COQUATRIX et Virginie COUROUBLE, infirmières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9000"/>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6DA1157-5B7D-43B3-A81E-CC3E583B87BD}" type="datetime1">
              <a:rPr lang="en-US" smtClean="0"/>
              <a:t>1/30/2024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fr-FR"/>
              <a:t>AG des CRPS du 09 Ocotbre 23 - Marion COQUATRIX et Virginie COUROUBLE, infirmières</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9AFEC-9A6D-4EE9-8FE3-35FE0014B97E}"/>
              </a:ext>
            </a:extLst>
          </p:cNvPr>
          <p:cNvSpPr>
            <a:spLocks noGrp="1"/>
          </p:cNvSpPr>
          <p:nvPr>
            <p:ph type="ctrTitle"/>
          </p:nvPr>
        </p:nvSpPr>
        <p:spPr/>
        <p:txBody>
          <a:bodyPr>
            <a:normAutofit/>
          </a:bodyPr>
          <a:lstStyle/>
          <a:p>
            <a:r>
              <a:rPr lang="fr-FR" sz="5400" dirty="0" err="1">
                <a:solidFill>
                  <a:schemeClr val="bg2"/>
                </a:solidFill>
              </a:rPr>
              <a:t>RéTABA</a:t>
            </a:r>
            <a:r>
              <a:rPr lang="fr-FR" sz="5400" dirty="0">
                <a:solidFill>
                  <a:schemeClr val="bg2"/>
                </a:solidFill>
              </a:rPr>
              <a:t>(C)BLISSEMENT</a:t>
            </a:r>
          </a:p>
        </p:txBody>
      </p:sp>
      <p:sp>
        <p:nvSpPr>
          <p:cNvPr id="3" name="Sous-titre 2">
            <a:extLst>
              <a:ext uri="{FF2B5EF4-FFF2-40B4-BE49-F238E27FC236}">
                <a16:creationId xmlns:a16="http://schemas.microsoft.com/office/drawing/2014/main" id="{371AAA55-20E3-4CF3-9B57-FE4451C33107}"/>
              </a:ext>
            </a:extLst>
          </p:cNvPr>
          <p:cNvSpPr>
            <a:spLocks noGrp="1"/>
          </p:cNvSpPr>
          <p:nvPr>
            <p:ph type="subTitle" idx="1"/>
          </p:nvPr>
        </p:nvSpPr>
        <p:spPr/>
        <p:txBody>
          <a:bodyPr/>
          <a:lstStyle/>
          <a:p>
            <a:r>
              <a:rPr lang="fr-FR" dirty="0"/>
              <a:t>À l’hôpital de jour les 4 chemins - CRPS</a:t>
            </a:r>
          </a:p>
        </p:txBody>
      </p:sp>
      <p:sp>
        <p:nvSpPr>
          <p:cNvPr id="4" name="Espace réservé du pied de page 3">
            <a:extLst>
              <a:ext uri="{FF2B5EF4-FFF2-40B4-BE49-F238E27FC236}">
                <a16:creationId xmlns:a16="http://schemas.microsoft.com/office/drawing/2014/main" id="{F1EB6487-21F1-41F2-BB52-E61AE6650DA3}"/>
              </a:ext>
            </a:extLst>
          </p:cNvPr>
          <p:cNvSpPr>
            <a:spLocks noGrp="1"/>
          </p:cNvSpPr>
          <p:nvPr>
            <p:ph type="ftr" sz="quarter" idx="11"/>
          </p:nvPr>
        </p:nvSpPr>
        <p:spPr/>
        <p:txBody>
          <a:bodyPr/>
          <a:lstStyle/>
          <a:p>
            <a:r>
              <a:rPr lang="fr-FR" dirty="0"/>
              <a:t>Journée scientifique  du 01 Février 2024 -  Virginie COUROUBLE et Anne-Sophie PERRON infirmières</a:t>
            </a:r>
          </a:p>
          <a:p>
            <a:r>
              <a:rPr lang="fr-FR" dirty="0"/>
              <a:t>					        Valentin, personne concernée</a:t>
            </a:r>
          </a:p>
          <a:p>
            <a:endParaRPr lang="fr-FR" dirty="0"/>
          </a:p>
          <a:p>
            <a:endParaRPr lang="en-US" dirty="0"/>
          </a:p>
        </p:txBody>
      </p:sp>
    </p:spTree>
    <p:extLst>
      <p:ext uri="{BB962C8B-B14F-4D97-AF65-F5344CB8AC3E}">
        <p14:creationId xmlns:p14="http://schemas.microsoft.com/office/powerpoint/2010/main" val="124383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FE2A3-F0AD-4766-9387-CD3874E481BC}"/>
              </a:ext>
            </a:extLst>
          </p:cNvPr>
          <p:cNvSpPr>
            <a:spLocks noGrp="1"/>
          </p:cNvSpPr>
          <p:nvPr>
            <p:ph type="title"/>
          </p:nvPr>
        </p:nvSpPr>
        <p:spPr/>
        <p:txBody>
          <a:bodyPr/>
          <a:lstStyle/>
          <a:p>
            <a:r>
              <a:rPr lang="fr-FR" dirty="0"/>
              <a:t>     </a:t>
            </a:r>
          </a:p>
        </p:txBody>
      </p:sp>
      <p:sp>
        <p:nvSpPr>
          <p:cNvPr id="3" name="Espace réservé du contenu 2">
            <a:extLst>
              <a:ext uri="{FF2B5EF4-FFF2-40B4-BE49-F238E27FC236}">
                <a16:creationId xmlns:a16="http://schemas.microsoft.com/office/drawing/2014/main" id="{FC48939C-9099-4439-B7FC-0D119A317E32}"/>
              </a:ext>
            </a:extLst>
          </p:cNvPr>
          <p:cNvSpPr>
            <a:spLocks noGrp="1"/>
          </p:cNvSpPr>
          <p:nvPr>
            <p:ph idx="1"/>
          </p:nvPr>
        </p:nvSpPr>
        <p:spPr/>
        <p:txBody>
          <a:bodyPr/>
          <a:lstStyle/>
          <a:p>
            <a:r>
              <a:rPr lang="fr-FR" dirty="0"/>
              <a:t>Diverses formations pour les professionnels </a:t>
            </a:r>
          </a:p>
          <a:p>
            <a:pPr lvl="1"/>
            <a:r>
              <a:rPr lang="fr-FR" dirty="0"/>
              <a:t>Traitements substituts nicotiniques</a:t>
            </a:r>
          </a:p>
          <a:p>
            <a:pPr lvl="1"/>
            <a:r>
              <a:rPr lang="fr-FR" dirty="0"/>
              <a:t>DU tabac (UGECAM) </a:t>
            </a:r>
          </a:p>
          <a:p>
            <a:pPr lvl="1"/>
            <a:endParaRPr lang="fr-FR" dirty="0"/>
          </a:p>
          <a:p>
            <a:pPr marL="0" indent="0">
              <a:buNone/>
            </a:pPr>
            <a:endParaRPr lang="fr-FR" dirty="0"/>
          </a:p>
        </p:txBody>
      </p:sp>
      <p:sp>
        <p:nvSpPr>
          <p:cNvPr id="4" name="Espace réservé du texte 3">
            <a:extLst>
              <a:ext uri="{FF2B5EF4-FFF2-40B4-BE49-F238E27FC236}">
                <a16:creationId xmlns:a16="http://schemas.microsoft.com/office/drawing/2014/main" id="{859DA408-0DCC-47C1-BC4A-26CF22EB564D}"/>
              </a:ext>
            </a:extLst>
          </p:cNvPr>
          <p:cNvSpPr>
            <a:spLocks noGrp="1"/>
          </p:cNvSpPr>
          <p:nvPr>
            <p:ph type="body" sz="half" idx="2"/>
          </p:nvPr>
        </p:nvSpPr>
        <p:spPr/>
        <p:txBody>
          <a:bodyPr/>
          <a:lstStyle/>
          <a:p>
            <a:r>
              <a:rPr lang="fr-FR" dirty="0"/>
              <a:t>    </a:t>
            </a:r>
          </a:p>
        </p:txBody>
      </p:sp>
      <p:sp>
        <p:nvSpPr>
          <p:cNvPr id="5" name="Espace réservé du pied de page 4">
            <a:extLst>
              <a:ext uri="{FF2B5EF4-FFF2-40B4-BE49-F238E27FC236}">
                <a16:creationId xmlns:a16="http://schemas.microsoft.com/office/drawing/2014/main" id="{A9B2D9D1-36A2-45A3-BD1F-5D310842431C}"/>
              </a:ext>
            </a:extLst>
          </p:cNvPr>
          <p:cNvSpPr>
            <a:spLocks noGrp="1"/>
          </p:cNvSpPr>
          <p:nvPr>
            <p:ph type="ftr" sz="quarter" idx="11"/>
          </p:nvPr>
        </p:nvSpPr>
        <p:spPr/>
        <p:txBody>
          <a:bodyPr/>
          <a:lstStyle/>
          <a:p>
            <a:r>
              <a:rPr lang="fr-FR"/>
              <a:t>AG des CRPS du 09 Ocotbre 23 - Marion COQUATRIX et Virginie COUROUBLE, infirmières</a:t>
            </a:r>
            <a:endParaRPr lang="en-US" dirty="0"/>
          </a:p>
        </p:txBody>
      </p:sp>
    </p:spTree>
    <p:extLst>
      <p:ext uri="{BB962C8B-B14F-4D97-AF65-F5344CB8AC3E}">
        <p14:creationId xmlns:p14="http://schemas.microsoft.com/office/powerpoint/2010/main" val="4981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D12FF-9B3D-4B81-8A35-94C9F0AD0FBD}"/>
              </a:ext>
            </a:extLst>
          </p:cNvPr>
          <p:cNvSpPr>
            <a:spLocks noGrp="1"/>
          </p:cNvSpPr>
          <p:nvPr>
            <p:ph type="title"/>
          </p:nvPr>
        </p:nvSpPr>
        <p:spPr>
          <a:xfrm>
            <a:off x="798512" y="385273"/>
            <a:ext cx="3657600" cy="1371600"/>
          </a:xfrm>
        </p:spPr>
        <p:txBody>
          <a:bodyPr>
            <a:normAutofit/>
          </a:bodyPr>
          <a:lstStyle/>
          <a:p>
            <a:r>
              <a:rPr lang="fr-FR" sz="2800" dirty="0">
                <a:solidFill>
                  <a:schemeClr val="bg2"/>
                </a:solidFill>
              </a:rPr>
              <a:t>Témoignage</a:t>
            </a:r>
          </a:p>
        </p:txBody>
      </p:sp>
      <p:pic>
        <p:nvPicPr>
          <p:cNvPr id="6" name="Recadrage Video Valentin-2023-09-27-16-38-18-45">
            <a:hlinkClick r:id="" action="ppaction://media"/>
            <a:extLst>
              <a:ext uri="{FF2B5EF4-FFF2-40B4-BE49-F238E27FC236}">
                <a16:creationId xmlns:a16="http://schemas.microsoft.com/office/drawing/2014/main" id="{16A8FB9B-350B-49E7-B0DB-1716BFB0C7D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84212" y="2429920"/>
            <a:ext cx="8817126" cy="3174542"/>
          </a:xfrm>
        </p:spPr>
      </p:pic>
      <p:sp>
        <p:nvSpPr>
          <p:cNvPr id="4" name="Espace réservé du texte 3">
            <a:extLst>
              <a:ext uri="{FF2B5EF4-FFF2-40B4-BE49-F238E27FC236}">
                <a16:creationId xmlns:a16="http://schemas.microsoft.com/office/drawing/2014/main" id="{C1C3AE4C-DE82-4DAE-A978-06FB8DC0B1C3}"/>
              </a:ext>
            </a:extLst>
          </p:cNvPr>
          <p:cNvSpPr>
            <a:spLocks noGrp="1"/>
          </p:cNvSpPr>
          <p:nvPr>
            <p:ph type="body" sz="half" idx="2"/>
          </p:nvPr>
        </p:nvSpPr>
        <p:spPr>
          <a:xfrm>
            <a:off x="798512" y="1910609"/>
            <a:ext cx="3657600" cy="915141"/>
          </a:xfrm>
        </p:spPr>
        <p:txBody>
          <a:bodyPr/>
          <a:lstStyle/>
          <a:p>
            <a:r>
              <a:rPr lang="fr-FR" dirty="0"/>
              <a:t>de Valentin </a:t>
            </a:r>
          </a:p>
        </p:txBody>
      </p:sp>
      <p:sp>
        <p:nvSpPr>
          <p:cNvPr id="5" name="Espace réservé du pied de page 4">
            <a:extLst>
              <a:ext uri="{FF2B5EF4-FFF2-40B4-BE49-F238E27FC236}">
                <a16:creationId xmlns:a16="http://schemas.microsoft.com/office/drawing/2014/main" id="{19B41B27-D7F3-4158-BF9D-20D1B302644E}"/>
              </a:ext>
            </a:extLst>
          </p:cNvPr>
          <p:cNvSpPr>
            <a:spLocks noGrp="1"/>
          </p:cNvSpPr>
          <p:nvPr>
            <p:ph type="ftr" sz="quarter" idx="11"/>
          </p:nvPr>
        </p:nvSpPr>
        <p:spPr/>
        <p:txBody>
          <a:bodyPr/>
          <a:lstStyle/>
          <a:p>
            <a:r>
              <a:rPr lang="en-US" dirty="0"/>
              <a:t>Journée scientifique du 1 Février 2024 – Virginie COUROUBLE et Anne-Sophie PERRON </a:t>
            </a:r>
            <a:r>
              <a:rPr lang="en-US" dirty="0" err="1"/>
              <a:t>Infirmières</a:t>
            </a:r>
            <a:endParaRPr lang="en-US" dirty="0"/>
          </a:p>
          <a:p>
            <a:r>
              <a:rPr lang="fr-FR" dirty="0"/>
              <a:t>					     Valentin, personne concernée</a:t>
            </a:r>
          </a:p>
          <a:p>
            <a:r>
              <a:rPr lang="en-US" dirty="0"/>
              <a:t> </a:t>
            </a:r>
          </a:p>
          <a:p>
            <a:endParaRPr lang="en-US" dirty="0"/>
          </a:p>
        </p:txBody>
      </p:sp>
    </p:spTree>
    <p:extLst>
      <p:ext uri="{BB962C8B-B14F-4D97-AF65-F5344CB8AC3E}">
        <p14:creationId xmlns:p14="http://schemas.microsoft.com/office/powerpoint/2010/main" val="27513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AB4BA-D68F-4B12-A28D-5C8AB74351BB}"/>
              </a:ext>
            </a:extLst>
          </p:cNvPr>
          <p:cNvSpPr>
            <a:spLocks noGrp="1"/>
          </p:cNvSpPr>
          <p:nvPr>
            <p:ph type="title"/>
          </p:nvPr>
        </p:nvSpPr>
        <p:spPr/>
        <p:txBody>
          <a:bodyPr/>
          <a:lstStyle/>
          <a:p>
            <a:r>
              <a:rPr lang="fr-FR" dirty="0">
                <a:solidFill>
                  <a:schemeClr val="bg2"/>
                </a:solidFill>
              </a:rPr>
              <a:t>Merci pour votre attention !</a:t>
            </a:r>
          </a:p>
        </p:txBody>
      </p:sp>
      <p:sp>
        <p:nvSpPr>
          <p:cNvPr id="3" name="Espace réservé du contenu 2">
            <a:extLst>
              <a:ext uri="{FF2B5EF4-FFF2-40B4-BE49-F238E27FC236}">
                <a16:creationId xmlns:a16="http://schemas.microsoft.com/office/drawing/2014/main" id="{EA0201B6-AF78-48B3-92DA-26E7D983F530}"/>
              </a:ext>
            </a:extLst>
          </p:cNvPr>
          <p:cNvSpPr>
            <a:spLocks noGrp="1"/>
          </p:cNvSpPr>
          <p:nvPr>
            <p:ph idx="1"/>
          </p:nvPr>
        </p:nvSpPr>
        <p:spPr/>
        <p:txBody>
          <a:bodyPr/>
          <a:lstStyle/>
          <a:p>
            <a:endParaRPr lang="fr-FR" dirty="0"/>
          </a:p>
          <a:p>
            <a:r>
              <a:rPr lang="fr-FR" sz="4000" dirty="0"/>
              <a:t>EN CONCLUSION</a:t>
            </a:r>
          </a:p>
          <a:p>
            <a:pPr marL="0" indent="0">
              <a:buNone/>
            </a:pPr>
            <a:endParaRPr lang="fr-FR" sz="4000" dirty="0"/>
          </a:p>
          <a:p>
            <a:r>
              <a:rPr lang="fr-FR" dirty="0"/>
              <a:t>Work in Progress !</a:t>
            </a:r>
          </a:p>
        </p:txBody>
      </p:sp>
      <p:sp>
        <p:nvSpPr>
          <p:cNvPr id="4" name="Espace réservé du pied de page 3">
            <a:extLst>
              <a:ext uri="{FF2B5EF4-FFF2-40B4-BE49-F238E27FC236}">
                <a16:creationId xmlns:a16="http://schemas.microsoft.com/office/drawing/2014/main" id="{0B7EE0D6-20F8-42F1-921B-1C7F45DCE111}"/>
              </a:ext>
            </a:extLst>
          </p:cNvPr>
          <p:cNvSpPr>
            <a:spLocks noGrp="1"/>
          </p:cNvSpPr>
          <p:nvPr>
            <p:ph type="ftr" sz="quarter" idx="11"/>
          </p:nvPr>
        </p:nvSpPr>
        <p:spPr/>
        <p:txBody>
          <a:bodyPr/>
          <a:lstStyle/>
          <a:p>
            <a:r>
              <a:rPr lang="en-US" dirty="0"/>
              <a:t>Journée scientifique du 1 Février 2024 – Virginie COUROUBLE et Anne-Sophie PERRON </a:t>
            </a:r>
            <a:r>
              <a:rPr lang="en-US" dirty="0" err="1"/>
              <a:t>Infirmières</a:t>
            </a:r>
            <a:endParaRPr lang="en-US" dirty="0"/>
          </a:p>
          <a:p>
            <a:r>
              <a:rPr lang="fr-FR" dirty="0"/>
              <a:t>					     Valentin, personne concernée</a:t>
            </a:r>
          </a:p>
          <a:p>
            <a:r>
              <a:rPr lang="en-US" dirty="0"/>
              <a:t> </a:t>
            </a:r>
          </a:p>
        </p:txBody>
      </p:sp>
    </p:spTree>
    <p:extLst>
      <p:ext uri="{BB962C8B-B14F-4D97-AF65-F5344CB8AC3E}">
        <p14:creationId xmlns:p14="http://schemas.microsoft.com/office/powerpoint/2010/main" val="333475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3FBE0-E100-49A7-9FF6-3F7844952837}"/>
              </a:ext>
            </a:extLst>
          </p:cNvPr>
          <p:cNvSpPr>
            <a:spLocks noGrp="1"/>
          </p:cNvSpPr>
          <p:nvPr>
            <p:ph type="title"/>
          </p:nvPr>
        </p:nvSpPr>
        <p:spPr>
          <a:xfrm>
            <a:off x="684211" y="4789412"/>
            <a:ext cx="8534400" cy="1507067"/>
          </a:xfrm>
        </p:spPr>
        <p:txBody>
          <a:bodyPr/>
          <a:lstStyle/>
          <a:p>
            <a:r>
              <a:rPr lang="fr-FR" dirty="0">
                <a:solidFill>
                  <a:schemeClr val="bg2"/>
                </a:solidFill>
              </a:rPr>
              <a:t>Pourquoi c’est pertinent?</a:t>
            </a:r>
          </a:p>
        </p:txBody>
      </p:sp>
      <p:graphicFrame>
        <p:nvGraphicFramePr>
          <p:cNvPr id="4" name="Espace réservé du contenu 3">
            <a:extLst>
              <a:ext uri="{FF2B5EF4-FFF2-40B4-BE49-F238E27FC236}">
                <a16:creationId xmlns:a16="http://schemas.microsoft.com/office/drawing/2014/main" id="{216B8A6E-BCEB-4431-B0CB-C3DFDA6C86AA}"/>
              </a:ext>
            </a:extLst>
          </p:cNvPr>
          <p:cNvGraphicFramePr>
            <a:graphicFrameLocks noGrp="1"/>
          </p:cNvGraphicFramePr>
          <p:nvPr>
            <p:ph idx="1"/>
            <p:extLst>
              <p:ext uri="{D42A27DB-BD31-4B8C-83A1-F6EECF244321}">
                <p14:modId xmlns:p14="http://schemas.microsoft.com/office/powerpoint/2010/main" val="2887688606"/>
              </p:ext>
            </p:extLst>
          </p:nvPr>
        </p:nvGraphicFramePr>
        <p:xfrm>
          <a:off x="1119219" y="542025"/>
          <a:ext cx="9759517" cy="424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id="{2D1B6ADB-1513-41B0-A823-1070F3B79349}"/>
              </a:ext>
            </a:extLst>
          </p:cNvPr>
          <p:cNvSpPr>
            <a:spLocks noGrp="1"/>
          </p:cNvSpPr>
          <p:nvPr>
            <p:ph type="ftr" sz="quarter" idx="11"/>
          </p:nvPr>
        </p:nvSpPr>
        <p:spPr/>
        <p:txBody>
          <a:bodyPr/>
          <a:lstStyle/>
          <a:p>
            <a:r>
              <a:rPr lang="fr-FR" dirty="0"/>
              <a:t>Journée scientifique  du 01 Février 2024 -  Virginie COUROUBLE et Anne-Sophie PERRON infirmières</a:t>
            </a:r>
          </a:p>
          <a:p>
            <a:r>
              <a:rPr lang="fr-FR" dirty="0"/>
              <a:t>					        Valentin, personne concernée</a:t>
            </a:r>
          </a:p>
          <a:p>
            <a:endParaRPr lang="fr-FR" dirty="0"/>
          </a:p>
        </p:txBody>
      </p:sp>
    </p:spTree>
    <p:extLst>
      <p:ext uri="{BB962C8B-B14F-4D97-AF65-F5344CB8AC3E}">
        <p14:creationId xmlns:p14="http://schemas.microsoft.com/office/powerpoint/2010/main" val="78400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5C37E-DD09-466D-89C5-595ED90B4717}"/>
              </a:ext>
            </a:extLst>
          </p:cNvPr>
          <p:cNvSpPr>
            <a:spLocks noGrp="1"/>
          </p:cNvSpPr>
          <p:nvPr>
            <p:ph type="title"/>
          </p:nvPr>
        </p:nvSpPr>
        <p:spPr/>
        <p:txBody>
          <a:bodyPr/>
          <a:lstStyle/>
          <a:p>
            <a:r>
              <a:rPr lang="fr-FR" dirty="0">
                <a:solidFill>
                  <a:schemeClr val="bg2"/>
                </a:solidFill>
              </a:rPr>
              <a:t>Comment c’est arrive?</a:t>
            </a:r>
          </a:p>
        </p:txBody>
      </p:sp>
      <p:graphicFrame>
        <p:nvGraphicFramePr>
          <p:cNvPr id="5" name="Diagramme 4">
            <a:extLst>
              <a:ext uri="{FF2B5EF4-FFF2-40B4-BE49-F238E27FC236}">
                <a16:creationId xmlns:a16="http://schemas.microsoft.com/office/drawing/2014/main" id="{67A8E4A5-FDFB-48EB-9529-FC1D7AFB56F1}"/>
              </a:ext>
            </a:extLst>
          </p:cNvPr>
          <p:cNvGraphicFramePr/>
          <p:nvPr>
            <p:extLst>
              <p:ext uri="{D42A27DB-BD31-4B8C-83A1-F6EECF244321}">
                <p14:modId xmlns:p14="http://schemas.microsoft.com/office/powerpoint/2010/main" val="278127613"/>
              </p:ext>
            </p:extLst>
          </p:nvPr>
        </p:nvGraphicFramePr>
        <p:xfrm>
          <a:off x="409003" y="219638"/>
          <a:ext cx="9294289" cy="459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id="{A77A4519-8868-4984-BB04-A95B0BD96AAE}"/>
              </a:ext>
            </a:extLst>
          </p:cNvPr>
          <p:cNvSpPr>
            <a:spLocks noGrp="1"/>
          </p:cNvSpPr>
          <p:nvPr>
            <p:ph type="ftr" sz="quarter" idx="11"/>
          </p:nvPr>
        </p:nvSpPr>
        <p:spPr>
          <a:xfrm>
            <a:off x="684212" y="6110056"/>
            <a:ext cx="7543800" cy="365125"/>
          </a:xfrm>
        </p:spPr>
        <p:txBody>
          <a:bodyPr/>
          <a:lstStyle/>
          <a:p>
            <a:r>
              <a:rPr lang="fr-FR" dirty="0"/>
              <a:t>Journée scientifique  du 01 Février 2024 -  Virginie COUROUBLE et Anne-Sophie PERRON infirmières</a:t>
            </a:r>
          </a:p>
          <a:p>
            <a:r>
              <a:rPr lang="fr-FR" dirty="0"/>
              <a:t>					        Valentin, personne concernée</a:t>
            </a:r>
          </a:p>
          <a:p>
            <a:endParaRPr lang="fr-FR" dirty="0"/>
          </a:p>
        </p:txBody>
      </p:sp>
    </p:spTree>
    <p:extLst>
      <p:ext uri="{BB962C8B-B14F-4D97-AF65-F5344CB8AC3E}">
        <p14:creationId xmlns:p14="http://schemas.microsoft.com/office/powerpoint/2010/main" val="136776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C97AE-8072-4EC4-87CF-94D6F294019D}"/>
              </a:ext>
            </a:extLst>
          </p:cNvPr>
          <p:cNvSpPr>
            <a:spLocks noGrp="1"/>
          </p:cNvSpPr>
          <p:nvPr>
            <p:ph type="title"/>
          </p:nvPr>
        </p:nvSpPr>
        <p:spPr/>
        <p:txBody>
          <a:bodyPr/>
          <a:lstStyle/>
          <a:p>
            <a:r>
              <a:rPr lang="fr-FR" dirty="0">
                <a:solidFill>
                  <a:schemeClr val="bg2"/>
                </a:solidFill>
              </a:rPr>
              <a:t>A l’origine</a:t>
            </a:r>
            <a:r>
              <a:rPr lang="fr-FR" dirty="0"/>
              <a:t> </a:t>
            </a:r>
          </a:p>
        </p:txBody>
      </p:sp>
      <p:sp>
        <p:nvSpPr>
          <p:cNvPr id="3" name="Espace réservé du contenu 2">
            <a:extLst>
              <a:ext uri="{FF2B5EF4-FFF2-40B4-BE49-F238E27FC236}">
                <a16:creationId xmlns:a16="http://schemas.microsoft.com/office/drawing/2014/main" id="{3677C6B0-A069-4FE5-9634-B392187B4654}"/>
              </a:ext>
            </a:extLst>
          </p:cNvPr>
          <p:cNvSpPr>
            <a:spLocks noGrp="1"/>
          </p:cNvSpPr>
          <p:nvPr>
            <p:ph idx="1"/>
          </p:nvPr>
        </p:nvSpPr>
        <p:spPr/>
        <p:txBody>
          <a:bodyPr>
            <a:normAutofit fontScale="92500" lnSpcReduction="20000"/>
          </a:bodyPr>
          <a:lstStyle/>
          <a:p>
            <a:pPr marL="0" indent="0">
              <a:buNone/>
            </a:pPr>
            <a:r>
              <a:rPr lang="fr-FR" b="1" dirty="0"/>
              <a:t>5 Centres de Proximités de Réhabilitation </a:t>
            </a:r>
            <a:r>
              <a:rPr lang="fr-FR" b="1" dirty="0" err="1"/>
              <a:t>PsychoSociale</a:t>
            </a:r>
            <a:endParaRPr lang="fr-FR" b="1" dirty="0"/>
          </a:p>
          <a:p>
            <a:r>
              <a:rPr lang="fr-FR" dirty="0"/>
              <a:t>EPSM des Flandres – GRAVELINES </a:t>
            </a:r>
          </a:p>
          <a:p>
            <a:r>
              <a:rPr lang="fr-FR" dirty="0"/>
              <a:t>CLINEA Clinique Robert Schuman - BERLAIMONT</a:t>
            </a:r>
          </a:p>
          <a:p>
            <a:r>
              <a:rPr lang="fr-FR" dirty="0"/>
              <a:t>UGECAM Centre de soins Antoine de St Exupéry - VENDIN-LE-VIEIL</a:t>
            </a:r>
          </a:p>
          <a:p>
            <a:r>
              <a:rPr lang="fr-FR" dirty="0"/>
              <a:t>EPSMD de l’Aisne – PREMONTRE</a:t>
            </a:r>
          </a:p>
          <a:p>
            <a:r>
              <a:rPr lang="fr-FR" dirty="0"/>
              <a:t>HDJ les 4 chemins - LILLE Wazemmes</a:t>
            </a:r>
          </a:p>
          <a:p>
            <a:endParaRPr lang="fr-FR" dirty="0"/>
          </a:p>
          <a:p>
            <a:pPr marL="0" indent="0">
              <a:buNone/>
            </a:pPr>
            <a:r>
              <a:rPr lang="fr-FR" dirty="0"/>
              <a:t>L’objectif : co-construire avec les usager.es, les aidant.es, les soignant.es volontaires une action de prévention/aide au sevrage tabac, dédiée aux usagers de la santé mentale.</a:t>
            </a:r>
          </a:p>
        </p:txBody>
      </p:sp>
      <p:sp>
        <p:nvSpPr>
          <p:cNvPr id="4" name="Espace réservé du pied de page 3">
            <a:extLst>
              <a:ext uri="{FF2B5EF4-FFF2-40B4-BE49-F238E27FC236}">
                <a16:creationId xmlns:a16="http://schemas.microsoft.com/office/drawing/2014/main" id="{205BC1F2-0AC9-4A50-8D2B-5ACF6A176B47}"/>
              </a:ext>
            </a:extLst>
          </p:cNvPr>
          <p:cNvSpPr>
            <a:spLocks noGrp="1"/>
          </p:cNvSpPr>
          <p:nvPr>
            <p:ph type="ftr" sz="quarter" idx="11"/>
          </p:nvPr>
        </p:nvSpPr>
        <p:spPr>
          <a:xfrm>
            <a:off x="798989" y="6180664"/>
            <a:ext cx="7517799" cy="365125"/>
          </a:xfrm>
        </p:spPr>
        <p:txBody>
          <a:bodyPr/>
          <a:lstStyle/>
          <a:p>
            <a:r>
              <a:rPr lang="en-US" dirty="0"/>
              <a:t>Journée scientifique du 1 Février 2024 – Virginie COUROUBLE et Anne-Sophie PERRON </a:t>
            </a:r>
            <a:r>
              <a:rPr lang="en-US" dirty="0" err="1"/>
              <a:t>Infirmières</a:t>
            </a:r>
            <a:endParaRPr lang="en-US" dirty="0"/>
          </a:p>
          <a:p>
            <a:r>
              <a:rPr lang="fr-FR" dirty="0"/>
              <a:t>					    Valentin, personne concernée</a:t>
            </a:r>
          </a:p>
          <a:p>
            <a:r>
              <a:rPr lang="en-US" dirty="0"/>
              <a:t> </a:t>
            </a:r>
          </a:p>
        </p:txBody>
      </p:sp>
    </p:spTree>
    <p:extLst>
      <p:ext uri="{BB962C8B-B14F-4D97-AF65-F5344CB8AC3E}">
        <p14:creationId xmlns:p14="http://schemas.microsoft.com/office/powerpoint/2010/main" val="403918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F7AC6-C49A-42B5-8E51-6DBFD9AA5C90}"/>
              </a:ext>
            </a:extLst>
          </p:cNvPr>
          <p:cNvSpPr>
            <a:spLocks noGrp="1"/>
          </p:cNvSpPr>
          <p:nvPr>
            <p:ph type="title"/>
          </p:nvPr>
        </p:nvSpPr>
        <p:spPr>
          <a:xfrm>
            <a:off x="577679" y="364230"/>
            <a:ext cx="8534401" cy="1144974"/>
          </a:xfrm>
        </p:spPr>
        <p:txBody>
          <a:bodyPr>
            <a:normAutofit/>
          </a:bodyPr>
          <a:lstStyle/>
          <a:p>
            <a:r>
              <a:rPr lang="fr-FR" sz="4000" dirty="0">
                <a:solidFill>
                  <a:schemeClr val="bg2"/>
                </a:solidFill>
              </a:rPr>
              <a:t>Rétablissement et tabac</a:t>
            </a:r>
          </a:p>
        </p:txBody>
      </p:sp>
      <p:sp>
        <p:nvSpPr>
          <p:cNvPr id="3" name="Espace réservé du texte 2">
            <a:extLst>
              <a:ext uri="{FF2B5EF4-FFF2-40B4-BE49-F238E27FC236}">
                <a16:creationId xmlns:a16="http://schemas.microsoft.com/office/drawing/2014/main" id="{338976DF-BE8A-4CE0-86E1-D7872EE35693}"/>
              </a:ext>
            </a:extLst>
          </p:cNvPr>
          <p:cNvSpPr>
            <a:spLocks noGrp="1"/>
          </p:cNvSpPr>
          <p:nvPr>
            <p:ph type="body" idx="1"/>
          </p:nvPr>
        </p:nvSpPr>
        <p:spPr>
          <a:xfrm>
            <a:off x="577678" y="1988598"/>
            <a:ext cx="11318399" cy="4540683"/>
          </a:xfrm>
        </p:spPr>
        <p:txBody>
          <a:bodyPr>
            <a:normAutofit/>
          </a:bodyPr>
          <a:lstStyle/>
          <a:p>
            <a:r>
              <a:rPr lang="fr-FR" sz="2400" dirty="0"/>
              <a:t>Le but : que les usagers de la structure de soins qui est la notre puissent s’emparer du sujet du tabagisme et de ses conséquences, notamment sur la santé mentale, pour favoriser leur propre rétablissement.</a:t>
            </a:r>
          </a:p>
          <a:p>
            <a:endParaRPr lang="fr-FR" sz="2400" dirty="0"/>
          </a:p>
          <a:p>
            <a:r>
              <a:rPr lang="fr-FR" sz="2400" dirty="0"/>
              <a:t>En collaboration avec les usagers nous décidons et agissons pour mettre en place des actions et in fine un outil de prévention/d’arrêt du tabac, spécifique à la Santé Mentale.</a:t>
            </a:r>
          </a:p>
          <a:p>
            <a:endParaRPr lang="fr-FR" sz="2400" dirty="0">
              <a:solidFill>
                <a:schemeClr val="bg2"/>
              </a:solidFill>
            </a:endParaRPr>
          </a:p>
          <a:p>
            <a:r>
              <a:rPr lang="fr-FR" sz="2400" b="1" dirty="0">
                <a:solidFill>
                  <a:schemeClr val="bg2"/>
                </a:solidFill>
              </a:rPr>
              <a:t>POSTURE &gt; Sujet du projet</a:t>
            </a:r>
          </a:p>
        </p:txBody>
      </p:sp>
      <p:sp>
        <p:nvSpPr>
          <p:cNvPr id="4" name="Espace réservé du pied de page 3">
            <a:extLst>
              <a:ext uri="{FF2B5EF4-FFF2-40B4-BE49-F238E27FC236}">
                <a16:creationId xmlns:a16="http://schemas.microsoft.com/office/drawing/2014/main" id="{E37E421D-8F7C-44BF-A20E-2E5082152777}"/>
              </a:ext>
            </a:extLst>
          </p:cNvPr>
          <p:cNvSpPr>
            <a:spLocks noGrp="1"/>
          </p:cNvSpPr>
          <p:nvPr>
            <p:ph type="ftr" sz="quarter" idx="11"/>
          </p:nvPr>
        </p:nvSpPr>
        <p:spPr/>
        <p:txBody>
          <a:bodyPr/>
          <a:lstStyle/>
          <a:p>
            <a:r>
              <a:rPr lang="fr-FR" dirty="0"/>
              <a:t>Journée scientifique  du 01 Février 2024 -  Virginie COUROUBLE et Anne-Sophie PERRON infirmières</a:t>
            </a:r>
          </a:p>
          <a:p>
            <a:r>
              <a:rPr lang="fr-FR" dirty="0"/>
              <a:t>					        Valentin, personne concernée</a:t>
            </a:r>
          </a:p>
          <a:p>
            <a:endParaRPr lang="fr-FR" dirty="0"/>
          </a:p>
        </p:txBody>
      </p:sp>
    </p:spTree>
    <p:extLst>
      <p:ext uri="{BB962C8B-B14F-4D97-AF65-F5344CB8AC3E}">
        <p14:creationId xmlns:p14="http://schemas.microsoft.com/office/powerpoint/2010/main" val="92610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B3D886-1F58-4636-AC60-D607769CA605}"/>
              </a:ext>
            </a:extLst>
          </p:cNvPr>
          <p:cNvSpPr>
            <a:spLocks noGrp="1"/>
          </p:cNvSpPr>
          <p:nvPr>
            <p:ph type="title"/>
          </p:nvPr>
        </p:nvSpPr>
        <p:spPr/>
        <p:txBody>
          <a:bodyPr/>
          <a:lstStyle/>
          <a:p>
            <a:r>
              <a:rPr lang="fr-FR" dirty="0">
                <a:solidFill>
                  <a:schemeClr val="bg2"/>
                </a:solidFill>
              </a:rPr>
              <a:t>A ce jour</a:t>
            </a:r>
          </a:p>
        </p:txBody>
      </p:sp>
      <p:sp>
        <p:nvSpPr>
          <p:cNvPr id="3" name="Espace réservé du contenu 2">
            <a:extLst>
              <a:ext uri="{FF2B5EF4-FFF2-40B4-BE49-F238E27FC236}">
                <a16:creationId xmlns:a16="http://schemas.microsoft.com/office/drawing/2014/main" id="{DCCD27CE-CBB8-452E-B05C-933CFF10E34A}"/>
              </a:ext>
            </a:extLst>
          </p:cNvPr>
          <p:cNvSpPr>
            <a:spLocks noGrp="1"/>
          </p:cNvSpPr>
          <p:nvPr>
            <p:ph idx="1"/>
          </p:nvPr>
        </p:nvSpPr>
        <p:spPr>
          <a:xfrm>
            <a:off x="816746" y="488273"/>
            <a:ext cx="8401866" cy="4225770"/>
          </a:xfrm>
        </p:spPr>
        <p:txBody>
          <a:bodyPr>
            <a:normAutofit/>
          </a:bodyPr>
          <a:lstStyle/>
          <a:p>
            <a:r>
              <a:rPr lang="fr-FR" dirty="0"/>
              <a:t>Poursuite de nos GT à l’HDJ les 4 chemins (mensuel)</a:t>
            </a:r>
          </a:p>
          <a:p>
            <a:r>
              <a:rPr lang="fr-FR" dirty="0"/>
              <a:t>Des temps d’échanges intersectoriels (professionnels et usagers)</a:t>
            </a:r>
          </a:p>
          <a:p>
            <a:r>
              <a:rPr lang="fr-FR" dirty="0"/>
              <a:t>Journée sans tabac du 31 mai 2023</a:t>
            </a:r>
          </a:p>
          <a:p>
            <a:r>
              <a:rPr lang="fr-FR" dirty="0"/>
              <a:t>VAPE (à la demande des usagers)</a:t>
            </a:r>
          </a:p>
          <a:p>
            <a:pPr marL="0" indent="0">
              <a:buNone/>
            </a:pPr>
            <a:endParaRPr lang="fr-FR" dirty="0"/>
          </a:p>
        </p:txBody>
      </p:sp>
      <p:sp>
        <p:nvSpPr>
          <p:cNvPr id="4" name="Espace réservé du pied de page 3">
            <a:extLst>
              <a:ext uri="{FF2B5EF4-FFF2-40B4-BE49-F238E27FC236}">
                <a16:creationId xmlns:a16="http://schemas.microsoft.com/office/drawing/2014/main" id="{C430985D-EBBA-4CDE-B53B-25EE194AA6B5}"/>
              </a:ext>
            </a:extLst>
          </p:cNvPr>
          <p:cNvSpPr>
            <a:spLocks noGrp="1"/>
          </p:cNvSpPr>
          <p:nvPr>
            <p:ph type="ftr" sz="quarter" idx="11"/>
          </p:nvPr>
        </p:nvSpPr>
        <p:spPr/>
        <p:txBody>
          <a:bodyPr/>
          <a:lstStyle/>
          <a:p>
            <a:r>
              <a:rPr lang="en-US" dirty="0"/>
              <a:t>Journée scientifique du 1 Février 2024 – Virginie COUROUBLE et Anne-Sophie PERRON </a:t>
            </a:r>
            <a:r>
              <a:rPr lang="en-US" dirty="0" err="1"/>
              <a:t>Infirmières</a:t>
            </a:r>
            <a:endParaRPr lang="en-US" dirty="0"/>
          </a:p>
          <a:p>
            <a:r>
              <a:rPr lang="fr-FR" dirty="0"/>
              <a:t>					    Valentin, personne concernée</a:t>
            </a:r>
          </a:p>
          <a:p>
            <a:r>
              <a:rPr lang="en-US" dirty="0"/>
              <a:t> </a:t>
            </a:r>
          </a:p>
        </p:txBody>
      </p:sp>
    </p:spTree>
    <p:extLst>
      <p:ext uri="{BB962C8B-B14F-4D97-AF65-F5344CB8AC3E}">
        <p14:creationId xmlns:p14="http://schemas.microsoft.com/office/powerpoint/2010/main" val="58158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77237-BD13-4ACB-A5E7-D183417A342D}"/>
              </a:ext>
            </a:extLst>
          </p:cNvPr>
          <p:cNvSpPr>
            <a:spLocks noGrp="1"/>
          </p:cNvSpPr>
          <p:nvPr>
            <p:ph type="title"/>
          </p:nvPr>
        </p:nvSpPr>
        <p:spPr/>
        <p:txBody>
          <a:bodyPr>
            <a:normAutofit/>
          </a:bodyPr>
          <a:lstStyle/>
          <a:p>
            <a:r>
              <a:rPr lang="fr-FR" sz="2800" dirty="0">
                <a:solidFill>
                  <a:schemeClr val="bg2"/>
                </a:solidFill>
              </a:rPr>
              <a:t>31 mai « journée sans tabac »</a:t>
            </a:r>
          </a:p>
        </p:txBody>
      </p:sp>
      <p:sp>
        <p:nvSpPr>
          <p:cNvPr id="4" name="Espace réservé du texte 3">
            <a:extLst>
              <a:ext uri="{FF2B5EF4-FFF2-40B4-BE49-F238E27FC236}">
                <a16:creationId xmlns:a16="http://schemas.microsoft.com/office/drawing/2014/main" id="{9D1A01EA-AC25-4729-8C35-4A42E23784B1}"/>
              </a:ext>
            </a:extLst>
          </p:cNvPr>
          <p:cNvSpPr>
            <a:spLocks noGrp="1"/>
          </p:cNvSpPr>
          <p:nvPr>
            <p:ph type="body" sz="half" idx="2"/>
          </p:nvPr>
        </p:nvSpPr>
        <p:spPr/>
        <p:txBody>
          <a:bodyPr>
            <a:normAutofit fontScale="85000" lnSpcReduction="10000"/>
          </a:bodyPr>
          <a:lstStyle/>
          <a:p>
            <a:r>
              <a:rPr lang="fr-FR" sz="1900" dirty="0"/>
              <a:t>Action de prévention avec CO test</a:t>
            </a:r>
          </a:p>
          <a:p>
            <a:endParaRPr lang="fr-FR" dirty="0"/>
          </a:p>
          <a:p>
            <a:endParaRPr lang="fr-FR" dirty="0"/>
          </a:p>
          <a:p>
            <a:endParaRPr lang="fr-FR" dirty="0"/>
          </a:p>
          <a:p>
            <a:endParaRPr lang="fr-FR" dirty="0"/>
          </a:p>
          <a:p>
            <a:pPr algn="r"/>
            <a:r>
              <a:rPr lang="fr-FR" dirty="0"/>
              <a:t>Avec Amélie, Hans, Anne-Sophie et François</a:t>
            </a:r>
          </a:p>
        </p:txBody>
      </p:sp>
      <p:sp>
        <p:nvSpPr>
          <p:cNvPr id="5" name="Espace réservé du pied de page 4">
            <a:extLst>
              <a:ext uri="{FF2B5EF4-FFF2-40B4-BE49-F238E27FC236}">
                <a16:creationId xmlns:a16="http://schemas.microsoft.com/office/drawing/2014/main" id="{69B46DF3-6FFD-4417-9DF8-136649B6EA92}"/>
              </a:ext>
            </a:extLst>
          </p:cNvPr>
          <p:cNvSpPr>
            <a:spLocks noGrp="1"/>
          </p:cNvSpPr>
          <p:nvPr>
            <p:ph type="ftr" sz="quarter" idx="11"/>
          </p:nvPr>
        </p:nvSpPr>
        <p:spPr/>
        <p:txBody>
          <a:bodyPr/>
          <a:lstStyle/>
          <a:p>
            <a:r>
              <a:rPr lang="en-US" dirty="0"/>
              <a:t>Journée scientifique du 1 Février 2024 – Virginie COUROUBLE et Anne-Sophie PERRON </a:t>
            </a:r>
            <a:r>
              <a:rPr lang="en-US" dirty="0" err="1"/>
              <a:t>Infirmières</a:t>
            </a:r>
            <a:r>
              <a:rPr lang="en-US" dirty="0"/>
              <a:t> </a:t>
            </a:r>
          </a:p>
          <a:p>
            <a:r>
              <a:rPr lang="fr-FR" dirty="0"/>
              <a:t>					     Valentin, personne concernée</a:t>
            </a:r>
          </a:p>
          <a:p>
            <a:endParaRPr lang="en-US" dirty="0"/>
          </a:p>
        </p:txBody>
      </p:sp>
      <p:pic>
        <p:nvPicPr>
          <p:cNvPr id="3" name="Image 2">
            <a:extLst>
              <a:ext uri="{FF2B5EF4-FFF2-40B4-BE49-F238E27FC236}">
                <a16:creationId xmlns:a16="http://schemas.microsoft.com/office/drawing/2014/main" id="{9D2A2B10-391D-41D7-8E3E-9CA1E954B64F}"/>
              </a:ext>
            </a:extLst>
          </p:cNvPr>
          <p:cNvPicPr>
            <a:picLocks noChangeAspect="1"/>
          </p:cNvPicPr>
          <p:nvPr/>
        </p:nvPicPr>
        <p:blipFill>
          <a:blip r:embed="rId2"/>
          <a:stretch>
            <a:fillRect/>
          </a:stretch>
        </p:blipFill>
        <p:spPr>
          <a:xfrm>
            <a:off x="880970" y="620476"/>
            <a:ext cx="2371725" cy="5295900"/>
          </a:xfrm>
          <a:prstGeom prst="rect">
            <a:avLst/>
          </a:prstGeom>
        </p:spPr>
      </p:pic>
      <p:sp>
        <p:nvSpPr>
          <p:cNvPr id="11" name="Espace réservé du contenu 10">
            <a:extLst>
              <a:ext uri="{FF2B5EF4-FFF2-40B4-BE49-F238E27FC236}">
                <a16:creationId xmlns:a16="http://schemas.microsoft.com/office/drawing/2014/main" id="{BF1D55E9-FD54-4137-9371-9DF016792CAA}"/>
              </a:ext>
            </a:extLst>
          </p:cNvPr>
          <p:cNvSpPr>
            <a:spLocks noGrp="1"/>
          </p:cNvSpPr>
          <p:nvPr>
            <p:ph idx="1"/>
          </p:nvPr>
        </p:nvSpPr>
        <p:spPr/>
        <p:txBody>
          <a:bodyPr/>
          <a:lstStyle/>
          <a:p>
            <a:endParaRPr lang="fr-FR" dirty="0"/>
          </a:p>
        </p:txBody>
      </p:sp>
      <p:pic>
        <p:nvPicPr>
          <p:cNvPr id="12" name="Image 11">
            <a:extLst>
              <a:ext uri="{FF2B5EF4-FFF2-40B4-BE49-F238E27FC236}">
                <a16:creationId xmlns:a16="http://schemas.microsoft.com/office/drawing/2014/main" id="{9F6D4BA3-9708-4EB7-A2FC-6697DE553CF9}"/>
              </a:ext>
            </a:extLst>
          </p:cNvPr>
          <p:cNvPicPr>
            <a:picLocks noChangeAspect="1"/>
          </p:cNvPicPr>
          <p:nvPr/>
        </p:nvPicPr>
        <p:blipFill>
          <a:blip r:embed="rId3"/>
          <a:stretch>
            <a:fillRect/>
          </a:stretch>
        </p:blipFill>
        <p:spPr>
          <a:xfrm>
            <a:off x="3759154" y="621769"/>
            <a:ext cx="2362200" cy="5294607"/>
          </a:xfrm>
          <a:prstGeom prst="rect">
            <a:avLst/>
          </a:prstGeom>
        </p:spPr>
      </p:pic>
    </p:spTree>
    <p:extLst>
      <p:ext uri="{BB962C8B-B14F-4D97-AF65-F5344CB8AC3E}">
        <p14:creationId xmlns:p14="http://schemas.microsoft.com/office/powerpoint/2010/main" val="382905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77237-BD13-4ACB-A5E7-D183417A342D}"/>
              </a:ext>
            </a:extLst>
          </p:cNvPr>
          <p:cNvSpPr>
            <a:spLocks noGrp="1"/>
          </p:cNvSpPr>
          <p:nvPr>
            <p:ph type="title"/>
          </p:nvPr>
        </p:nvSpPr>
        <p:spPr>
          <a:xfrm>
            <a:off x="6687671" y="685800"/>
            <a:ext cx="4715435" cy="1371600"/>
          </a:xfrm>
        </p:spPr>
        <p:txBody>
          <a:bodyPr>
            <a:normAutofit/>
          </a:bodyPr>
          <a:lstStyle/>
          <a:p>
            <a:r>
              <a:rPr lang="fr-FR" sz="3000" b="1" dirty="0">
                <a:solidFill>
                  <a:schemeClr val="bg2"/>
                </a:solidFill>
              </a:rPr>
              <a:t>décembre 2023</a:t>
            </a:r>
            <a:br>
              <a:rPr lang="fr-FR" sz="3000" b="1" dirty="0">
                <a:solidFill>
                  <a:schemeClr val="bg2"/>
                </a:solidFill>
              </a:rPr>
            </a:br>
            <a:r>
              <a:rPr lang="fr-FR" sz="3000" b="1" dirty="0">
                <a:solidFill>
                  <a:schemeClr val="bg2"/>
                </a:solidFill>
              </a:rPr>
              <a:t>Formation vape</a:t>
            </a:r>
          </a:p>
        </p:txBody>
      </p:sp>
      <p:sp>
        <p:nvSpPr>
          <p:cNvPr id="4" name="Espace réservé du texte 3">
            <a:extLst>
              <a:ext uri="{FF2B5EF4-FFF2-40B4-BE49-F238E27FC236}">
                <a16:creationId xmlns:a16="http://schemas.microsoft.com/office/drawing/2014/main" id="{9D1A01EA-AC25-4729-8C35-4A42E23784B1}"/>
              </a:ext>
            </a:extLst>
          </p:cNvPr>
          <p:cNvSpPr>
            <a:spLocks noGrp="1"/>
          </p:cNvSpPr>
          <p:nvPr>
            <p:ph type="body" sz="half" idx="2"/>
          </p:nvPr>
        </p:nvSpPr>
        <p:spPr>
          <a:xfrm>
            <a:off x="6606988" y="2209799"/>
            <a:ext cx="4796117" cy="2091267"/>
          </a:xfrm>
        </p:spPr>
        <p:txBody>
          <a:bodyPr>
            <a:noAutofit/>
          </a:bodyPr>
          <a:lstStyle/>
          <a:p>
            <a:r>
              <a:rPr lang="fr-FR" sz="1800" dirty="0"/>
              <a:t>Action réalisée avec France Addictions</a:t>
            </a:r>
          </a:p>
          <a:p>
            <a:endParaRPr lang="fr-FR" sz="1800" dirty="0"/>
          </a:p>
          <a:p>
            <a:endParaRPr lang="fr-FR" sz="1800" dirty="0"/>
          </a:p>
          <a:p>
            <a:pPr algn="r"/>
            <a:r>
              <a:rPr lang="fr-FR" sz="1800" dirty="0"/>
              <a:t>Avec Amina, Fathia, François, Séverine, Hans, Valentin, Marion, Anne-Sophie</a:t>
            </a:r>
          </a:p>
        </p:txBody>
      </p:sp>
      <p:sp>
        <p:nvSpPr>
          <p:cNvPr id="5" name="Espace réservé du pied de page 4">
            <a:extLst>
              <a:ext uri="{FF2B5EF4-FFF2-40B4-BE49-F238E27FC236}">
                <a16:creationId xmlns:a16="http://schemas.microsoft.com/office/drawing/2014/main" id="{69B46DF3-6FFD-4417-9DF8-136649B6EA92}"/>
              </a:ext>
            </a:extLst>
          </p:cNvPr>
          <p:cNvSpPr>
            <a:spLocks noGrp="1"/>
          </p:cNvSpPr>
          <p:nvPr>
            <p:ph type="ftr" sz="quarter" idx="11"/>
          </p:nvPr>
        </p:nvSpPr>
        <p:spPr/>
        <p:txBody>
          <a:bodyPr/>
          <a:lstStyle/>
          <a:p>
            <a:r>
              <a:rPr lang="en-US" dirty="0"/>
              <a:t>Journée scientifique du 1 Février 2024 – Virginie COUROUBLE et Anne-Sophie PERRON </a:t>
            </a:r>
            <a:r>
              <a:rPr lang="en-US" dirty="0" err="1"/>
              <a:t>Infirmières</a:t>
            </a:r>
            <a:endParaRPr lang="en-US" dirty="0"/>
          </a:p>
          <a:p>
            <a:r>
              <a:rPr lang="fr-FR" dirty="0"/>
              <a:t>					    Valentin, personne concernée</a:t>
            </a:r>
          </a:p>
          <a:p>
            <a:r>
              <a:rPr lang="en-US" dirty="0"/>
              <a:t> </a:t>
            </a:r>
          </a:p>
        </p:txBody>
      </p:sp>
      <p:pic>
        <p:nvPicPr>
          <p:cNvPr id="7" name="Image 6">
            <a:extLst>
              <a:ext uri="{FF2B5EF4-FFF2-40B4-BE49-F238E27FC236}">
                <a16:creationId xmlns:a16="http://schemas.microsoft.com/office/drawing/2014/main" id="{62C92C36-AE32-433A-AB02-2B1A07381CD4}"/>
              </a:ext>
            </a:extLst>
          </p:cNvPr>
          <p:cNvPicPr>
            <a:picLocks noChangeAspect="1"/>
          </p:cNvPicPr>
          <p:nvPr/>
        </p:nvPicPr>
        <p:blipFill>
          <a:blip r:embed="rId2"/>
          <a:stretch>
            <a:fillRect/>
          </a:stretch>
        </p:blipFill>
        <p:spPr>
          <a:xfrm>
            <a:off x="1129553" y="908921"/>
            <a:ext cx="4303399" cy="4327712"/>
          </a:xfrm>
          <a:prstGeom prst="rect">
            <a:avLst/>
          </a:prstGeom>
        </p:spPr>
      </p:pic>
    </p:spTree>
    <p:extLst>
      <p:ext uri="{BB962C8B-B14F-4D97-AF65-F5344CB8AC3E}">
        <p14:creationId xmlns:p14="http://schemas.microsoft.com/office/powerpoint/2010/main" val="233872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584CC1-2389-4032-B36F-F8A62BE8D337}"/>
              </a:ext>
            </a:extLst>
          </p:cNvPr>
          <p:cNvSpPr>
            <a:spLocks noGrp="1"/>
          </p:cNvSpPr>
          <p:nvPr>
            <p:ph idx="1"/>
          </p:nvPr>
        </p:nvSpPr>
        <p:spPr>
          <a:xfrm>
            <a:off x="843380" y="1447060"/>
            <a:ext cx="10653204" cy="1580225"/>
          </a:xfrm>
        </p:spPr>
        <p:txBody>
          <a:bodyPr/>
          <a:lstStyle/>
          <a:p>
            <a:pPr marL="0" indent="0" algn="just">
              <a:buNone/>
            </a:pPr>
            <a:r>
              <a:rPr lang="fr-FR" sz="3600" b="1" dirty="0"/>
              <a:t>Témoignages </a:t>
            </a:r>
            <a:r>
              <a:rPr lang="fr-FR" dirty="0"/>
              <a:t>: </a:t>
            </a:r>
          </a:p>
          <a:p>
            <a:pPr marL="0" indent="0" algn="just">
              <a:buNone/>
            </a:pPr>
            <a:r>
              <a:rPr lang="fr-FR" dirty="0"/>
              <a:t>Hans, François, Amina, Fathia Séverine, Valentin, </a:t>
            </a:r>
          </a:p>
        </p:txBody>
      </p:sp>
      <p:sp>
        <p:nvSpPr>
          <p:cNvPr id="4" name="Espace réservé du texte 3">
            <a:extLst>
              <a:ext uri="{FF2B5EF4-FFF2-40B4-BE49-F238E27FC236}">
                <a16:creationId xmlns:a16="http://schemas.microsoft.com/office/drawing/2014/main" id="{1DECF96D-4CFD-4F72-A832-CC8F5EA436FA}"/>
              </a:ext>
            </a:extLst>
          </p:cNvPr>
          <p:cNvSpPr>
            <a:spLocks noGrp="1"/>
          </p:cNvSpPr>
          <p:nvPr>
            <p:ph type="body" sz="half" idx="2"/>
          </p:nvPr>
        </p:nvSpPr>
        <p:spPr/>
        <p:txBody>
          <a:bodyPr/>
          <a:lstStyle/>
          <a:p>
            <a:endParaRPr lang="fr-FR" dirty="0"/>
          </a:p>
          <a:p>
            <a:endParaRPr lang="fr-FR" dirty="0"/>
          </a:p>
        </p:txBody>
      </p:sp>
      <p:sp>
        <p:nvSpPr>
          <p:cNvPr id="5" name="Espace réservé du pied de page 4">
            <a:extLst>
              <a:ext uri="{FF2B5EF4-FFF2-40B4-BE49-F238E27FC236}">
                <a16:creationId xmlns:a16="http://schemas.microsoft.com/office/drawing/2014/main" id="{A1247B06-0790-4739-ABAE-A59C585AF539}"/>
              </a:ext>
            </a:extLst>
          </p:cNvPr>
          <p:cNvSpPr>
            <a:spLocks noGrp="1"/>
          </p:cNvSpPr>
          <p:nvPr>
            <p:ph type="ftr" sz="quarter" idx="11"/>
          </p:nvPr>
        </p:nvSpPr>
        <p:spPr/>
        <p:txBody>
          <a:bodyPr/>
          <a:lstStyle/>
          <a:p>
            <a:r>
              <a:rPr lang="fr-FR"/>
              <a:t>AG des CRPS du 09 Ocotbre 23 - Marion COQUATRIX et Virginie COUROUBLE, infirmières</a:t>
            </a:r>
            <a:endParaRPr lang="en-US" dirty="0"/>
          </a:p>
        </p:txBody>
      </p:sp>
    </p:spTree>
    <p:extLst>
      <p:ext uri="{BB962C8B-B14F-4D97-AF65-F5344CB8AC3E}">
        <p14:creationId xmlns:p14="http://schemas.microsoft.com/office/powerpoint/2010/main" val="3398766372"/>
      </p:ext>
    </p:extLst>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594</TotalTime>
  <Words>634</Words>
  <Application>Microsoft Office PowerPoint</Application>
  <PresentationFormat>Grand écran</PresentationFormat>
  <Paragraphs>87</Paragraphs>
  <Slides>12</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Calibri</vt:lpstr>
      <vt:lpstr>Century Gothic</vt:lpstr>
      <vt:lpstr>Wingdings 3</vt:lpstr>
      <vt:lpstr>Secteur</vt:lpstr>
      <vt:lpstr>RéTABA(C)BLISSEMENT</vt:lpstr>
      <vt:lpstr>Pourquoi c’est pertinent?</vt:lpstr>
      <vt:lpstr>Comment c’est arrive?</vt:lpstr>
      <vt:lpstr>A l’origine </vt:lpstr>
      <vt:lpstr>Rétablissement et tabac</vt:lpstr>
      <vt:lpstr>A ce jour</vt:lpstr>
      <vt:lpstr>31 mai « journée sans tabac »</vt:lpstr>
      <vt:lpstr>décembre 2023 Formation vape</vt:lpstr>
      <vt:lpstr>Présentation PowerPoint</vt:lpstr>
      <vt:lpstr>     </vt:lpstr>
      <vt:lpstr>Témoignage</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RETABACBLISSEMENT</dc:title>
  <dc:creator>COQUATRIX Marion</dc:creator>
  <cp:lastModifiedBy>COUROUBLE Virginie</cp:lastModifiedBy>
  <cp:revision>52</cp:revision>
  <dcterms:created xsi:type="dcterms:W3CDTF">2023-09-11T13:33:09Z</dcterms:created>
  <dcterms:modified xsi:type="dcterms:W3CDTF">2024-01-30T14:59:55Z</dcterms:modified>
</cp:coreProperties>
</file>