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2" r:id="rId6"/>
    <p:sldId id="264" r:id="rId7"/>
    <p:sldId id="265" r:id="rId8"/>
    <p:sldId id="267" r:id="rId9"/>
    <p:sldId id="26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8E7"/>
    <a:srgbClr val="E1CDCC"/>
    <a:srgbClr val="A53010"/>
    <a:srgbClr val="C0C6E7"/>
    <a:srgbClr val="FF756A"/>
    <a:srgbClr val="FF7A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96" autoAdjust="0"/>
    <p:restoredTop sz="82930" autoAdjust="0"/>
  </p:normalViewPr>
  <p:slideViewPr>
    <p:cSldViewPr snapToGrid="0">
      <p:cViewPr varScale="1">
        <p:scale>
          <a:sx n="77" d="100"/>
          <a:sy n="77" d="100"/>
        </p:scale>
        <p:origin x="639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mothée Lorgnier" userId="02eaa25373a3e91f" providerId="LiveId" clId="{F4641E2E-1DEE-4005-882E-D5C320ECBEB2}"/>
    <pc:docChg chg="modSld">
      <pc:chgData name="Timothée Lorgnier" userId="02eaa25373a3e91f" providerId="LiveId" clId="{F4641E2E-1DEE-4005-882E-D5C320ECBEB2}" dt="2024-01-30T21:26:17.698" v="0" actId="20577"/>
      <pc:docMkLst>
        <pc:docMk/>
      </pc:docMkLst>
      <pc:sldChg chg="modSp mod">
        <pc:chgData name="Timothée Lorgnier" userId="02eaa25373a3e91f" providerId="LiveId" clId="{F4641E2E-1DEE-4005-882E-D5C320ECBEB2}" dt="2024-01-30T21:26:17.698" v="0" actId="20577"/>
        <pc:sldMkLst>
          <pc:docMk/>
          <pc:sldMk cId="1748347084" sldId="259"/>
        </pc:sldMkLst>
        <pc:spChg chg="mod">
          <ac:chgData name="Timothée Lorgnier" userId="02eaa25373a3e91f" providerId="LiveId" clId="{F4641E2E-1DEE-4005-882E-D5C320ECBEB2}" dt="2024-01-30T21:26:17.698" v="0" actId="20577"/>
          <ac:spMkLst>
            <pc:docMk/>
            <pc:sldMk cId="1748347084" sldId="259"/>
            <ac:spMk id="7" creationId="{6F5CECA8-14C3-9A4F-FF72-F8B80056CFA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B798EF-14C2-0F40-B82C-A47B3540CC78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165D44-7FC5-9B4B-8C6A-B1D323139B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5670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165D44-7FC5-9B4B-8C6A-B1D323139B8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70316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But de la diapo : illustrer les interactions psychiatrie et tabac et présenter la diminution de posologie des antipsychotiques pour faire la transition avec la diapo suivante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165D44-7FC5-9B4B-8C6A-B1D323139B8D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835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Explication de l’induction enzymatique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165D44-7FC5-9B4B-8C6A-B1D323139B8D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19257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Médicaments dont la métabolisation passe par le cytochrome 1A2 de manière significative, en gras les molécules qui nous intéressent particulièrement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165D44-7FC5-9B4B-8C6A-B1D323139B8D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48820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Reprise de la diapo initiale : maintenant que l’on comprend mieux l’induction enzymatique, reprendre une vue globale des interactions tabac/psychiatrie, et mettre l’emphase sur la balance bénéfice risque très favorable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165D44-7FC5-9B4B-8C6A-B1D323139B8D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4109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Proposition de protocoles informels (en précisant que non validés, juste présentés à but illustratif)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165D44-7FC5-9B4B-8C6A-B1D323139B8D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03334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Proposition de protocoles informels (en précisant que non validés, juste présentés à but illustratif)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165D44-7FC5-9B4B-8C6A-B1D323139B8D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10799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Récapitulatif de la prise en charge concrète de substitution nicotinique</a:t>
            </a:r>
          </a:p>
          <a:p>
            <a:r>
              <a:rPr lang="fr-FR" dirty="0"/>
              <a:t>Indiquer à l’oral que les patchs sur 16h peuvent être administrés sur 24H pour les gros fumeurs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165D44-7FC5-9B4B-8C6A-B1D323139B8D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2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702C-CD3B-408F-BD7A-F9E85CC2EA62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A6D22FD-A957-4D78-B538-3831B571D7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0927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702C-CD3B-408F-BD7A-F9E85CC2EA62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A6D22FD-A957-4D78-B538-3831B571D7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9471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702C-CD3B-408F-BD7A-F9E85CC2EA62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A6D22FD-A957-4D78-B538-3831B571D773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36765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702C-CD3B-408F-BD7A-F9E85CC2EA62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A6D22FD-A957-4D78-B538-3831B571D7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8885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702C-CD3B-408F-BD7A-F9E85CC2EA62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A6D22FD-A957-4D78-B538-3831B571D773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53488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702C-CD3B-408F-BD7A-F9E85CC2EA62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A6D22FD-A957-4D78-B538-3831B571D7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95745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702C-CD3B-408F-BD7A-F9E85CC2EA62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D22FD-A957-4D78-B538-3831B571D7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74669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702C-CD3B-408F-BD7A-F9E85CC2EA62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D22FD-A957-4D78-B538-3831B571D7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6413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702C-CD3B-408F-BD7A-F9E85CC2EA62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D22FD-A957-4D78-B538-3831B571D7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5871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702C-CD3B-408F-BD7A-F9E85CC2EA62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A6D22FD-A957-4D78-B538-3831B571D7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3268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702C-CD3B-408F-BD7A-F9E85CC2EA62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A6D22FD-A957-4D78-B538-3831B571D7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6905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702C-CD3B-408F-BD7A-F9E85CC2EA62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A6D22FD-A957-4D78-B538-3831B571D7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2299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702C-CD3B-408F-BD7A-F9E85CC2EA62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D22FD-A957-4D78-B538-3831B571D7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4935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702C-CD3B-408F-BD7A-F9E85CC2EA62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D22FD-A957-4D78-B538-3831B571D7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6855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702C-CD3B-408F-BD7A-F9E85CC2EA62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D22FD-A957-4D78-B538-3831B571D7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5995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702C-CD3B-408F-BD7A-F9E85CC2EA62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A6D22FD-A957-4D78-B538-3831B571D7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828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2702C-CD3B-408F-BD7A-F9E85CC2EA62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A6D22FD-A957-4D78-B538-3831B571D7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0733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C22FA3-97B3-A08D-2EFE-1D07FA1A35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Tabac et psychiatrie, des interactions réciproques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9CDCDC5-A96C-F180-AC53-92E6E2A4F0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Timothée Lorgnier, </a:t>
            </a:r>
            <a:r>
              <a:rPr lang="fr-FR" sz="1400" dirty="0"/>
              <a:t>Dr junior pharmacie clinique psychiatrie, pénitencier, addictologie</a:t>
            </a:r>
          </a:p>
          <a:p>
            <a:r>
              <a:rPr lang="fr-FR" dirty="0"/>
              <a:t>01/02/2024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5588815-CC3D-834E-A33F-A5CE21935C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6700" y="167939"/>
            <a:ext cx="5257800" cy="1572798"/>
          </a:xfrm>
          <a:prstGeom prst="rect">
            <a:avLst/>
          </a:prstGeom>
        </p:spPr>
      </p:pic>
      <p:pic>
        <p:nvPicPr>
          <p:cNvPr id="8" name="Image 7" descr="Une image contenant Graphique, Police, graphisme, capture d’écran&#10;&#10;Description générée automatiquement">
            <a:extLst>
              <a:ext uri="{FF2B5EF4-FFF2-40B4-BE49-F238E27FC236}">
                <a16:creationId xmlns:a16="http://schemas.microsoft.com/office/drawing/2014/main" id="{B641030C-5B75-D066-459B-AE9768B5AB4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69" t="15022" r="3484" b="18102"/>
          <a:stretch/>
        </p:blipFill>
        <p:spPr>
          <a:xfrm>
            <a:off x="272237" y="448541"/>
            <a:ext cx="3178535" cy="1011593"/>
          </a:xfrm>
          <a:prstGeom prst="rect">
            <a:avLst/>
          </a:prstGeom>
        </p:spPr>
      </p:pic>
      <p:pic>
        <p:nvPicPr>
          <p:cNvPr id="12" name="Image 11" descr="Une image contenant texte, Police, Graphique, graphisme&#10;&#10;Description générée automatiquement">
            <a:extLst>
              <a:ext uri="{FF2B5EF4-FFF2-40B4-BE49-F238E27FC236}">
                <a16:creationId xmlns:a16="http://schemas.microsoft.com/office/drawing/2014/main" id="{A3F3D0A4-F36D-AEFF-0404-1E2EE26068F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028"/>
          <a:stretch/>
        </p:blipFill>
        <p:spPr>
          <a:xfrm>
            <a:off x="9960428" y="448541"/>
            <a:ext cx="1085118" cy="1011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401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2D430D-DA98-44A7-5F46-E0DBB4AA1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Interactions psychiatrie/tabac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5C9C48B-8434-1C37-54FF-79E1EE73E4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71929"/>
            <a:ext cx="8915400" cy="4524188"/>
          </a:xfrm>
        </p:spPr>
        <p:txBody>
          <a:bodyPr>
            <a:normAutofit lnSpcReduction="10000"/>
          </a:bodyPr>
          <a:lstStyle/>
          <a:p>
            <a:r>
              <a:rPr lang="fr-FR" dirty="0"/>
              <a:t>Prévalence de fumeur/dépendance à la nicotine en psychiatrie </a:t>
            </a:r>
            <a:r>
              <a:rPr lang="fr-FR" sz="1200" dirty="0"/>
              <a:t>(</a:t>
            </a:r>
            <a:r>
              <a:rPr lang="fr-FR" sz="1200" dirty="0" err="1"/>
              <a:t>Fornaro</a:t>
            </a:r>
            <a:r>
              <a:rPr lang="fr-FR" sz="1200" dirty="0"/>
              <a:t> 2022): </a:t>
            </a:r>
            <a:endParaRPr lang="fr-FR" dirty="0"/>
          </a:p>
          <a:p>
            <a:pPr lvl="1"/>
            <a:r>
              <a:rPr lang="fr-FR" dirty="0"/>
              <a:t>65% des patients schizophrènes</a:t>
            </a:r>
          </a:p>
          <a:p>
            <a:pPr lvl="1"/>
            <a:r>
              <a:rPr lang="fr-FR" dirty="0"/>
              <a:t>46,3% des bipolaires</a:t>
            </a:r>
          </a:p>
          <a:p>
            <a:pPr lvl="1"/>
            <a:r>
              <a:rPr lang="fr-FR" dirty="0"/>
              <a:t>33,4% des patients ayant un trouble dépressif</a:t>
            </a:r>
          </a:p>
          <a:p>
            <a:pPr>
              <a:lnSpc>
                <a:spcPct val="150000"/>
              </a:lnSpc>
            </a:pPr>
            <a:r>
              <a:rPr lang="fr-FR" dirty="0"/>
              <a:t>Consommation plus importante et inhalation plus profonde </a:t>
            </a:r>
            <a:r>
              <a:rPr lang="fr-FR" sz="1200" dirty="0"/>
              <a:t>(</a:t>
            </a:r>
            <a:r>
              <a:rPr lang="fr-FR" sz="1200" dirty="0" err="1"/>
              <a:t>Yerxa</a:t>
            </a:r>
            <a:r>
              <a:rPr lang="fr-FR" sz="1200" dirty="0"/>
              <a:t> 1994)</a:t>
            </a:r>
          </a:p>
          <a:p>
            <a:pPr>
              <a:lnSpc>
                <a:spcPct val="150000"/>
              </a:lnSpc>
            </a:pPr>
            <a:r>
              <a:rPr lang="fr-FR" dirty="0"/>
              <a:t>Hospitalisation : disponibilité du produit modifiée : risque de sevrage -&gt;  risque de violence plus important que alcool ou drogue </a:t>
            </a:r>
            <a:r>
              <a:rPr lang="fr-FR" sz="1200" dirty="0"/>
              <a:t>(Ben-</a:t>
            </a:r>
            <a:r>
              <a:rPr lang="fr-FR" sz="1200" dirty="0" err="1"/>
              <a:t>Zeev</a:t>
            </a:r>
            <a:r>
              <a:rPr lang="fr-FR" sz="1200" dirty="0"/>
              <a:t> 2017)</a:t>
            </a:r>
          </a:p>
          <a:p>
            <a:pPr>
              <a:lnSpc>
                <a:spcPct val="150000"/>
              </a:lnSpc>
            </a:pPr>
            <a:r>
              <a:rPr lang="fr-FR" dirty="0"/>
              <a:t>Sevrage (possible même en milieu carcéral </a:t>
            </a:r>
            <a:r>
              <a:rPr lang="fr-FR" sz="1200" dirty="0"/>
              <a:t>(</a:t>
            </a:r>
            <a:r>
              <a:rPr lang="fr-FR" sz="1200" dirty="0" err="1"/>
              <a:t>Harcouët</a:t>
            </a:r>
            <a:r>
              <a:rPr lang="fr-FR" sz="1200" dirty="0"/>
              <a:t> 2008)</a:t>
            </a:r>
            <a:r>
              <a:rPr lang="fr-FR" dirty="0"/>
              <a:t>)</a:t>
            </a:r>
            <a:r>
              <a:rPr lang="fr-FR" sz="1200" dirty="0"/>
              <a:t> </a:t>
            </a:r>
            <a:r>
              <a:rPr lang="fr-FR" dirty="0"/>
              <a:t>:</a:t>
            </a:r>
          </a:p>
          <a:p>
            <a:pPr marL="914400" lvl="2" indent="0">
              <a:lnSpc>
                <a:spcPct val="150000"/>
              </a:lnSpc>
              <a:buNone/>
            </a:pPr>
            <a:r>
              <a:rPr lang="fr-FR" sz="1800" dirty="0"/>
              <a:t>		Nombre d’hospitalisations </a:t>
            </a:r>
            <a:r>
              <a:rPr lang="fr-FR" sz="1200" dirty="0"/>
              <a:t>(</a:t>
            </a:r>
            <a:r>
              <a:rPr lang="fr-FR" sz="1200" dirty="0" err="1"/>
              <a:t>Kertes</a:t>
            </a:r>
            <a:r>
              <a:rPr lang="fr-FR" sz="1200" dirty="0"/>
              <a:t> 2021)</a:t>
            </a:r>
          </a:p>
          <a:p>
            <a:pPr marL="914400" lvl="2" indent="0">
              <a:lnSpc>
                <a:spcPct val="150000"/>
              </a:lnSpc>
              <a:buNone/>
            </a:pPr>
            <a:r>
              <a:rPr lang="fr-FR" sz="1800" dirty="0"/>
              <a:t>		Posologie moyenne en antipsychotiques </a:t>
            </a:r>
            <a:r>
              <a:rPr lang="fr-FR" sz="1200" dirty="0"/>
              <a:t>(</a:t>
            </a:r>
            <a:r>
              <a:rPr lang="fr-FR" sz="1200" dirty="0" err="1"/>
              <a:t>Kertes</a:t>
            </a:r>
            <a:r>
              <a:rPr lang="fr-FR" sz="1200" dirty="0"/>
              <a:t> 2021)</a:t>
            </a:r>
          </a:p>
        </p:txBody>
      </p:sp>
      <p:sp>
        <p:nvSpPr>
          <p:cNvPr id="4" name="Accolade ouvrante 3">
            <a:extLst>
              <a:ext uri="{FF2B5EF4-FFF2-40B4-BE49-F238E27FC236}">
                <a16:creationId xmlns:a16="http://schemas.microsoft.com/office/drawing/2014/main" id="{CCE0965A-1F8B-5D8B-D21C-BCEF8C869146}"/>
              </a:ext>
            </a:extLst>
          </p:cNvPr>
          <p:cNvSpPr/>
          <p:nvPr/>
        </p:nvSpPr>
        <p:spPr>
          <a:xfrm flipH="1">
            <a:off x="8191500" y="2148157"/>
            <a:ext cx="328612" cy="1104900"/>
          </a:xfrm>
          <a:prstGeom prst="leftBrace">
            <a:avLst>
              <a:gd name="adj1" fmla="val 4891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CBE8567-82C7-B4F6-6501-FD138324B4DD}"/>
              </a:ext>
            </a:extLst>
          </p:cNvPr>
          <p:cNvSpPr txBox="1"/>
          <p:nvPr/>
        </p:nvSpPr>
        <p:spPr>
          <a:xfrm>
            <a:off x="8586788" y="2438997"/>
            <a:ext cx="26622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VS 22,3% sans comorbidités psychiatriques 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(OMS 2021)</a:t>
            </a:r>
          </a:p>
        </p:txBody>
      </p:sp>
      <p:sp>
        <p:nvSpPr>
          <p:cNvPr id="8" name="Flèche : droite 7">
            <a:extLst>
              <a:ext uri="{FF2B5EF4-FFF2-40B4-BE49-F238E27FC236}">
                <a16:creationId xmlns:a16="http://schemas.microsoft.com/office/drawing/2014/main" id="{1B0180BB-0891-EBD8-3EE3-20C31297B358}"/>
              </a:ext>
            </a:extLst>
          </p:cNvPr>
          <p:cNvSpPr/>
          <p:nvPr/>
        </p:nvSpPr>
        <p:spPr>
          <a:xfrm rot="2342894">
            <a:off x="3190498" y="5477425"/>
            <a:ext cx="1449574" cy="307415"/>
          </a:xfrm>
          <a:prstGeom prst="rightArrow">
            <a:avLst>
              <a:gd name="adj1" fmla="val 41395"/>
              <a:gd name="adj2" fmla="val 85138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070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5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Image 28">
            <a:extLst>
              <a:ext uri="{FF2B5EF4-FFF2-40B4-BE49-F238E27FC236}">
                <a16:creationId xmlns:a16="http://schemas.microsoft.com/office/drawing/2014/main" id="{703648EB-0D74-D618-F25C-AE849C48B4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6072" y="4633196"/>
            <a:ext cx="3849433" cy="2194231"/>
          </a:xfrm>
          <a:prstGeom prst="rect">
            <a:avLst/>
          </a:prstGeom>
        </p:spPr>
      </p:pic>
      <p:pic>
        <p:nvPicPr>
          <p:cNvPr id="5" name="Espace réservé du contenu 4" descr="Une image contenant noir, obscurité&#10;&#10;Description générée automatiquement">
            <a:extLst>
              <a:ext uri="{FF2B5EF4-FFF2-40B4-BE49-F238E27FC236}">
                <a16:creationId xmlns:a16="http://schemas.microsoft.com/office/drawing/2014/main" id="{F2E4E653-65DB-FFD3-2219-C32218D0A0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3169" y="238465"/>
            <a:ext cx="2645661" cy="1653538"/>
          </a:xfrm>
        </p:spPr>
      </p:pic>
      <p:sp>
        <p:nvSpPr>
          <p:cNvPr id="12" name="Flèche : courbe vers le bas 11">
            <a:extLst>
              <a:ext uri="{FF2B5EF4-FFF2-40B4-BE49-F238E27FC236}">
                <a16:creationId xmlns:a16="http://schemas.microsoft.com/office/drawing/2014/main" id="{5508AE12-5B16-D5E3-A6A7-1B42809A1988}"/>
              </a:ext>
            </a:extLst>
          </p:cNvPr>
          <p:cNvSpPr/>
          <p:nvPr/>
        </p:nvSpPr>
        <p:spPr>
          <a:xfrm rot="20452302">
            <a:off x="1784269" y="520248"/>
            <a:ext cx="3299160" cy="735106"/>
          </a:xfrm>
          <a:prstGeom prst="curvedDownArrow">
            <a:avLst>
              <a:gd name="adj1" fmla="val 25000"/>
              <a:gd name="adj2" fmla="val 78689"/>
              <a:gd name="adj3" fmla="val 29332"/>
            </a:avLst>
          </a:prstGeom>
          <a:ln/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9" name="Image 8" descr="Une image contenant texte, invertébré, insecte, arthropode&#10;&#10;Description générée automatiquement">
            <a:extLst>
              <a:ext uri="{FF2B5EF4-FFF2-40B4-BE49-F238E27FC236}">
                <a16:creationId xmlns:a16="http://schemas.microsoft.com/office/drawing/2014/main" id="{052E3300-26D1-AC62-4064-26E0339BABA6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05" b="295"/>
          <a:stretch/>
        </p:blipFill>
        <p:spPr>
          <a:xfrm>
            <a:off x="490613" y="1506071"/>
            <a:ext cx="3104516" cy="4615656"/>
          </a:xfrm>
          <a:prstGeom prst="rect">
            <a:avLst/>
          </a:prstGeom>
        </p:spPr>
      </p:pic>
      <p:pic>
        <p:nvPicPr>
          <p:cNvPr id="15" name="Image 14" descr="Une image contenant cœur, Graphique, dessin humoristique, créativité&#10;&#10;Description générée automatiquement">
            <a:extLst>
              <a:ext uri="{FF2B5EF4-FFF2-40B4-BE49-F238E27FC236}">
                <a16:creationId xmlns:a16="http://schemas.microsoft.com/office/drawing/2014/main" id="{A2439BCF-38CB-74F3-81EC-D2D9CF4557E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943" y="2072987"/>
            <a:ext cx="2835492" cy="2835492"/>
          </a:xfrm>
          <a:prstGeom prst="rect">
            <a:avLst/>
          </a:prstGeom>
        </p:spPr>
      </p:pic>
      <p:sp>
        <p:nvSpPr>
          <p:cNvPr id="16" name="Flèche : courbe vers le bas 15">
            <a:extLst>
              <a:ext uri="{FF2B5EF4-FFF2-40B4-BE49-F238E27FC236}">
                <a16:creationId xmlns:a16="http://schemas.microsoft.com/office/drawing/2014/main" id="{E254D959-1451-4667-A017-5176F794A564}"/>
              </a:ext>
            </a:extLst>
          </p:cNvPr>
          <p:cNvSpPr/>
          <p:nvPr/>
        </p:nvSpPr>
        <p:spPr>
          <a:xfrm rot="1518920">
            <a:off x="7573159" y="836810"/>
            <a:ext cx="3299160" cy="735106"/>
          </a:xfrm>
          <a:prstGeom prst="curvedDownArrow">
            <a:avLst>
              <a:gd name="adj1" fmla="val 25000"/>
              <a:gd name="adj2" fmla="val 67678"/>
              <a:gd name="adj3" fmla="val 29332"/>
            </a:avLst>
          </a:prstGeom>
          <a:ln/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138720FF-3118-7EA4-F395-3056AFC8B76B}"/>
              </a:ext>
            </a:extLst>
          </p:cNvPr>
          <p:cNvSpPr txBox="1"/>
          <p:nvPr/>
        </p:nvSpPr>
        <p:spPr>
          <a:xfrm flipH="1">
            <a:off x="3684493" y="3167568"/>
            <a:ext cx="20170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Une cigarette : 7000 composés 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337676F1-E4FF-52BF-002F-2D18E11D81E1}"/>
              </a:ext>
            </a:extLst>
          </p:cNvPr>
          <p:cNvSpPr txBox="1"/>
          <p:nvPr/>
        </p:nvSpPr>
        <p:spPr>
          <a:xfrm flipH="1">
            <a:off x="4665698" y="1767054"/>
            <a:ext cx="32966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Hydrocarbures aromatiques polycycliques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0BD2E78E-0F19-180A-9808-8D8803743231}"/>
              </a:ext>
            </a:extLst>
          </p:cNvPr>
          <p:cNvSpPr txBox="1"/>
          <p:nvPr/>
        </p:nvSpPr>
        <p:spPr>
          <a:xfrm flipH="1">
            <a:off x="8029395" y="4646766"/>
            <a:ext cx="4200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/>
            </a:lvl1pPr>
          </a:lstStyle>
          <a:p>
            <a:r>
              <a:rPr lang="fr-FR" dirty="0"/>
              <a:t>↗ Production de Cytochrome (1A2) métabolisent certains médicaments</a:t>
            </a:r>
          </a:p>
        </p:txBody>
      </p: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56D32771-9173-2A86-033E-C6049729C319}"/>
              </a:ext>
            </a:extLst>
          </p:cNvPr>
          <p:cNvCxnSpPr>
            <a:cxnSpLocks/>
          </p:cNvCxnSpPr>
          <p:nvPr/>
        </p:nvCxnSpPr>
        <p:spPr>
          <a:xfrm flipV="1">
            <a:off x="4262931" y="5905239"/>
            <a:ext cx="3465206" cy="322"/>
          </a:xfrm>
          <a:prstGeom prst="line">
            <a:avLst/>
          </a:prstGeom>
          <a:ln w="28575">
            <a:solidFill>
              <a:srgbClr val="00206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>
            <a:extLst>
              <a:ext uri="{FF2B5EF4-FFF2-40B4-BE49-F238E27FC236}">
                <a16:creationId xmlns:a16="http://schemas.microsoft.com/office/drawing/2014/main" id="{F7146716-EFEA-6742-2C56-0BCBF6973F04}"/>
              </a:ext>
            </a:extLst>
          </p:cNvPr>
          <p:cNvSpPr txBox="1"/>
          <p:nvPr/>
        </p:nvSpPr>
        <p:spPr>
          <a:xfrm flipH="1">
            <a:off x="7890921" y="5508634"/>
            <a:ext cx="9856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>
                <a:solidFill>
                  <a:srgbClr val="002060"/>
                </a:solidFill>
              </a:rPr>
              <a:t>Efficacité</a:t>
            </a:r>
          </a:p>
        </p:txBody>
      </p:sp>
      <p:sp>
        <p:nvSpPr>
          <p:cNvPr id="27" name="Accolade ouvrante 26">
            <a:extLst>
              <a:ext uri="{FF2B5EF4-FFF2-40B4-BE49-F238E27FC236}">
                <a16:creationId xmlns:a16="http://schemas.microsoft.com/office/drawing/2014/main" id="{B6495736-AA2A-2536-4C40-814355F2D5C0}"/>
              </a:ext>
            </a:extLst>
          </p:cNvPr>
          <p:cNvSpPr/>
          <p:nvPr/>
        </p:nvSpPr>
        <p:spPr>
          <a:xfrm flipH="1">
            <a:off x="7793553" y="5308587"/>
            <a:ext cx="82781" cy="646316"/>
          </a:xfrm>
          <a:prstGeom prst="leftBrace">
            <a:avLst>
              <a:gd name="adj1" fmla="val 63847"/>
              <a:gd name="adj2" fmla="val 50000"/>
            </a:avLst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6C48B09-4A7F-A94C-F095-44974C2CEC65}"/>
              </a:ext>
            </a:extLst>
          </p:cNvPr>
          <p:cNvSpPr/>
          <p:nvPr/>
        </p:nvSpPr>
        <p:spPr>
          <a:xfrm>
            <a:off x="4818581" y="4589720"/>
            <a:ext cx="2990900" cy="7161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60837BFE-0CC6-5A01-3EC2-1CCE23637D4D}"/>
              </a:ext>
            </a:extLst>
          </p:cNvPr>
          <p:cNvCxnSpPr>
            <a:cxnSpLocks/>
          </p:cNvCxnSpPr>
          <p:nvPr/>
        </p:nvCxnSpPr>
        <p:spPr>
          <a:xfrm flipV="1">
            <a:off x="4304248" y="5347268"/>
            <a:ext cx="3382572" cy="2351"/>
          </a:xfrm>
          <a:prstGeom prst="line">
            <a:avLst/>
          </a:prstGeom>
          <a:ln w="28575">
            <a:solidFill>
              <a:srgbClr val="00206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oneTexte 37">
            <a:extLst>
              <a:ext uri="{FF2B5EF4-FFF2-40B4-BE49-F238E27FC236}">
                <a16:creationId xmlns:a16="http://schemas.microsoft.com/office/drawing/2014/main" id="{6CCD7AB6-7F31-C753-B7E6-E56CD9B56737}"/>
              </a:ext>
            </a:extLst>
          </p:cNvPr>
          <p:cNvSpPr txBox="1"/>
          <p:nvPr/>
        </p:nvSpPr>
        <p:spPr>
          <a:xfrm flipH="1">
            <a:off x="7262620" y="6564857"/>
            <a:ext cx="558771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000" b="1" dirty="0"/>
              <a:t>Jours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D4E2BF65-51B6-5310-899B-D984B5392511}"/>
              </a:ext>
            </a:extLst>
          </p:cNvPr>
          <p:cNvSpPr txBox="1"/>
          <p:nvPr/>
        </p:nvSpPr>
        <p:spPr>
          <a:xfrm rot="16200000" flipH="1">
            <a:off x="3060829" y="5556061"/>
            <a:ext cx="2099645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050" b="1" dirty="0"/>
              <a:t>Concentrations plasmatiques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704FB326-D488-9A11-FFCB-CA5652588D77}"/>
              </a:ext>
            </a:extLst>
          </p:cNvPr>
          <p:cNvSpPr txBox="1"/>
          <p:nvPr/>
        </p:nvSpPr>
        <p:spPr>
          <a:xfrm flipH="1">
            <a:off x="4361258" y="6619535"/>
            <a:ext cx="2846022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800" b="1" dirty="0"/>
              <a:t>J1               J2               J3             J4             J5           J6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CE26598F-DC87-83E9-1F27-5BA9CA741F01}"/>
              </a:ext>
            </a:extLst>
          </p:cNvPr>
          <p:cNvSpPr txBox="1"/>
          <p:nvPr/>
        </p:nvSpPr>
        <p:spPr>
          <a:xfrm>
            <a:off x="7336635" y="6088550"/>
            <a:ext cx="123851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>
                <a:solidFill>
                  <a:srgbClr val="FF756A"/>
                </a:solidFill>
              </a:rPr>
              <a:t>Patient fumeur</a:t>
            </a:r>
          </a:p>
        </p:txBody>
      </p:sp>
      <p:sp>
        <p:nvSpPr>
          <p:cNvPr id="47" name="Flèche : courbe vers le bas 46">
            <a:extLst>
              <a:ext uri="{FF2B5EF4-FFF2-40B4-BE49-F238E27FC236}">
                <a16:creationId xmlns:a16="http://schemas.microsoft.com/office/drawing/2014/main" id="{7DE21431-3DFD-ECE5-1DC7-6D90F1276B8D}"/>
              </a:ext>
            </a:extLst>
          </p:cNvPr>
          <p:cNvSpPr/>
          <p:nvPr/>
        </p:nvSpPr>
        <p:spPr>
          <a:xfrm rot="9040183">
            <a:off x="8655582" y="5888541"/>
            <a:ext cx="2232673" cy="476896"/>
          </a:xfrm>
          <a:prstGeom prst="curvedDownArrow">
            <a:avLst>
              <a:gd name="adj1" fmla="val 25000"/>
              <a:gd name="adj2" fmla="val 67678"/>
              <a:gd name="adj3" fmla="val 29332"/>
            </a:avLst>
          </a:prstGeom>
          <a:ln/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49" name="Flèche : droite 48">
            <a:extLst>
              <a:ext uri="{FF2B5EF4-FFF2-40B4-BE49-F238E27FC236}">
                <a16:creationId xmlns:a16="http://schemas.microsoft.com/office/drawing/2014/main" id="{4BF36E85-A5BE-FDCE-7058-FA0500B426C7}"/>
              </a:ext>
            </a:extLst>
          </p:cNvPr>
          <p:cNvSpPr/>
          <p:nvPr/>
        </p:nvSpPr>
        <p:spPr>
          <a:xfrm rot="16200000">
            <a:off x="5794352" y="3879390"/>
            <a:ext cx="711625" cy="73179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65B81E2-E1D2-FBE9-60F4-E90CEDCA06E1}"/>
              </a:ext>
            </a:extLst>
          </p:cNvPr>
          <p:cNvSpPr/>
          <p:nvPr/>
        </p:nvSpPr>
        <p:spPr>
          <a:xfrm>
            <a:off x="-462177" y="-474434"/>
            <a:ext cx="13224681" cy="7724632"/>
          </a:xfrm>
          <a:prstGeom prst="rect">
            <a:avLst/>
          </a:prstGeom>
          <a:solidFill>
            <a:schemeClr val="bg1">
              <a:alpha val="43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5" name="Image 54" descr="Une image contenant cercle, noir, noir et blanc, astronomie&#10;&#10;Description générée automatiquement">
            <a:extLst>
              <a:ext uri="{FF2B5EF4-FFF2-40B4-BE49-F238E27FC236}">
                <a16:creationId xmlns:a16="http://schemas.microsoft.com/office/drawing/2014/main" id="{66C1D2FE-D7C3-BDF7-C2FB-2B063EAF4AAD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3">
                <a:shade val="45000"/>
                <a:satMod val="135000"/>
              </a:schemeClr>
              <a:prstClr val="white"/>
            </a:duotone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851" y="971438"/>
            <a:ext cx="5638370" cy="4832888"/>
          </a:xfrm>
          <a:prstGeom prst="rect">
            <a:avLst/>
          </a:prstGeom>
        </p:spPr>
      </p:pic>
      <p:sp>
        <p:nvSpPr>
          <p:cNvPr id="48" name="ZoneTexte 47">
            <a:extLst>
              <a:ext uri="{FF2B5EF4-FFF2-40B4-BE49-F238E27FC236}">
                <a16:creationId xmlns:a16="http://schemas.microsoft.com/office/drawing/2014/main" id="{3CF822A2-E050-EC22-43D1-07737050B81F}"/>
              </a:ext>
            </a:extLst>
          </p:cNvPr>
          <p:cNvSpPr txBox="1"/>
          <p:nvPr/>
        </p:nvSpPr>
        <p:spPr>
          <a:xfrm>
            <a:off x="3186461" y="3047646"/>
            <a:ext cx="6585457" cy="707886"/>
          </a:xfrm>
          <a:prstGeom prst="rect">
            <a:avLst/>
          </a:prstGeom>
          <a:solidFill>
            <a:schemeClr val="bg1"/>
          </a:solidFill>
          <a:ln w="28575">
            <a:solidFill>
              <a:srgbClr val="A5301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dirty="0"/>
              <a:t>Inefficacité ressentie du médicament : </a:t>
            </a:r>
          </a:p>
          <a:p>
            <a:pPr algn="ctr"/>
            <a:r>
              <a:rPr lang="fr-FR" sz="2000" dirty="0"/>
              <a:t>Patient qui cherche une anxiolyse dans la cigarette</a:t>
            </a:r>
          </a:p>
        </p:txBody>
      </p:sp>
    </p:spTree>
    <p:extLst>
      <p:ext uri="{BB962C8B-B14F-4D97-AF65-F5344CB8AC3E}">
        <p14:creationId xmlns:p14="http://schemas.microsoft.com/office/powerpoint/2010/main" val="3993891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1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1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1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1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1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1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1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1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1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81" dur="4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 animBg="1"/>
      <p:bldP spid="18" grpId="0"/>
      <p:bldP spid="19" grpId="0"/>
      <p:bldP spid="25" grpId="0"/>
      <p:bldP spid="27" grpId="0" animBg="1"/>
      <p:bldP spid="30" grpId="0" animBg="1"/>
      <p:bldP spid="38" grpId="0" animBg="1"/>
      <p:bldP spid="39" grpId="0" animBg="1"/>
      <p:bldP spid="40" grpId="0" animBg="1"/>
      <p:bldP spid="43" grpId="0"/>
      <p:bldP spid="47" grpId="0" animBg="1"/>
      <p:bldP spid="49" grpId="0" animBg="1"/>
      <p:bldP spid="56" grpId="0" animBg="1"/>
      <p:bldP spid="4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224EB4-58AF-B266-1F0C-132838269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Quels médicaments ?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AAF4A7FD-441E-FE41-3A48-0897012D37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3732774"/>
              </p:ext>
            </p:extLst>
          </p:nvPr>
        </p:nvGraphicFramePr>
        <p:xfrm>
          <a:off x="2249716" y="1537990"/>
          <a:ext cx="8127999" cy="41290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310428365"/>
                    </a:ext>
                  </a:extLst>
                </a:gridCol>
                <a:gridCol w="2649578">
                  <a:extLst>
                    <a:ext uri="{9D8B030D-6E8A-4147-A177-3AD203B41FA5}">
                      <a16:colId xmlns:a16="http://schemas.microsoft.com/office/drawing/2014/main" val="2653693396"/>
                    </a:ext>
                  </a:extLst>
                </a:gridCol>
                <a:gridCol w="2769088">
                  <a:extLst>
                    <a:ext uri="{9D8B030D-6E8A-4147-A177-3AD203B41FA5}">
                      <a16:colId xmlns:a16="http://schemas.microsoft.com/office/drawing/2014/main" val="29781466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Antidépresseurs (AD)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fr-FR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Antipsychotiques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Autres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772280"/>
                  </a:ext>
                </a:extLst>
              </a:tr>
              <a:tr h="1180980">
                <a:tc rowSpan="2">
                  <a:txBody>
                    <a:bodyPr/>
                    <a:lstStyle/>
                    <a:p>
                      <a:r>
                        <a:rPr lang="fr-FR" dirty="0"/>
                        <a:t>AD Tricycliques</a:t>
                      </a:r>
                    </a:p>
                    <a:p>
                      <a:r>
                        <a:rPr lang="fr-FR" dirty="0"/>
                        <a:t>- Imipramine</a:t>
                      </a:r>
                    </a:p>
                    <a:p>
                      <a:r>
                        <a:rPr lang="fr-FR" dirty="0"/>
                        <a:t>- </a:t>
                      </a:r>
                      <a:r>
                        <a:rPr lang="fr-FR" dirty="0" err="1"/>
                        <a:t>Clomipramine</a:t>
                      </a:r>
                      <a:endParaRPr lang="fr-FR" dirty="0"/>
                    </a:p>
                    <a:p>
                      <a:r>
                        <a:rPr lang="fr-FR" dirty="0"/>
                        <a:t>- </a:t>
                      </a:r>
                      <a:r>
                        <a:rPr lang="fr-FR" dirty="0" err="1"/>
                        <a:t>Amitriptylline</a:t>
                      </a:r>
                      <a:endParaRPr lang="fr-FR" dirty="0"/>
                    </a:p>
                    <a:p>
                      <a:r>
                        <a:rPr lang="fr-FR" dirty="0"/>
                        <a:t>- </a:t>
                      </a:r>
                      <a:r>
                        <a:rPr lang="fr-FR" dirty="0" err="1"/>
                        <a:t>Nortriptylline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Typiques</a:t>
                      </a:r>
                    </a:p>
                    <a:p>
                      <a:r>
                        <a:rPr lang="fr-FR" dirty="0"/>
                        <a:t>- </a:t>
                      </a:r>
                      <a:r>
                        <a:rPr lang="fr-FR" dirty="0" err="1"/>
                        <a:t>Chlopromazine</a:t>
                      </a:r>
                      <a:endParaRPr lang="fr-FR" dirty="0"/>
                    </a:p>
                    <a:p>
                      <a:r>
                        <a:rPr lang="fr-FR" dirty="0"/>
                        <a:t>- </a:t>
                      </a:r>
                      <a:r>
                        <a:rPr lang="fr-FR" dirty="0" err="1"/>
                        <a:t>Fluphénazine</a:t>
                      </a:r>
                      <a:endParaRPr lang="fr-FR" dirty="0"/>
                    </a:p>
                    <a:p>
                      <a:r>
                        <a:rPr lang="fr-FR" dirty="0"/>
                        <a:t>- Halopéridol</a:t>
                      </a:r>
                    </a:p>
                  </a:txBody>
                  <a:tcPr>
                    <a:solidFill>
                      <a:srgbClr val="F0E8E7"/>
                    </a:solidFill>
                  </a:tcPr>
                </a:tc>
                <a:tc rowSpan="5">
                  <a:txBody>
                    <a:bodyPr/>
                    <a:lstStyle/>
                    <a:p>
                      <a:r>
                        <a:rPr lang="fr-FR" dirty="0"/>
                        <a:t>- Caféine</a:t>
                      </a:r>
                    </a:p>
                    <a:p>
                      <a:r>
                        <a:rPr lang="fr-FR" dirty="0"/>
                        <a:t>- Clopidogrel</a:t>
                      </a:r>
                    </a:p>
                    <a:p>
                      <a:r>
                        <a:rPr lang="fr-FR" dirty="0"/>
                        <a:t>- Estradiol</a:t>
                      </a:r>
                    </a:p>
                    <a:p>
                      <a:r>
                        <a:rPr lang="fr-FR" dirty="0"/>
                        <a:t>- Lidocaïne</a:t>
                      </a:r>
                    </a:p>
                    <a:p>
                      <a:r>
                        <a:rPr lang="fr-FR" dirty="0"/>
                        <a:t>- Ondansétron</a:t>
                      </a:r>
                    </a:p>
                    <a:p>
                      <a:r>
                        <a:rPr lang="fr-FR" dirty="0"/>
                        <a:t>- Propranolol</a:t>
                      </a:r>
                    </a:p>
                    <a:p>
                      <a:r>
                        <a:rPr lang="fr-FR" dirty="0"/>
                        <a:t>- </a:t>
                      </a:r>
                      <a:r>
                        <a:rPr lang="fr-FR" dirty="0" err="1"/>
                        <a:t>Ropivacaïne</a:t>
                      </a:r>
                      <a:endParaRPr lang="fr-FR" dirty="0"/>
                    </a:p>
                    <a:p>
                      <a:r>
                        <a:rPr lang="fr-FR" dirty="0"/>
                        <a:t>- </a:t>
                      </a:r>
                      <a:r>
                        <a:rPr lang="fr-FR" dirty="0" err="1"/>
                        <a:t>Thérophylline</a:t>
                      </a:r>
                      <a:endParaRPr lang="fr-FR" dirty="0"/>
                    </a:p>
                    <a:p>
                      <a:r>
                        <a:rPr lang="fr-FR" dirty="0"/>
                        <a:t>- </a:t>
                      </a:r>
                      <a:r>
                        <a:rPr lang="fr-FR" dirty="0" err="1"/>
                        <a:t>Tizanidine</a:t>
                      </a:r>
                      <a:endParaRPr lang="fr-FR" dirty="0"/>
                    </a:p>
                    <a:p>
                      <a:r>
                        <a:rPr lang="fr-FR" dirty="0"/>
                        <a:t>- Vérapamil</a:t>
                      </a:r>
                    </a:p>
                    <a:p>
                      <a:r>
                        <a:rPr lang="fr-FR" dirty="0"/>
                        <a:t>- Warfarine</a:t>
                      </a:r>
                    </a:p>
                    <a:p>
                      <a:r>
                        <a:rPr lang="fr-FR" dirty="0"/>
                        <a:t>- </a:t>
                      </a:r>
                      <a:r>
                        <a:rPr lang="fr-FR" dirty="0" err="1"/>
                        <a:t>Zileuton</a:t>
                      </a:r>
                      <a:endParaRPr lang="fr-FR" dirty="0"/>
                    </a:p>
                    <a:p>
                      <a:r>
                        <a:rPr lang="fr-FR" dirty="0"/>
                        <a:t>- </a:t>
                      </a:r>
                      <a:r>
                        <a:rPr lang="fr-FR" dirty="0" err="1"/>
                        <a:t>Zolmitriptan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2090338"/>
                  </a:ext>
                </a:extLst>
              </a:tr>
              <a:tr h="28206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fr-FR" dirty="0"/>
                        <a:t>Atypiques</a:t>
                      </a:r>
                    </a:p>
                    <a:p>
                      <a:r>
                        <a:rPr lang="fr-FR" dirty="0"/>
                        <a:t>- </a:t>
                      </a:r>
                      <a:r>
                        <a:rPr lang="fr-FR" b="1" dirty="0"/>
                        <a:t>Clozapine</a:t>
                      </a:r>
                    </a:p>
                    <a:p>
                      <a:r>
                        <a:rPr lang="fr-FR" dirty="0"/>
                        <a:t>- </a:t>
                      </a:r>
                      <a:r>
                        <a:rPr lang="fr-FR" b="1" dirty="0"/>
                        <a:t>Olanzapine</a:t>
                      </a:r>
                      <a:endParaRPr lang="fr-FR" dirty="0"/>
                    </a:p>
                  </a:txBody>
                  <a:tcPr>
                    <a:solidFill>
                      <a:srgbClr val="E1CD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1402259"/>
                  </a:ext>
                </a:extLst>
              </a:tr>
              <a:tr h="732977">
                <a:tc>
                  <a:txBody>
                    <a:bodyPr/>
                    <a:lstStyle/>
                    <a:p>
                      <a:r>
                        <a:rPr lang="fr-FR" dirty="0"/>
                        <a:t>ISRS </a:t>
                      </a:r>
                    </a:p>
                    <a:p>
                      <a:r>
                        <a:rPr lang="fr-FR" dirty="0"/>
                        <a:t>- </a:t>
                      </a:r>
                      <a:r>
                        <a:rPr lang="fr-FR" dirty="0" err="1"/>
                        <a:t>Fluvoxamine</a:t>
                      </a:r>
                      <a:endParaRPr lang="fr-FR" dirty="0"/>
                    </a:p>
                  </a:txBody>
                  <a:tcPr>
                    <a:solidFill>
                      <a:srgbClr val="F0E8E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60244"/>
                  </a:ext>
                </a:extLst>
              </a:tr>
              <a:tr h="298154">
                <a:tc rowSpan="2">
                  <a:txBody>
                    <a:bodyPr/>
                    <a:lstStyle/>
                    <a:p>
                      <a:r>
                        <a:rPr lang="fr-FR" dirty="0"/>
                        <a:t>Autres AD</a:t>
                      </a:r>
                    </a:p>
                    <a:p>
                      <a:r>
                        <a:rPr lang="fr-FR" dirty="0"/>
                        <a:t>- </a:t>
                      </a:r>
                      <a:r>
                        <a:rPr lang="fr-FR" dirty="0" err="1"/>
                        <a:t>Trazodone</a:t>
                      </a:r>
                      <a:endParaRPr lang="fr-FR" dirty="0"/>
                    </a:p>
                    <a:p>
                      <a:r>
                        <a:rPr lang="fr-FR" dirty="0"/>
                        <a:t>- Duloxétine</a:t>
                      </a:r>
                    </a:p>
                    <a:p>
                      <a:r>
                        <a:rPr lang="fr-FR" dirty="0"/>
                        <a:t>- Miansérine</a:t>
                      </a:r>
                    </a:p>
                  </a:txBody>
                  <a:tcPr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bg1"/>
                          </a:solidFill>
                        </a:rPr>
                        <a:t>Anxiolytiques sédatifs</a:t>
                      </a:r>
                    </a:p>
                  </a:txBody>
                  <a:tcPr>
                    <a:solidFill>
                      <a:srgbClr val="A5301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655192"/>
                  </a:ext>
                </a:extLst>
              </a:tr>
              <a:tr h="118872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 Alprazolam</a:t>
                      </a:r>
                    </a:p>
                    <a:p>
                      <a:r>
                        <a:rPr lang="fr-FR" dirty="0"/>
                        <a:t>- Diazépam</a:t>
                      </a:r>
                    </a:p>
                    <a:p>
                      <a:r>
                        <a:rPr lang="fr-FR" dirty="0"/>
                        <a:t>- Lorazépam</a:t>
                      </a:r>
                    </a:p>
                    <a:p>
                      <a:r>
                        <a:rPr lang="fr-FR" dirty="0"/>
                        <a:t>- Oxazépam</a:t>
                      </a:r>
                    </a:p>
                  </a:txBody>
                  <a:tcPr>
                    <a:solidFill>
                      <a:srgbClr val="F0E8E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4734581"/>
                  </a:ext>
                </a:extLst>
              </a:tr>
            </a:tbl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6F5CECA8-14C3-9A4F-FF72-F8B80056CFAB}"/>
              </a:ext>
            </a:extLst>
          </p:cNvPr>
          <p:cNvSpPr txBox="1"/>
          <p:nvPr/>
        </p:nvSpPr>
        <p:spPr>
          <a:xfrm>
            <a:off x="3328255" y="5934616"/>
            <a:ext cx="55354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/>
              <a:t>Induction liée aux hydrocarbures :</a:t>
            </a:r>
          </a:p>
          <a:p>
            <a:pPr algn="ctr"/>
            <a:r>
              <a:rPr lang="fr-FR" dirty="0"/>
              <a:t> </a:t>
            </a:r>
            <a:r>
              <a:rPr lang="fr-FR" b="1" dirty="0"/>
              <a:t>pas d’induction </a:t>
            </a:r>
            <a:r>
              <a:rPr lang="fr-FR" dirty="0"/>
              <a:t>avec les substituts nicotiniques</a:t>
            </a:r>
          </a:p>
        </p:txBody>
      </p:sp>
    </p:spTree>
    <p:extLst>
      <p:ext uri="{BB962C8B-B14F-4D97-AF65-F5344CB8AC3E}">
        <p14:creationId xmlns:p14="http://schemas.microsoft.com/office/powerpoint/2010/main" val="1748347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2D430D-DA98-44A7-5F46-E0DBB4AA1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Interactions tabac/psychiatrie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5C9C48B-8434-1C37-54FF-79E1EE73E4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95025"/>
            <a:ext cx="8915400" cy="4524188"/>
          </a:xfrm>
        </p:spPr>
        <p:txBody>
          <a:bodyPr>
            <a:normAutofit/>
          </a:bodyPr>
          <a:lstStyle/>
          <a:p>
            <a:r>
              <a:rPr lang="fr-FR" dirty="0"/>
              <a:t>Prévalence de fumeur/dépendance à la nicotine en psychiatrie </a:t>
            </a:r>
            <a:r>
              <a:rPr lang="fr-FR" sz="1200" dirty="0"/>
              <a:t>(</a:t>
            </a:r>
            <a:r>
              <a:rPr lang="fr-FR" sz="1200" dirty="0" err="1"/>
              <a:t>Fornaro</a:t>
            </a:r>
            <a:r>
              <a:rPr lang="fr-FR" sz="1200" dirty="0"/>
              <a:t> 2022): </a:t>
            </a:r>
            <a:endParaRPr lang="fr-FR" dirty="0"/>
          </a:p>
          <a:p>
            <a:pPr lvl="1"/>
            <a:r>
              <a:rPr lang="fr-FR" dirty="0"/>
              <a:t>65% des patients schizophrènes</a:t>
            </a:r>
          </a:p>
          <a:p>
            <a:pPr lvl="1"/>
            <a:r>
              <a:rPr lang="fr-FR" dirty="0"/>
              <a:t>46,3% des bipolaires</a:t>
            </a:r>
          </a:p>
          <a:p>
            <a:pPr lvl="1"/>
            <a:r>
              <a:rPr lang="fr-FR" dirty="0"/>
              <a:t>33,4% des patients ayant un trouble dépressif </a:t>
            </a:r>
          </a:p>
          <a:p>
            <a:pPr>
              <a:lnSpc>
                <a:spcPct val="150000"/>
              </a:lnSpc>
            </a:pPr>
            <a:r>
              <a:rPr lang="fr-FR" dirty="0"/>
              <a:t>Consommation plus importante et inhalation plus profonde </a:t>
            </a:r>
            <a:r>
              <a:rPr lang="fr-FR" sz="1200" dirty="0"/>
              <a:t>(</a:t>
            </a:r>
            <a:r>
              <a:rPr lang="fr-FR" sz="1200" dirty="0" err="1"/>
              <a:t>Yerxa</a:t>
            </a:r>
            <a:r>
              <a:rPr lang="fr-FR" sz="1200" dirty="0"/>
              <a:t> 1994)</a:t>
            </a:r>
          </a:p>
        </p:txBody>
      </p:sp>
      <p:sp>
        <p:nvSpPr>
          <p:cNvPr id="4" name="Accolade ouvrante 3">
            <a:extLst>
              <a:ext uri="{FF2B5EF4-FFF2-40B4-BE49-F238E27FC236}">
                <a16:creationId xmlns:a16="http://schemas.microsoft.com/office/drawing/2014/main" id="{CCE0965A-1F8B-5D8B-D21C-BCEF8C869146}"/>
              </a:ext>
            </a:extLst>
          </p:cNvPr>
          <p:cNvSpPr/>
          <p:nvPr/>
        </p:nvSpPr>
        <p:spPr>
          <a:xfrm flipH="1">
            <a:off x="8191500" y="2216396"/>
            <a:ext cx="328612" cy="1104900"/>
          </a:xfrm>
          <a:prstGeom prst="leftBrace">
            <a:avLst>
              <a:gd name="adj1" fmla="val 4891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CBE8567-82C7-B4F6-6501-FD138324B4DD}"/>
              </a:ext>
            </a:extLst>
          </p:cNvPr>
          <p:cNvSpPr txBox="1"/>
          <p:nvPr/>
        </p:nvSpPr>
        <p:spPr>
          <a:xfrm>
            <a:off x="8586788" y="2507236"/>
            <a:ext cx="26622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VS 22,3% sans comorbidités psychiatriques 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(OMS 2021)</a:t>
            </a:r>
          </a:p>
        </p:txBody>
      </p:sp>
      <p:sp>
        <p:nvSpPr>
          <p:cNvPr id="8" name="Flèche : droite 7">
            <a:extLst>
              <a:ext uri="{FF2B5EF4-FFF2-40B4-BE49-F238E27FC236}">
                <a16:creationId xmlns:a16="http://schemas.microsoft.com/office/drawing/2014/main" id="{1B0180BB-0891-EBD8-3EE3-20C31297B358}"/>
              </a:ext>
            </a:extLst>
          </p:cNvPr>
          <p:cNvSpPr/>
          <p:nvPr/>
        </p:nvSpPr>
        <p:spPr>
          <a:xfrm rot="2342894">
            <a:off x="2458823" y="5474120"/>
            <a:ext cx="1449574" cy="307415"/>
          </a:xfrm>
          <a:prstGeom prst="rightArrow">
            <a:avLst>
              <a:gd name="adj1" fmla="val 41395"/>
              <a:gd name="adj2" fmla="val 85138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EC3B53D-8474-0DDB-B2ED-1DCFCA0DA9FE}"/>
              </a:ext>
            </a:extLst>
          </p:cNvPr>
          <p:cNvSpPr txBox="1"/>
          <p:nvPr/>
        </p:nvSpPr>
        <p:spPr>
          <a:xfrm>
            <a:off x="2589212" y="3701894"/>
            <a:ext cx="8911686" cy="25019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  <a:defRPr/>
            </a:pPr>
            <a:r>
              <a:rPr lang="fr-FR" dirty="0"/>
              <a:t>Hospitalisation : disponibilité du produit modifiée : risque de sevrage -&gt;  risque de violence plus important que alcool ou drogue </a:t>
            </a:r>
            <a:r>
              <a:rPr lang="fr-FR" sz="1200" dirty="0"/>
              <a:t>(Ben-</a:t>
            </a:r>
            <a:r>
              <a:rPr lang="fr-FR" sz="1200" dirty="0" err="1"/>
              <a:t>Zeev</a:t>
            </a:r>
            <a:r>
              <a:rPr lang="fr-FR" sz="1200" dirty="0"/>
              <a:t> 2017)</a:t>
            </a:r>
          </a:p>
          <a:p>
            <a:pPr marL="342900" indent="-342900">
              <a:lnSpc>
                <a:spcPct val="150000"/>
              </a:lnSpc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  <a:defRPr/>
            </a:pPr>
            <a:r>
              <a:rPr lang="fr-FR" dirty="0"/>
              <a:t>Sevrage (possible même en milieu carcéral </a:t>
            </a:r>
            <a:r>
              <a:rPr lang="fr-FR" sz="1200" dirty="0"/>
              <a:t>(</a:t>
            </a:r>
            <a:r>
              <a:rPr lang="fr-FR" sz="1200" dirty="0" err="1"/>
              <a:t>Harcouët</a:t>
            </a:r>
            <a:r>
              <a:rPr lang="fr-FR" sz="1200" dirty="0"/>
              <a:t> 2008)</a:t>
            </a:r>
            <a:r>
              <a:rPr lang="fr-FR" dirty="0"/>
              <a:t>)</a:t>
            </a:r>
            <a:r>
              <a:rPr lang="fr-FR" sz="1200" dirty="0"/>
              <a:t> </a:t>
            </a:r>
            <a:r>
              <a:rPr lang="fr-FR" dirty="0"/>
              <a:t>:</a:t>
            </a:r>
          </a:p>
          <a:p>
            <a:pPr lvl="2">
              <a:lnSpc>
                <a:spcPct val="150000"/>
              </a:lnSpc>
              <a:spcBef>
                <a:spcPts val="1000"/>
              </a:spcBef>
              <a:buClr>
                <a:srgbClr val="A53010"/>
              </a:buClr>
              <a:defRPr/>
            </a:pPr>
            <a:r>
              <a:rPr lang="fr-FR" sz="1400" dirty="0"/>
              <a:t>	</a:t>
            </a:r>
            <a:r>
              <a:rPr lang="fr-FR" sz="1600" dirty="0"/>
              <a:t>Nombre d’hospitalisations (</a:t>
            </a:r>
            <a:r>
              <a:rPr lang="fr-FR" sz="1600" dirty="0" err="1"/>
              <a:t>Kertes</a:t>
            </a:r>
            <a:r>
              <a:rPr lang="fr-FR" sz="1600" dirty="0"/>
              <a:t> 2021)</a:t>
            </a:r>
          </a:p>
          <a:p>
            <a:pPr lvl="2">
              <a:lnSpc>
                <a:spcPct val="150000"/>
              </a:lnSpc>
              <a:spcBef>
                <a:spcPts val="1000"/>
              </a:spcBef>
              <a:buClr>
                <a:srgbClr val="A53010"/>
              </a:buClr>
              <a:defRPr/>
            </a:pPr>
            <a:r>
              <a:rPr lang="fr-FR" sz="1600" dirty="0"/>
              <a:t>	Posologie moyenne en antipsychotique (</a:t>
            </a:r>
            <a:r>
              <a:rPr lang="fr-FR" sz="1600" dirty="0" err="1"/>
              <a:t>Kertes</a:t>
            </a:r>
            <a:r>
              <a:rPr lang="fr-FR" sz="1600" dirty="0"/>
              <a:t> 2021)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Flèche : courbe vers le bas 9">
            <a:extLst>
              <a:ext uri="{FF2B5EF4-FFF2-40B4-BE49-F238E27FC236}">
                <a16:creationId xmlns:a16="http://schemas.microsoft.com/office/drawing/2014/main" id="{A23BD2E5-304A-8191-4DF9-95EE50911AB1}"/>
              </a:ext>
            </a:extLst>
          </p:cNvPr>
          <p:cNvSpPr/>
          <p:nvPr/>
        </p:nvSpPr>
        <p:spPr>
          <a:xfrm rot="16200000" flipH="1">
            <a:off x="-184583" y="3622605"/>
            <a:ext cx="3855826" cy="1625088"/>
          </a:xfrm>
          <a:prstGeom prst="curved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A7E38B5-8366-DC5D-0613-64307159565C}"/>
              </a:ext>
            </a:extLst>
          </p:cNvPr>
          <p:cNvSpPr txBox="1"/>
          <p:nvPr/>
        </p:nvSpPr>
        <p:spPr>
          <a:xfrm>
            <a:off x="1209711" y="3852950"/>
            <a:ext cx="1346844" cy="646331"/>
          </a:xfrm>
          <a:prstGeom prst="rect">
            <a:avLst/>
          </a:prstGeom>
          <a:solidFill>
            <a:schemeClr val="bg1">
              <a:alpha val="81000"/>
            </a:schemeClr>
          </a:solidFill>
          <a:effectLst>
            <a:softEdge rad="31750"/>
          </a:effectLst>
        </p:spPr>
        <p:txBody>
          <a:bodyPr wrap="none" rtlCol="0">
            <a:spAutoFit/>
          </a:bodyPr>
          <a:lstStyle/>
          <a:p>
            <a:r>
              <a:rPr lang="fr-FR" dirty="0"/>
              <a:t>Risque de </a:t>
            </a:r>
          </a:p>
          <a:p>
            <a:r>
              <a:rPr lang="fr-FR" dirty="0"/>
              <a:t>violences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335A5F6-95A6-47A5-ABFE-66DFB30499CD}"/>
              </a:ext>
            </a:extLst>
          </p:cNvPr>
          <p:cNvSpPr txBox="1"/>
          <p:nvPr/>
        </p:nvSpPr>
        <p:spPr>
          <a:xfrm>
            <a:off x="9845211" y="4295514"/>
            <a:ext cx="1681871" cy="861774"/>
          </a:xfrm>
          <a:prstGeom prst="rect">
            <a:avLst/>
          </a:prstGeom>
          <a:solidFill>
            <a:schemeClr val="bg1">
              <a:alpha val="66000"/>
            </a:schemeClr>
          </a:solidFill>
          <a:effectLst>
            <a:softEdge rad="31750"/>
          </a:effectLst>
        </p:spPr>
        <p:txBody>
          <a:bodyPr wrap="none" rtlCol="0">
            <a:spAutoFit/>
          </a:bodyPr>
          <a:lstStyle/>
          <a:p>
            <a:r>
              <a:rPr lang="fr-FR" sz="1600" dirty="0"/>
              <a:t>Diminution des</a:t>
            </a:r>
          </a:p>
          <a:p>
            <a:r>
              <a:rPr lang="fr-FR" sz="1600" dirty="0"/>
              <a:t>Hospitalisations</a:t>
            </a:r>
          </a:p>
          <a:p>
            <a:r>
              <a:rPr lang="fr-FR" sz="1600" dirty="0"/>
              <a:t>+ posologies</a:t>
            </a:r>
          </a:p>
        </p:txBody>
      </p:sp>
      <p:sp>
        <p:nvSpPr>
          <p:cNvPr id="12" name="Flèche : courbe vers le bas 11">
            <a:extLst>
              <a:ext uri="{FF2B5EF4-FFF2-40B4-BE49-F238E27FC236}">
                <a16:creationId xmlns:a16="http://schemas.microsoft.com/office/drawing/2014/main" id="{73810210-F4FF-56E6-9CA9-8EDEA8C25491}"/>
              </a:ext>
            </a:extLst>
          </p:cNvPr>
          <p:cNvSpPr/>
          <p:nvPr/>
        </p:nvSpPr>
        <p:spPr>
          <a:xfrm rot="16200000" flipH="1" flipV="1">
            <a:off x="9404116" y="4138488"/>
            <a:ext cx="2919380" cy="1529771"/>
          </a:xfrm>
          <a:prstGeom prst="curvedDown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060A7D6E-6E0E-C543-3BFE-62EE4E493986}"/>
              </a:ext>
            </a:extLst>
          </p:cNvPr>
          <p:cNvSpPr txBox="1"/>
          <p:nvPr/>
        </p:nvSpPr>
        <p:spPr>
          <a:xfrm>
            <a:off x="2860228" y="5655176"/>
            <a:ext cx="7048867" cy="707886"/>
          </a:xfrm>
          <a:prstGeom prst="rect">
            <a:avLst/>
          </a:prstGeom>
          <a:solidFill>
            <a:schemeClr val="bg1">
              <a:alpha val="57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/>
              <a:t>Proposition systématique de substitution nicotinique aux patients suivis pour un trouble de la santé mentale</a:t>
            </a:r>
          </a:p>
        </p:txBody>
      </p:sp>
    </p:spTree>
    <p:extLst>
      <p:ext uri="{BB962C8B-B14F-4D97-AF65-F5344CB8AC3E}">
        <p14:creationId xmlns:p14="http://schemas.microsoft.com/office/powerpoint/2010/main" val="2302503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4.58333E-6 -1.48148E-6 L 4.58333E-6 -0.25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0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4.44444E-6 L -2.08333E-7 -0.25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0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2.96296E-6 L 2.08333E-6 -0.25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0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44444E-6 L 2.5E-6 -0.25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00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1.85185E-6 L 2.29167E-6 -0.25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/>
      <p:bldP spid="8" grpId="0" animBg="1"/>
      <p:bldP spid="9" grpId="0" uiExpand="1" build="allAtOnce"/>
      <p:bldP spid="10" grpId="0" animBg="1"/>
      <p:bldP spid="11" grpId="0" animBg="1"/>
      <p:bldP spid="13" grpId="0" animBg="1"/>
      <p:bldP spid="12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3E85260E-BF57-3C2A-5F1A-63DD67A866E4}"/>
              </a:ext>
            </a:extLst>
          </p:cNvPr>
          <p:cNvSpPr txBox="1"/>
          <p:nvPr/>
        </p:nvSpPr>
        <p:spPr>
          <a:xfrm>
            <a:off x="2448410" y="1012082"/>
            <a:ext cx="3199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Volonté d’arrêter de fumer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EBF13002-4004-7B01-09CB-1C9C8BF91F30}"/>
              </a:ext>
            </a:extLst>
          </p:cNvPr>
          <p:cNvSpPr/>
          <p:nvPr/>
        </p:nvSpPr>
        <p:spPr>
          <a:xfrm>
            <a:off x="4167543" y="139046"/>
            <a:ext cx="2961564" cy="661917"/>
          </a:xfrm>
          <a:prstGeom prst="round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Patient fumeur équilibré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BECAEDDA-9177-7844-6959-205B41BEB3EE}"/>
              </a:ext>
            </a:extLst>
          </p:cNvPr>
          <p:cNvCxnSpPr>
            <a:stCxn id="6" idx="2"/>
          </p:cNvCxnSpPr>
          <p:nvPr/>
        </p:nvCxnSpPr>
        <p:spPr>
          <a:xfrm>
            <a:off x="5648325" y="800963"/>
            <a:ext cx="0" cy="693467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35554475-A38F-9989-BA6C-9A0403D806FE}"/>
              </a:ext>
            </a:extLst>
          </p:cNvPr>
          <p:cNvCxnSpPr>
            <a:cxnSpLocks/>
          </p:cNvCxnSpPr>
          <p:nvPr/>
        </p:nvCxnSpPr>
        <p:spPr>
          <a:xfrm flipH="1">
            <a:off x="5161555" y="1494430"/>
            <a:ext cx="486770" cy="39578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D744CF69-BE34-1AAB-226C-40C0E3FF9A40}"/>
              </a:ext>
            </a:extLst>
          </p:cNvPr>
          <p:cNvCxnSpPr>
            <a:cxnSpLocks/>
          </p:cNvCxnSpPr>
          <p:nvPr/>
        </p:nvCxnSpPr>
        <p:spPr>
          <a:xfrm>
            <a:off x="5648325" y="1494430"/>
            <a:ext cx="476250" cy="39578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AD526827-036A-C05A-B397-5F7498711916}"/>
              </a:ext>
            </a:extLst>
          </p:cNvPr>
          <p:cNvSpPr/>
          <p:nvPr/>
        </p:nvSpPr>
        <p:spPr>
          <a:xfrm>
            <a:off x="4538306" y="1890215"/>
            <a:ext cx="623248" cy="502692"/>
          </a:xfrm>
          <a:prstGeom prst="round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Oui</a:t>
            </a:r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390F7463-89E5-ADB6-3717-4D1BD410E79F}"/>
              </a:ext>
            </a:extLst>
          </p:cNvPr>
          <p:cNvSpPr/>
          <p:nvPr/>
        </p:nvSpPr>
        <p:spPr>
          <a:xfrm>
            <a:off x="6135095" y="1890215"/>
            <a:ext cx="739256" cy="50269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Non</a:t>
            </a: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A7BFD067-A422-338E-FF2E-B13D1D20E87E}"/>
              </a:ext>
            </a:extLst>
          </p:cNvPr>
          <p:cNvSpPr/>
          <p:nvPr/>
        </p:nvSpPr>
        <p:spPr>
          <a:xfrm>
            <a:off x="1541103" y="2464295"/>
            <a:ext cx="3388764" cy="502692"/>
          </a:xfrm>
          <a:prstGeom prst="round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Dosage plasmatique </a:t>
            </a:r>
            <a:r>
              <a:rPr lang="fr-FR" sz="1200" dirty="0"/>
              <a:t>(en creux) </a:t>
            </a:r>
            <a:r>
              <a:rPr lang="fr-FR" sz="1600" dirty="0"/>
              <a:t>de la molécule </a:t>
            </a:r>
          </a:p>
        </p:txBody>
      </p:sp>
      <p:sp>
        <p:nvSpPr>
          <p:cNvPr id="24" name="Rectangle : coins arrondis 23">
            <a:extLst>
              <a:ext uri="{FF2B5EF4-FFF2-40B4-BE49-F238E27FC236}">
                <a16:creationId xmlns:a16="http://schemas.microsoft.com/office/drawing/2014/main" id="{47894F34-B00B-19D1-E5CE-1622977FEEDB}"/>
              </a:ext>
            </a:extLst>
          </p:cNvPr>
          <p:cNvSpPr/>
          <p:nvPr/>
        </p:nvSpPr>
        <p:spPr>
          <a:xfrm>
            <a:off x="1541103" y="3131228"/>
            <a:ext cx="3388764" cy="502692"/>
          </a:xfrm>
          <a:prstGeom prst="round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Introduction des substituts nicotiniques</a:t>
            </a:r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6AC03E4F-3963-9C8D-9FCC-CC63DFE5E54E}"/>
              </a:ext>
            </a:extLst>
          </p:cNvPr>
          <p:cNvSpPr/>
          <p:nvPr/>
        </p:nvSpPr>
        <p:spPr>
          <a:xfrm>
            <a:off x="1541103" y="3798161"/>
            <a:ext cx="3388764" cy="502692"/>
          </a:xfrm>
          <a:prstGeom prst="round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Diminution de l’induction enzymatique sur 15j</a:t>
            </a:r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147EAE65-A1CA-A3E9-9C66-E888FE943A8E}"/>
              </a:ext>
            </a:extLst>
          </p:cNvPr>
          <p:cNvSpPr/>
          <p:nvPr/>
        </p:nvSpPr>
        <p:spPr>
          <a:xfrm>
            <a:off x="1541103" y="4465094"/>
            <a:ext cx="3388764" cy="502692"/>
          </a:xfrm>
          <a:prstGeom prst="round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Dosage plasmatique </a:t>
            </a:r>
            <a:r>
              <a:rPr lang="fr-FR" sz="1200" dirty="0"/>
              <a:t>(en creux) </a:t>
            </a:r>
            <a:r>
              <a:rPr lang="fr-FR" sz="1600" dirty="0"/>
              <a:t>de la molécule </a:t>
            </a:r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5FE276F5-708A-71D1-B9F1-480639B25FC1}"/>
              </a:ext>
            </a:extLst>
          </p:cNvPr>
          <p:cNvSpPr/>
          <p:nvPr/>
        </p:nvSpPr>
        <p:spPr>
          <a:xfrm>
            <a:off x="1541103" y="5132027"/>
            <a:ext cx="3388764" cy="502692"/>
          </a:xfrm>
          <a:prstGeom prst="round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Adaptation posologique</a:t>
            </a: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05CFA1AC-E221-2AF7-7BCC-BA353419B6C8}"/>
              </a:ext>
            </a:extLst>
          </p:cNvPr>
          <p:cNvSpPr/>
          <p:nvPr/>
        </p:nvSpPr>
        <p:spPr>
          <a:xfrm>
            <a:off x="1541103" y="6076418"/>
            <a:ext cx="3388764" cy="502692"/>
          </a:xfrm>
          <a:prstGeom prst="round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Maintien d’abstinence en ville</a:t>
            </a: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D3D4345F-5D59-C587-9360-DFCA7B80BCCC}"/>
              </a:ext>
            </a:extLst>
          </p:cNvPr>
          <p:cNvSpPr/>
          <p:nvPr/>
        </p:nvSpPr>
        <p:spPr>
          <a:xfrm>
            <a:off x="6366785" y="2464295"/>
            <a:ext cx="3388764" cy="50269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Risque de craving par accès difficile au tabac</a:t>
            </a:r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00B2DD58-65DB-FE38-C59D-65EC582E7F30}"/>
              </a:ext>
            </a:extLst>
          </p:cNvPr>
          <p:cNvSpPr/>
          <p:nvPr/>
        </p:nvSpPr>
        <p:spPr>
          <a:xfrm>
            <a:off x="6366779" y="3131228"/>
            <a:ext cx="3388764" cy="75978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Proposition de substituts nicotiniques + entretiens motivationnels</a:t>
            </a:r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DC5525AC-A5FF-542E-1FA4-ABC2D62118A8}"/>
              </a:ext>
            </a:extLst>
          </p:cNvPr>
          <p:cNvSpPr/>
          <p:nvPr/>
        </p:nvSpPr>
        <p:spPr>
          <a:xfrm>
            <a:off x="6366779" y="4056239"/>
            <a:ext cx="3388764" cy="50269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Risque de diminution de l’induction enzymatique </a:t>
            </a:r>
          </a:p>
        </p:txBody>
      </p:sp>
      <p:sp>
        <p:nvSpPr>
          <p:cNvPr id="32" name="Rectangle : coins arrondis 31">
            <a:extLst>
              <a:ext uri="{FF2B5EF4-FFF2-40B4-BE49-F238E27FC236}">
                <a16:creationId xmlns:a16="http://schemas.microsoft.com/office/drawing/2014/main" id="{4536150D-2CFA-91CB-49D8-7FC7613D153E}"/>
              </a:ext>
            </a:extLst>
          </p:cNvPr>
          <p:cNvSpPr/>
          <p:nvPr/>
        </p:nvSpPr>
        <p:spPr>
          <a:xfrm>
            <a:off x="6366777" y="4723172"/>
            <a:ext cx="3388764" cy="50269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Adaptation des posologies en fonction de la clinique</a:t>
            </a:r>
          </a:p>
        </p:txBody>
      </p:sp>
      <p:sp>
        <p:nvSpPr>
          <p:cNvPr id="33" name="Rectangle : coins arrondis 32">
            <a:extLst>
              <a:ext uri="{FF2B5EF4-FFF2-40B4-BE49-F238E27FC236}">
                <a16:creationId xmlns:a16="http://schemas.microsoft.com/office/drawing/2014/main" id="{5D17E5D6-C8FE-B099-507E-DD9BBF23F84F}"/>
              </a:ext>
            </a:extLst>
          </p:cNvPr>
          <p:cNvSpPr/>
          <p:nvPr/>
        </p:nvSpPr>
        <p:spPr>
          <a:xfrm>
            <a:off x="6366779" y="5526149"/>
            <a:ext cx="3388764" cy="50269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Reprise des consommations du patient à la sortie</a:t>
            </a:r>
          </a:p>
        </p:txBody>
      </p:sp>
      <p:sp>
        <p:nvSpPr>
          <p:cNvPr id="34" name="Rectangle : coins arrondis 33">
            <a:extLst>
              <a:ext uri="{FF2B5EF4-FFF2-40B4-BE49-F238E27FC236}">
                <a16:creationId xmlns:a16="http://schemas.microsoft.com/office/drawing/2014/main" id="{07858B05-744E-9ED8-DA72-A71788A27D83}"/>
              </a:ext>
            </a:extLst>
          </p:cNvPr>
          <p:cNvSpPr/>
          <p:nvPr/>
        </p:nvSpPr>
        <p:spPr>
          <a:xfrm>
            <a:off x="6366779" y="6193082"/>
            <a:ext cx="3388764" cy="50269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Reprise du dosage initial en une 15aine de jours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4932AFD6-925D-9C48-D0C5-3BA441A97D6C}"/>
              </a:ext>
            </a:extLst>
          </p:cNvPr>
          <p:cNvSpPr txBox="1"/>
          <p:nvPr/>
        </p:nvSpPr>
        <p:spPr>
          <a:xfrm>
            <a:off x="10302635" y="470004"/>
            <a:ext cx="11352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Entrée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9D9E1663-4535-2B4E-2900-DFBD48AE6CB1}"/>
              </a:ext>
            </a:extLst>
          </p:cNvPr>
          <p:cNvSpPr txBox="1"/>
          <p:nvPr/>
        </p:nvSpPr>
        <p:spPr>
          <a:xfrm>
            <a:off x="10328282" y="3511121"/>
            <a:ext cx="10839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Séjour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A9F27290-DC89-AC87-F790-1397966FFDE2}"/>
              </a:ext>
            </a:extLst>
          </p:cNvPr>
          <p:cNvSpPr txBox="1"/>
          <p:nvPr/>
        </p:nvSpPr>
        <p:spPr>
          <a:xfrm>
            <a:off x="10370761" y="5845585"/>
            <a:ext cx="998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Sortie</a:t>
            </a:r>
          </a:p>
        </p:txBody>
      </p:sp>
    </p:spTree>
    <p:extLst>
      <p:ext uri="{BB962C8B-B14F-4D97-AF65-F5344CB8AC3E}">
        <p14:creationId xmlns:p14="http://schemas.microsoft.com/office/powerpoint/2010/main" val="418278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3E85260E-BF57-3C2A-5F1A-63DD67A866E4}"/>
              </a:ext>
            </a:extLst>
          </p:cNvPr>
          <p:cNvSpPr txBox="1"/>
          <p:nvPr/>
        </p:nvSpPr>
        <p:spPr>
          <a:xfrm>
            <a:off x="1451182" y="962075"/>
            <a:ext cx="3199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Volonté d’arrêter de fumer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EBF13002-4004-7B01-09CB-1C9C8BF91F30}"/>
              </a:ext>
            </a:extLst>
          </p:cNvPr>
          <p:cNvSpPr/>
          <p:nvPr/>
        </p:nvSpPr>
        <p:spPr>
          <a:xfrm>
            <a:off x="3112649" y="89039"/>
            <a:ext cx="2961564" cy="661917"/>
          </a:xfrm>
          <a:prstGeom prst="round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Patient fumeur </a:t>
            </a:r>
            <a:r>
              <a:rPr lang="fr-FR" b="1" dirty="0"/>
              <a:t>NON</a:t>
            </a:r>
            <a:r>
              <a:rPr lang="fr-FR" dirty="0"/>
              <a:t> équilibré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BECAEDDA-9177-7844-6959-205B41BEB3EE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4593431" y="750956"/>
            <a:ext cx="0" cy="693467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35554475-A38F-9989-BA6C-9A0403D806FE}"/>
              </a:ext>
            </a:extLst>
          </p:cNvPr>
          <p:cNvCxnSpPr>
            <a:cxnSpLocks/>
          </p:cNvCxnSpPr>
          <p:nvPr/>
        </p:nvCxnSpPr>
        <p:spPr>
          <a:xfrm flipH="1">
            <a:off x="3316120" y="1439015"/>
            <a:ext cx="1277310" cy="38877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D744CF69-BE34-1AAB-226C-40C0E3FF9A40}"/>
              </a:ext>
            </a:extLst>
          </p:cNvPr>
          <p:cNvCxnSpPr>
            <a:cxnSpLocks/>
          </p:cNvCxnSpPr>
          <p:nvPr/>
        </p:nvCxnSpPr>
        <p:spPr>
          <a:xfrm>
            <a:off x="4593431" y="1439015"/>
            <a:ext cx="2171700" cy="41359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AD526827-036A-C05A-B397-5F7498711916}"/>
              </a:ext>
            </a:extLst>
          </p:cNvPr>
          <p:cNvSpPr/>
          <p:nvPr/>
        </p:nvSpPr>
        <p:spPr>
          <a:xfrm>
            <a:off x="2692871" y="1827790"/>
            <a:ext cx="623248" cy="502692"/>
          </a:xfrm>
          <a:prstGeom prst="round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Oui</a:t>
            </a:r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390F7463-89E5-ADB6-3717-4D1BD410E79F}"/>
              </a:ext>
            </a:extLst>
          </p:cNvPr>
          <p:cNvSpPr/>
          <p:nvPr/>
        </p:nvSpPr>
        <p:spPr>
          <a:xfrm>
            <a:off x="6789973" y="1822326"/>
            <a:ext cx="739256" cy="50269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Non</a:t>
            </a:r>
          </a:p>
        </p:txBody>
      </p:sp>
      <p:sp>
        <p:nvSpPr>
          <p:cNvPr id="24" name="Rectangle : coins arrondis 23">
            <a:extLst>
              <a:ext uri="{FF2B5EF4-FFF2-40B4-BE49-F238E27FC236}">
                <a16:creationId xmlns:a16="http://schemas.microsoft.com/office/drawing/2014/main" id="{47894F34-B00B-19D1-E5CE-1622977FEEDB}"/>
              </a:ext>
            </a:extLst>
          </p:cNvPr>
          <p:cNvSpPr/>
          <p:nvPr/>
        </p:nvSpPr>
        <p:spPr>
          <a:xfrm>
            <a:off x="514784" y="2414288"/>
            <a:ext cx="3388764" cy="502692"/>
          </a:xfrm>
          <a:prstGeom prst="round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Introduction des substituts nicotiniques</a:t>
            </a:r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6AC03E4F-3963-9C8D-9FCC-CC63DFE5E54E}"/>
              </a:ext>
            </a:extLst>
          </p:cNvPr>
          <p:cNvSpPr/>
          <p:nvPr/>
        </p:nvSpPr>
        <p:spPr>
          <a:xfrm>
            <a:off x="514784" y="3081221"/>
            <a:ext cx="3388764" cy="502692"/>
          </a:xfrm>
          <a:prstGeom prst="round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Diminution de l’induction enzymatique sur 15j</a:t>
            </a:r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5FE276F5-708A-71D1-B9F1-480639B25FC1}"/>
              </a:ext>
            </a:extLst>
          </p:cNvPr>
          <p:cNvSpPr/>
          <p:nvPr/>
        </p:nvSpPr>
        <p:spPr>
          <a:xfrm>
            <a:off x="514784" y="3748154"/>
            <a:ext cx="3388764" cy="502692"/>
          </a:xfrm>
          <a:prstGeom prst="round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Evaluation clinique/ STP de l’efficacité de la thérapeutique</a:t>
            </a: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05CFA1AC-E221-2AF7-7BCC-BA353419B6C8}"/>
              </a:ext>
            </a:extLst>
          </p:cNvPr>
          <p:cNvSpPr/>
          <p:nvPr/>
        </p:nvSpPr>
        <p:spPr>
          <a:xfrm>
            <a:off x="514784" y="6026411"/>
            <a:ext cx="3388764" cy="502692"/>
          </a:xfrm>
          <a:prstGeom prst="round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Maintien d’abstinence en ville</a:t>
            </a: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D3D4345F-5D59-C587-9360-DFCA7B80BCCC}"/>
              </a:ext>
            </a:extLst>
          </p:cNvPr>
          <p:cNvSpPr/>
          <p:nvPr/>
        </p:nvSpPr>
        <p:spPr>
          <a:xfrm>
            <a:off x="7724808" y="2401870"/>
            <a:ext cx="2639143" cy="50269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Risque de craving par accès difficile au tabac</a:t>
            </a:r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00B2DD58-65DB-FE38-C59D-65EC582E7F30}"/>
              </a:ext>
            </a:extLst>
          </p:cNvPr>
          <p:cNvSpPr/>
          <p:nvPr/>
        </p:nvSpPr>
        <p:spPr>
          <a:xfrm>
            <a:off x="7724807" y="3067804"/>
            <a:ext cx="2639144" cy="50269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Proposition de substituts nicotiniques</a:t>
            </a:r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DC5525AC-A5FF-542E-1FA4-ABC2D62118A8}"/>
              </a:ext>
            </a:extLst>
          </p:cNvPr>
          <p:cNvSpPr/>
          <p:nvPr/>
        </p:nvSpPr>
        <p:spPr>
          <a:xfrm>
            <a:off x="4488690" y="2401870"/>
            <a:ext cx="2961564" cy="50269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Alternatives thérapeutiques disponibles? </a:t>
            </a:r>
          </a:p>
        </p:txBody>
      </p:sp>
      <p:sp>
        <p:nvSpPr>
          <p:cNvPr id="32" name="Rectangle : coins arrondis 31">
            <a:extLst>
              <a:ext uri="{FF2B5EF4-FFF2-40B4-BE49-F238E27FC236}">
                <a16:creationId xmlns:a16="http://schemas.microsoft.com/office/drawing/2014/main" id="{4536150D-2CFA-91CB-49D8-7FC7613D153E}"/>
              </a:ext>
            </a:extLst>
          </p:cNvPr>
          <p:cNvSpPr/>
          <p:nvPr/>
        </p:nvSpPr>
        <p:spPr>
          <a:xfrm>
            <a:off x="4488689" y="3046354"/>
            <a:ext cx="2961565" cy="50269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err="1"/>
              <a:t>Fluvoxamine</a:t>
            </a:r>
            <a:r>
              <a:rPr lang="fr-FR" sz="1600" dirty="0"/>
              <a:t> utilisée dans la littérature</a:t>
            </a:r>
          </a:p>
        </p:txBody>
      </p:sp>
      <p:sp>
        <p:nvSpPr>
          <p:cNvPr id="33" name="Rectangle : coins arrondis 32">
            <a:extLst>
              <a:ext uri="{FF2B5EF4-FFF2-40B4-BE49-F238E27FC236}">
                <a16:creationId xmlns:a16="http://schemas.microsoft.com/office/drawing/2014/main" id="{5D17E5D6-C8FE-B099-507E-DD9BBF23F84F}"/>
              </a:ext>
            </a:extLst>
          </p:cNvPr>
          <p:cNvSpPr/>
          <p:nvPr/>
        </p:nvSpPr>
        <p:spPr>
          <a:xfrm>
            <a:off x="7724807" y="3729425"/>
            <a:ext cx="2639144" cy="50269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Entretiens motivationnels à l’arrêt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4932AFD6-925D-9C48-D0C5-3BA441A97D6C}"/>
              </a:ext>
            </a:extLst>
          </p:cNvPr>
          <p:cNvSpPr txBox="1"/>
          <p:nvPr/>
        </p:nvSpPr>
        <p:spPr>
          <a:xfrm>
            <a:off x="10621555" y="189164"/>
            <a:ext cx="11352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Entrée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9D9E1663-4535-2B4E-2900-DFBD48AE6CB1}"/>
              </a:ext>
            </a:extLst>
          </p:cNvPr>
          <p:cNvSpPr txBox="1"/>
          <p:nvPr/>
        </p:nvSpPr>
        <p:spPr>
          <a:xfrm>
            <a:off x="10647201" y="3066867"/>
            <a:ext cx="10839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Séjour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A9F27290-DC89-AC87-F790-1397966FFDE2}"/>
              </a:ext>
            </a:extLst>
          </p:cNvPr>
          <p:cNvSpPr txBox="1"/>
          <p:nvPr/>
        </p:nvSpPr>
        <p:spPr>
          <a:xfrm>
            <a:off x="10689682" y="5853595"/>
            <a:ext cx="998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Sortie</a:t>
            </a:r>
          </a:p>
        </p:txBody>
      </p:sp>
    </p:spTree>
    <p:extLst>
      <p:ext uri="{BB962C8B-B14F-4D97-AF65-F5344CB8AC3E}">
        <p14:creationId xmlns:p14="http://schemas.microsoft.com/office/powerpoint/2010/main" val="2781293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FDF26B-02B6-294D-BC96-F80F91957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Substitution nicotinique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B118A31-8037-EF75-6512-3E3358A8E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1844" y="1688845"/>
            <a:ext cx="9412768" cy="3777622"/>
          </a:xfrm>
        </p:spPr>
        <p:txBody>
          <a:bodyPr/>
          <a:lstStyle/>
          <a:p>
            <a:r>
              <a:rPr lang="fr-FR" dirty="0"/>
              <a:t>Environ 1mg de nicotine absorbée / cigarette consommée</a:t>
            </a:r>
          </a:p>
          <a:p>
            <a:r>
              <a:rPr lang="fr-FR" dirty="0"/>
              <a:t>En patch + substituts (spray, gommes, </a:t>
            </a:r>
            <a:r>
              <a:rPr lang="fr-FR" dirty="0" err="1"/>
              <a:t>inhaleur</a:t>
            </a:r>
            <a:r>
              <a:rPr lang="fr-FR" dirty="0"/>
              <a:t>)</a:t>
            </a:r>
          </a:p>
          <a:p>
            <a:r>
              <a:rPr lang="fr-FR" dirty="0"/>
              <a:t>Patch : </a:t>
            </a:r>
            <a:r>
              <a:rPr lang="fr-FR" dirty="0" err="1"/>
              <a:t>nicopatch</a:t>
            </a:r>
            <a:r>
              <a:rPr lang="fr-FR" dirty="0"/>
              <a:t> lib</a:t>
            </a:r>
            <a:r>
              <a:rPr lang="fr-FR" baseline="30000" dirty="0"/>
              <a:t>®</a:t>
            </a:r>
            <a:r>
              <a:rPr lang="fr-FR" dirty="0"/>
              <a:t> : forme souple mais allergie, </a:t>
            </a:r>
            <a:r>
              <a:rPr lang="fr-FR" dirty="0" err="1"/>
              <a:t>nicotinell</a:t>
            </a:r>
            <a:r>
              <a:rPr lang="fr-FR" baseline="30000" dirty="0"/>
              <a:t>®</a:t>
            </a:r>
            <a:r>
              <a:rPr lang="fr-FR" dirty="0"/>
              <a:t> : moins d’allergies</a:t>
            </a:r>
          </a:p>
          <a:p>
            <a:r>
              <a:rPr lang="fr-FR" dirty="0"/>
              <a:t>Si 1</a:t>
            </a:r>
            <a:r>
              <a:rPr lang="fr-FR" baseline="30000" dirty="0"/>
              <a:t>ère</a:t>
            </a:r>
            <a:r>
              <a:rPr lang="fr-FR" dirty="0"/>
              <a:t> cigarette &gt;1h après le réveil : patch 16h possible</a:t>
            </a:r>
          </a:p>
          <a:p>
            <a:r>
              <a:rPr lang="fr-FR" dirty="0"/>
              <a:t>Patch : diminution des cigarettes « besoin » </a:t>
            </a:r>
          </a:p>
          <a:p>
            <a:r>
              <a:rPr lang="fr-FR" dirty="0"/>
              <a:t>Persistance de cigarettes rituelles : après manger, pause.. : casser les rituels</a:t>
            </a:r>
          </a:p>
          <a:p>
            <a:r>
              <a:rPr lang="fr-FR" dirty="0"/>
              <a:t>Cigarettes craving : durent 3 minutes, spray buccal : effet en 1min, activité pour occuper l’esprit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58AFFE9-7478-6ED9-570D-4D7C61B55399}"/>
              </a:ext>
            </a:extLst>
          </p:cNvPr>
          <p:cNvSpPr txBox="1"/>
          <p:nvPr/>
        </p:nvSpPr>
        <p:spPr>
          <a:xfrm>
            <a:off x="7016328" y="4945156"/>
            <a:ext cx="456000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600" b="1" dirty="0"/>
              <a:t>Signes de surdosage : </a:t>
            </a:r>
            <a:r>
              <a:rPr lang="fr-FR" sz="1600" dirty="0"/>
              <a:t>goût métallique en bouche, nausée, tachycardie s’appuyer sur le ressenti du patient (impression d’avoir trop fumé)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4B359244-8C4E-4E52-B595-67D7EF294C81}"/>
              </a:ext>
            </a:extLst>
          </p:cNvPr>
          <p:cNvSpPr txBox="1"/>
          <p:nvPr/>
        </p:nvSpPr>
        <p:spPr>
          <a:xfrm>
            <a:off x="1762119" y="5028845"/>
            <a:ext cx="425524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600" b="1" dirty="0"/>
              <a:t>Signes de sous dosage </a:t>
            </a:r>
            <a:r>
              <a:rPr lang="fr-FR" sz="1600" dirty="0"/>
              <a:t>: prise de poids / appétit augmenté, anxiété irritabilité, insomnie, légère dépression, fatigue, constipation</a:t>
            </a:r>
          </a:p>
        </p:txBody>
      </p:sp>
      <p:pic>
        <p:nvPicPr>
          <p:cNvPr id="6" name="Image 5" descr="Une image contenant Rectangle, capture d’écran, conception&#10;&#10;Description générée automatiquement">
            <a:extLst>
              <a:ext uri="{FF2B5EF4-FFF2-40B4-BE49-F238E27FC236}">
                <a16:creationId xmlns:a16="http://schemas.microsoft.com/office/drawing/2014/main" id="{6409FD10-AA04-0CD8-E16E-BDF5B08697D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7886" y="4994248"/>
            <a:ext cx="998962" cy="998962"/>
          </a:xfrm>
          <a:prstGeom prst="rect">
            <a:avLst/>
          </a:prstGeom>
        </p:spPr>
      </p:pic>
      <p:pic>
        <p:nvPicPr>
          <p:cNvPr id="11" name="Image 10" descr="Une image contenant Rectangle, capture d’écran, conception&#10;&#10;Description générée automatiquement">
            <a:extLst>
              <a:ext uri="{FF2B5EF4-FFF2-40B4-BE49-F238E27FC236}">
                <a16:creationId xmlns:a16="http://schemas.microsoft.com/office/drawing/2014/main" id="{3E865388-6BD1-A2A6-F824-C46CA2E3964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4916" y="5493729"/>
            <a:ext cx="998962" cy="998962"/>
          </a:xfrm>
          <a:prstGeom prst="rect">
            <a:avLst/>
          </a:prstGeom>
        </p:spPr>
      </p:pic>
      <p:pic>
        <p:nvPicPr>
          <p:cNvPr id="12" name="Image 11" descr="Une image contenant Rectangle, capture d’écran, conception&#10;&#10;Description générée automatiquement">
            <a:extLst>
              <a:ext uri="{FF2B5EF4-FFF2-40B4-BE49-F238E27FC236}">
                <a16:creationId xmlns:a16="http://schemas.microsoft.com/office/drawing/2014/main" id="{E3C84558-1609-100A-AF6E-7ABDA1E0435E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810" y="5483765"/>
            <a:ext cx="998962" cy="998962"/>
          </a:xfrm>
          <a:prstGeom prst="rect">
            <a:avLst/>
          </a:prstGeom>
        </p:spPr>
      </p:pic>
      <p:pic>
        <p:nvPicPr>
          <p:cNvPr id="13" name="Image 12" descr="Une image contenant Rectangle, capture d’écran, conception&#10;&#10;Description générée automatiquement">
            <a:extLst>
              <a:ext uri="{FF2B5EF4-FFF2-40B4-BE49-F238E27FC236}">
                <a16:creationId xmlns:a16="http://schemas.microsoft.com/office/drawing/2014/main" id="{C41AF0AA-F69F-AF7E-34EB-36D922441343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848" y="4529364"/>
            <a:ext cx="998962" cy="998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89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864309-7644-B9EF-84CC-BAAE449EC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6809" y="2788555"/>
            <a:ext cx="8911687" cy="1280890"/>
          </a:xfrm>
        </p:spPr>
        <p:txBody>
          <a:bodyPr/>
          <a:lstStyle/>
          <a:p>
            <a:pPr algn="ctr"/>
            <a:r>
              <a:rPr lang="fr-FR" dirty="0"/>
              <a:t>Merci pour votre attention !</a:t>
            </a:r>
            <a:br>
              <a:rPr lang="fr-FR" dirty="0"/>
            </a:br>
            <a:r>
              <a:rPr lang="fr-FR" dirty="0"/>
              <a:t>Questions ?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97EF37E-1734-C830-96AC-5D6C65585CE7}"/>
              </a:ext>
            </a:extLst>
          </p:cNvPr>
          <p:cNvSpPr txBox="1"/>
          <p:nvPr/>
        </p:nvSpPr>
        <p:spPr>
          <a:xfrm>
            <a:off x="4393450" y="6003757"/>
            <a:ext cx="3405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timothee.lorgnier@chu-lille.fr </a:t>
            </a:r>
          </a:p>
        </p:txBody>
      </p:sp>
    </p:spTree>
    <p:extLst>
      <p:ext uri="{BB962C8B-B14F-4D97-AF65-F5344CB8AC3E}">
        <p14:creationId xmlns:p14="http://schemas.microsoft.com/office/powerpoint/2010/main" val="2050223972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3159</TotalTime>
  <Words>853</Words>
  <Application>Microsoft Office PowerPoint</Application>
  <PresentationFormat>Grand écran</PresentationFormat>
  <Paragraphs>146</Paragraphs>
  <Slides>9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Brin</vt:lpstr>
      <vt:lpstr>Tabac et psychiatrie, des interactions réciproques</vt:lpstr>
      <vt:lpstr>Interactions psychiatrie/tabac</vt:lpstr>
      <vt:lpstr>Présentation PowerPoint</vt:lpstr>
      <vt:lpstr>Quels médicaments ?</vt:lpstr>
      <vt:lpstr>Interactions tabac/psychiatrie</vt:lpstr>
      <vt:lpstr>Présentation PowerPoint</vt:lpstr>
      <vt:lpstr>Présentation PowerPoint</vt:lpstr>
      <vt:lpstr>Substitution nicotinique</vt:lpstr>
      <vt:lpstr>Merci pour votre attention ! Questions 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Tabac et psychiatrie, des interactions réciproques</dc:title>
  <dc:creator>Timothée Lorgnier</dc:creator>
  <cp:lastModifiedBy>Timothée Lorgnier</cp:lastModifiedBy>
  <cp:revision>3</cp:revision>
  <dcterms:created xsi:type="dcterms:W3CDTF">2024-01-06T20:20:12Z</dcterms:created>
  <dcterms:modified xsi:type="dcterms:W3CDTF">2024-01-30T21:26:28Z</dcterms:modified>
</cp:coreProperties>
</file>