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7" r:id="rId3"/>
    <p:sldId id="300" r:id="rId4"/>
    <p:sldId id="267" r:id="rId5"/>
    <p:sldId id="328" r:id="rId6"/>
    <p:sldId id="323" r:id="rId7"/>
    <p:sldId id="329" r:id="rId8"/>
    <p:sldId id="324" r:id="rId9"/>
    <p:sldId id="330" r:id="rId10"/>
    <p:sldId id="333" r:id="rId11"/>
    <p:sldId id="367" r:id="rId12"/>
    <p:sldId id="368" r:id="rId13"/>
    <p:sldId id="369" r:id="rId14"/>
    <p:sldId id="370" r:id="rId15"/>
    <p:sldId id="343" r:id="rId16"/>
    <p:sldId id="349" r:id="rId17"/>
    <p:sldId id="366" r:id="rId18"/>
    <p:sldId id="372"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42"/>
    <a:srgbClr val="660066"/>
    <a:srgbClr val="006666"/>
    <a:srgbClr val="25AD93"/>
    <a:srgbClr val="458287"/>
    <a:srgbClr val="003B3A"/>
    <a:srgbClr val="C9A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79174" autoAdjust="0"/>
  </p:normalViewPr>
  <p:slideViewPr>
    <p:cSldViewPr snapToGrid="0">
      <p:cViewPr varScale="1">
        <p:scale>
          <a:sx n="81" d="100"/>
          <a:sy n="81" d="100"/>
        </p:scale>
        <p:origin x="1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6666"/>
                </a:solidFill>
                <a:latin typeface="+mn-lt"/>
                <a:ea typeface="+mn-ea"/>
                <a:cs typeface="+mn-cs"/>
              </a:defRPr>
            </a:pPr>
            <a:r>
              <a:rPr lang="fr-FR" sz="1800" b="1">
                <a:solidFill>
                  <a:srgbClr val="006666"/>
                </a:solidFill>
              </a:rPr>
              <a:t>CIGARETTE</a:t>
            </a:r>
            <a:r>
              <a:rPr lang="fr-FR" sz="1800" b="1" baseline="0">
                <a:solidFill>
                  <a:srgbClr val="006666"/>
                </a:solidFill>
              </a:rPr>
              <a:t> ELECTRONIQUE (Ecig)</a:t>
            </a:r>
            <a:endParaRPr lang="fr-FR" sz="1800" b="1">
              <a:solidFill>
                <a:srgbClr val="006666"/>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6666"/>
              </a:solidFill>
              <a:latin typeface="+mn-lt"/>
              <a:ea typeface="+mn-ea"/>
              <a:cs typeface="+mn-cs"/>
            </a:defRPr>
          </a:pPr>
          <a:endParaRPr lang="fr-FR"/>
        </a:p>
      </c:txPr>
    </c:title>
    <c:autoTitleDeleted val="0"/>
    <c:plotArea>
      <c:layout/>
      <c:barChart>
        <c:barDir val="bar"/>
        <c:grouping val="clustered"/>
        <c:varyColors val="0"/>
        <c:ser>
          <c:idx val="0"/>
          <c:order val="0"/>
          <c:spPr>
            <a:solidFill>
              <a:srgbClr val="66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5AD93"/>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Feuil1!$A$1:$A$3</c:f>
              <c:strCache>
                <c:ptCount val="3"/>
                <c:pt idx="0">
                  <c:v>FACILE A UTILISER</c:v>
                </c:pt>
                <c:pt idx="1">
                  <c:v>REMPLACE LA CIGARETTE</c:v>
                </c:pt>
                <c:pt idx="2">
                  <c:v>AIDE A NE PAS FUMER</c:v>
                </c:pt>
              </c:strCache>
            </c:strRef>
          </c:cat>
          <c:val>
            <c:numRef>
              <c:f>Feuil1!$B$1:$B$3</c:f>
              <c:numCache>
                <c:formatCode>0%</c:formatCode>
                <c:ptCount val="3"/>
                <c:pt idx="0">
                  <c:v>0.48</c:v>
                </c:pt>
                <c:pt idx="1">
                  <c:v>0.18</c:v>
                </c:pt>
                <c:pt idx="2">
                  <c:v>0.24</c:v>
                </c:pt>
              </c:numCache>
            </c:numRef>
          </c:val>
          <c:extLst>
            <c:ext xmlns:c16="http://schemas.microsoft.com/office/drawing/2014/chart" uri="{C3380CC4-5D6E-409C-BE32-E72D297353CC}">
              <c16:uniqueId val="{00000000-FE16-49C8-91B2-44C29BE54BE8}"/>
            </c:ext>
          </c:extLst>
        </c:ser>
        <c:dLbls>
          <c:dLblPos val="outEnd"/>
          <c:showLegendKey val="0"/>
          <c:showVal val="1"/>
          <c:showCatName val="0"/>
          <c:showSerName val="0"/>
          <c:showPercent val="0"/>
          <c:showBubbleSize val="0"/>
        </c:dLbls>
        <c:gapWidth val="182"/>
        <c:axId val="1002166192"/>
        <c:axId val="1002166608"/>
      </c:barChart>
      <c:catAx>
        <c:axId val="100216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6666"/>
                </a:solidFill>
                <a:latin typeface="+mn-lt"/>
                <a:ea typeface="+mn-ea"/>
                <a:cs typeface="+mn-cs"/>
              </a:defRPr>
            </a:pPr>
            <a:endParaRPr lang="fr-FR"/>
          </a:p>
        </c:txPr>
        <c:crossAx val="1002166608"/>
        <c:crosses val="autoZero"/>
        <c:auto val="1"/>
        <c:lblAlgn val="ctr"/>
        <c:lblOffset val="100"/>
        <c:noMultiLvlLbl val="0"/>
      </c:catAx>
      <c:valAx>
        <c:axId val="1002166608"/>
        <c:scaling>
          <c:orientation val="minMax"/>
        </c:scaling>
        <c:delete val="1"/>
        <c:axPos val="b"/>
        <c:numFmt formatCode="0%" sourceLinked="1"/>
        <c:majorTickMark val="none"/>
        <c:minorTickMark val="none"/>
        <c:tickLblPos val="nextTo"/>
        <c:crossAx val="1002166192"/>
        <c:crosses val="autoZero"/>
        <c:crossBetween val="between"/>
      </c:valAx>
      <c:spPr>
        <a:noFill/>
        <a:ln>
          <a:noFill/>
        </a:ln>
        <a:effectLst/>
      </c:spPr>
    </c:plotArea>
    <c:plotVisOnly val="1"/>
    <c:dispBlanksAs val="gap"/>
    <c:showDLblsOverMax val="0"/>
  </c:chart>
  <c:spPr>
    <a:noFill/>
    <a:ln>
      <a:solidFill>
        <a:srgbClr val="420042"/>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a:solidFill>
                  <a:srgbClr val="420042"/>
                </a:solidFill>
              </a:rPr>
              <a:t>TRAITEMENT</a:t>
            </a:r>
            <a:r>
              <a:rPr lang="fr-FR" sz="1800" b="1" baseline="0" dirty="0">
                <a:solidFill>
                  <a:srgbClr val="420042"/>
                </a:solidFill>
              </a:rPr>
              <a:t> DE SUBSTITUTS NICOTINIQUES (TSN)</a:t>
            </a:r>
            <a:endParaRPr lang="fr-FR" sz="1800" b="1" dirty="0">
              <a:solidFill>
                <a:srgbClr val="420042"/>
              </a:solidFill>
            </a:endParaRPr>
          </a:p>
        </c:rich>
      </c:tx>
      <c:layout>
        <c:manualLayout>
          <c:xMode val="edge"/>
          <c:yMode val="edge"/>
          <c:x val="0.1883818897637795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rgbClr val="0066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600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Feuil1!$A$1:$A$3</c:f>
              <c:strCache>
                <c:ptCount val="3"/>
                <c:pt idx="0">
                  <c:v>FACILE A UTILISER</c:v>
                </c:pt>
                <c:pt idx="1">
                  <c:v>REMPLACE LA CIGARETTE</c:v>
                </c:pt>
                <c:pt idx="2">
                  <c:v>AIDE A NE PAS FUMER</c:v>
                </c:pt>
              </c:strCache>
            </c:strRef>
          </c:cat>
          <c:val>
            <c:numRef>
              <c:f>Feuil1!$B$1:$B$3</c:f>
              <c:numCache>
                <c:formatCode>0%</c:formatCode>
                <c:ptCount val="3"/>
                <c:pt idx="0">
                  <c:v>0.53</c:v>
                </c:pt>
                <c:pt idx="1">
                  <c:v>0.09</c:v>
                </c:pt>
                <c:pt idx="2">
                  <c:v>0.33</c:v>
                </c:pt>
              </c:numCache>
            </c:numRef>
          </c:val>
          <c:extLst>
            <c:ext xmlns:c16="http://schemas.microsoft.com/office/drawing/2014/chart" uri="{C3380CC4-5D6E-409C-BE32-E72D297353CC}">
              <c16:uniqueId val="{00000000-0195-4042-AE20-81E396578FDD}"/>
            </c:ext>
          </c:extLst>
        </c:ser>
        <c:dLbls>
          <c:dLblPos val="outEnd"/>
          <c:showLegendKey val="0"/>
          <c:showVal val="1"/>
          <c:showCatName val="0"/>
          <c:showSerName val="0"/>
          <c:showPercent val="0"/>
          <c:showBubbleSize val="0"/>
        </c:dLbls>
        <c:gapWidth val="182"/>
        <c:axId val="1954072736"/>
        <c:axId val="1954074816"/>
      </c:barChart>
      <c:catAx>
        <c:axId val="1954072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660066"/>
                </a:solidFill>
                <a:latin typeface="+mn-lt"/>
                <a:ea typeface="+mn-ea"/>
                <a:cs typeface="+mn-cs"/>
              </a:defRPr>
            </a:pPr>
            <a:endParaRPr lang="fr-FR"/>
          </a:p>
        </c:txPr>
        <c:crossAx val="1954074816"/>
        <c:crosses val="autoZero"/>
        <c:auto val="1"/>
        <c:lblAlgn val="ctr"/>
        <c:lblOffset val="100"/>
        <c:noMultiLvlLbl val="0"/>
      </c:catAx>
      <c:valAx>
        <c:axId val="1954074816"/>
        <c:scaling>
          <c:orientation val="minMax"/>
        </c:scaling>
        <c:delete val="1"/>
        <c:axPos val="b"/>
        <c:numFmt formatCode="0%" sourceLinked="1"/>
        <c:majorTickMark val="none"/>
        <c:minorTickMark val="none"/>
        <c:tickLblPos val="nextTo"/>
        <c:crossAx val="195407273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3B3A"/>
      </a:solid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TSN</c:v>
          </c:tx>
          <c:spPr>
            <a:solidFill>
              <a:srgbClr val="66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58287"/>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Feuil1!$A$1:$A$2</c:f>
              <c:strCache>
                <c:ptCount val="2"/>
                <c:pt idx="0">
                  <c:v>&lt; BAC</c:v>
                </c:pt>
                <c:pt idx="1">
                  <c:v>⩾ BAC</c:v>
                </c:pt>
              </c:strCache>
            </c:strRef>
          </c:cat>
          <c:val>
            <c:numRef>
              <c:f>Feuil1!$B$1:$B$2</c:f>
              <c:numCache>
                <c:formatCode>0%</c:formatCode>
                <c:ptCount val="2"/>
                <c:pt idx="0">
                  <c:v>0.13</c:v>
                </c:pt>
                <c:pt idx="1">
                  <c:v>0.4</c:v>
                </c:pt>
              </c:numCache>
            </c:numRef>
          </c:val>
          <c:extLst>
            <c:ext xmlns:c16="http://schemas.microsoft.com/office/drawing/2014/chart" uri="{C3380CC4-5D6E-409C-BE32-E72D297353CC}">
              <c16:uniqueId val="{00000000-7807-4597-9C03-2D24051CEB7B}"/>
            </c:ext>
          </c:extLst>
        </c:ser>
        <c:ser>
          <c:idx val="1"/>
          <c:order val="1"/>
          <c:tx>
            <c:v>Ecig</c:v>
          </c:tx>
          <c:spPr>
            <a:solidFill>
              <a:srgbClr val="0066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6600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Feuil1!$A$1:$A$2</c:f>
              <c:strCache>
                <c:ptCount val="2"/>
                <c:pt idx="0">
                  <c:v>&lt; BAC</c:v>
                </c:pt>
                <c:pt idx="1">
                  <c:v>⩾ BAC</c:v>
                </c:pt>
              </c:strCache>
            </c:strRef>
          </c:cat>
          <c:val>
            <c:numRef>
              <c:f>Feuil1!$C$1:$C$2</c:f>
              <c:numCache>
                <c:formatCode>0%</c:formatCode>
                <c:ptCount val="2"/>
                <c:pt idx="0">
                  <c:v>0.13</c:v>
                </c:pt>
                <c:pt idx="1">
                  <c:v>0.39</c:v>
                </c:pt>
              </c:numCache>
            </c:numRef>
          </c:val>
          <c:extLst>
            <c:ext xmlns:c16="http://schemas.microsoft.com/office/drawing/2014/chart" uri="{C3380CC4-5D6E-409C-BE32-E72D297353CC}">
              <c16:uniqueId val="{00000001-7807-4597-9C03-2D24051CEB7B}"/>
            </c:ext>
          </c:extLst>
        </c:ser>
        <c:dLbls>
          <c:dLblPos val="outEnd"/>
          <c:showLegendKey val="0"/>
          <c:showVal val="1"/>
          <c:showCatName val="0"/>
          <c:showSerName val="0"/>
          <c:showPercent val="0"/>
          <c:showBubbleSize val="0"/>
        </c:dLbls>
        <c:gapWidth val="219"/>
        <c:overlap val="-27"/>
        <c:axId val="1739437215"/>
        <c:axId val="1739444287"/>
      </c:barChart>
      <c:catAx>
        <c:axId val="173943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030A0"/>
                </a:solidFill>
                <a:latin typeface="+mn-lt"/>
                <a:ea typeface="+mn-ea"/>
                <a:cs typeface="+mn-cs"/>
              </a:defRPr>
            </a:pPr>
            <a:endParaRPr lang="fr-FR"/>
          </a:p>
        </c:txPr>
        <c:crossAx val="1739444287"/>
        <c:crosses val="autoZero"/>
        <c:auto val="1"/>
        <c:lblAlgn val="ctr"/>
        <c:lblOffset val="100"/>
        <c:noMultiLvlLbl val="0"/>
      </c:catAx>
      <c:valAx>
        <c:axId val="1739444287"/>
        <c:scaling>
          <c:orientation val="minMax"/>
        </c:scaling>
        <c:delete val="1"/>
        <c:axPos val="l"/>
        <c:numFmt formatCode="0%" sourceLinked="1"/>
        <c:majorTickMark val="none"/>
        <c:minorTickMark val="none"/>
        <c:tickLblPos val="nextTo"/>
        <c:crossAx val="173943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TSN</c:v>
          </c:tx>
          <c:spPr>
            <a:solidFill>
              <a:srgbClr val="66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58287"/>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Feuil1!$A$1:$A$2</c:f>
              <c:strCache>
                <c:ptCount val="2"/>
                <c:pt idx="0">
                  <c:v>Hommes</c:v>
                </c:pt>
                <c:pt idx="1">
                  <c:v>Femmes</c:v>
                </c:pt>
              </c:strCache>
            </c:strRef>
          </c:cat>
          <c:val>
            <c:numRef>
              <c:f>Feuil1!$B$1:$B$2</c:f>
              <c:numCache>
                <c:formatCode>0%</c:formatCode>
                <c:ptCount val="2"/>
                <c:pt idx="0">
                  <c:v>0.3</c:v>
                </c:pt>
                <c:pt idx="1">
                  <c:v>0.26</c:v>
                </c:pt>
              </c:numCache>
            </c:numRef>
          </c:val>
          <c:extLst>
            <c:ext xmlns:c16="http://schemas.microsoft.com/office/drawing/2014/chart" uri="{C3380CC4-5D6E-409C-BE32-E72D297353CC}">
              <c16:uniqueId val="{00000000-9651-42ED-B3EB-5769639E245F}"/>
            </c:ext>
          </c:extLst>
        </c:ser>
        <c:ser>
          <c:idx val="1"/>
          <c:order val="1"/>
          <c:tx>
            <c:v>Ecig</c:v>
          </c:tx>
          <c:spPr>
            <a:solidFill>
              <a:srgbClr val="0066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6600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Feuil1!$A$1:$A$2</c:f>
              <c:strCache>
                <c:ptCount val="2"/>
                <c:pt idx="0">
                  <c:v>Hommes</c:v>
                </c:pt>
                <c:pt idx="1">
                  <c:v>Femmes</c:v>
                </c:pt>
              </c:strCache>
            </c:strRef>
          </c:cat>
          <c:val>
            <c:numRef>
              <c:f>Feuil1!$C$1:$C$2</c:f>
              <c:numCache>
                <c:formatCode>0%</c:formatCode>
                <c:ptCount val="2"/>
                <c:pt idx="0">
                  <c:v>0.27</c:v>
                </c:pt>
                <c:pt idx="1">
                  <c:v>0.26</c:v>
                </c:pt>
              </c:numCache>
            </c:numRef>
          </c:val>
          <c:extLst>
            <c:ext xmlns:c16="http://schemas.microsoft.com/office/drawing/2014/chart" uri="{C3380CC4-5D6E-409C-BE32-E72D297353CC}">
              <c16:uniqueId val="{00000001-9651-42ED-B3EB-5769639E245F}"/>
            </c:ext>
          </c:extLst>
        </c:ser>
        <c:dLbls>
          <c:dLblPos val="outEnd"/>
          <c:showLegendKey val="0"/>
          <c:showVal val="1"/>
          <c:showCatName val="0"/>
          <c:showSerName val="0"/>
          <c:showPercent val="0"/>
          <c:showBubbleSize val="0"/>
        </c:dLbls>
        <c:gapWidth val="219"/>
        <c:overlap val="-27"/>
        <c:axId val="1323901200"/>
        <c:axId val="1323886640"/>
      </c:barChart>
      <c:catAx>
        <c:axId val="132390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7030A0"/>
                </a:solidFill>
                <a:latin typeface="+mn-lt"/>
                <a:ea typeface="+mn-ea"/>
                <a:cs typeface="+mn-cs"/>
              </a:defRPr>
            </a:pPr>
            <a:endParaRPr lang="fr-FR"/>
          </a:p>
        </c:txPr>
        <c:crossAx val="1323886640"/>
        <c:crosses val="autoZero"/>
        <c:auto val="1"/>
        <c:lblAlgn val="ctr"/>
        <c:lblOffset val="100"/>
        <c:noMultiLvlLbl val="0"/>
      </c:catAx>
      <c:valAx>
        <c:axId val="1323886640"/>
        <c:scaling>
          <c:orientation val="minMax"/>
        </c:scaling>
        <c:delete val="1"/>
        <c:axPos val="l"/>
        <c:numFmt formatCode="0%" sourceLinked="1"/>
        <c:majorTickMark val="none"/>
        <c:minorTickMark val="none"/>
        <c:tickLblPos val="nextTo"/>
        <c:crossAx val="132390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rgbClr val="002060"/>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baseline="0">
                <a:solidFill>
                  <a:srgbClr val="002060"/>
                </a:solidFill>
                <a:latin typeface="+mn-lt"/>
                <a:ea typeface="+mn-ea"/>
                <a:cs typeface="+mn-cs"/>
              </a:defRPr>
            </a:pPr>
            <a:r>
              <a:rPr lang="fr-FR" sz="1800">
                <a:solidFill>
                  <a:srgbClr val="002060"/>
                </a:solidFill>
              </a:rPr>
              <a:t>ANCIENNE TENTATIVE D'ARRET</a:t>
            </a:r>
          </a:p>
        </c:rich>
      </c:tx>
      <c:overlay val="0"/>
      <c:spPr>
        <a:noFill/>
        <a:ln>
          <a:noFill/>
        </a:ln>
        <a:effectLst/>
      </c:spPr>
      <c:txPr>
        <a:bodyPr rot="0" spcFirstLastPara="1" vertOverflow="ellipsis" vert="horz" wrap="square" anchor="ctr" anchorCtr="1"/>
        <a:lstStyle/>
        <a:p>
          <a:pPr>
            <a:defRPr sz="1800" b="1" i="0" u="none" strike="noStrike" kern="1200" cap="all" baseline="0">
              <a:solidFill>
                <a:srgbClr val="002060"/>
              </a:solidFill>
              <a:latin typeface="+mn-lt"/>
              <a:ea typeface="+mn-ea"/>
              <a:cs typeface="+mn-cs"/>
            </a:defRPr>
          </a:pPr>
          <a:endParaRPr lang="fr-FR"/>
        </a:p>
      </c:txPr>
    </c:title>
    <c:autoTitleDeleted val="0"/>
    <c:plotArea>
      <c:layout/>
      <c:pieChart>
        <c:varyColors val="1"/>
        <c:ser>
          <c:idx val="0"/>
          <c:order val="0"/>
          <c:dPt>
            <c:idx val="0"/>
            <c:bubble3D val="0"/>
            <c:explosion val="1"/>
            <c:spPr>
              <a:solidFill>
                <a:srgbClr val="66006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1E5-4901-ABAE-94F51803F2E8}"/>
              </c:ext>
            </c:extLst>
          </c:dPt>
          <c:dPt>
            <c:idx val="1"/>
            <c:bubble3D val="0"/>
            <c:spPr>
              <a:solidFill>
                <a:srgbClr val="25AD9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1E5-4901-ABAE-94F51803F2E8}"/>
              </c:ext>
            </c:extLst>
          </c:dPt>
          <c:dLbls>
            <c:dLbl>
              <c:idx val="0"/>
              <c:layout>
                <c:manualLayout>
                  <c:x val="0.16292982898782501"/>
                  <c:y val="0"/>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09BA14DD-40AE-48FB-801C-0C27B877A644}" type="CATEGORYNAME">
                      <a:rPr lang="fr-FR" sz="1600">
                        <a:solidFill>
                          <a:srgbClr val="006666"/>
                        </a:solidFill>
                      </a:rPr>
                      <a:pPr>
                        <a:defRPr sz="1600"/>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E5-4901-ABAE-94F51803F2E8}"/>
                </c:ext>
              </c:extLst>
            </c:dLbl>
            <c:dLbl>
              <c:idx val="1"/>
              <c:layout>
                <c:manualLayout>
                  <c:x val="-0.15858503354814982"/>
                  <c:y val="-1.4124288549205721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B6C8EA36-3417-4DE0-8BED-07E9B6D093FE}" type="CATEGORYNAME">
                      <a:rPr lang="fr-FR" sz="1600">
                        <a:solidFill>
                          <a:srgbClr val="420042"/>
                        </a:solidFill>
                      </a:rPr>
                      <a:pPr>
                        <a:defRPr sz="16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E5-4901-ABAE-94F51803F2E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Feuil1!$A$1:$A$2</c:f>
              <c:strCache>
                <c:ptCount val="2"/>
                <c:pt idx="0">
                  <c:v>Arrêter de fumer en utilisant les TSN</c:v>
                </c:pt>
                <c:pt idx="1">
                  <c:v>Jamais arrêter de fumer en utilisant les TSN</c:v>
                </c:pt>
              </c:strCache>
            </c:strRef>
          </c:cat>
          <c:val>
            <c:numRef>
              <c:f>Feuil1!$B$1:$B$2</c:f>
              <c:numCache>
                <c:formatCode>0%</c:formatCode>
                <c:ptCount val="2"/>
                <c:pt idx="0">
                  <c:v>0.19</c:v>
                </c:pt>
                <c:pt idx="1">
                  <c:v>0.37</c:v>
                </c:pt>
              </c:numCache>
            </c:numRef>
          </c:val>
          <c:extLst>
            <c:ext xmlns:c16="http://schemas.microsoft.com/office/drawing/2014/chart" uri="{C3380CC4-5D6E-409C-BE32-E72D297353CC}">
              <c16:uniqueId val="{00000004-C1E5-4901-ABAE-94F51803F2E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fr-FR" sz="1800" b="1" dirty="0">
                <a:solidFill>
                  <a:srgbClr val="002060"/>
                </a:solidFill>
              </a:rPr>
              <a:t>SANTE</a:t>
            </a:r>
            <a:r>
              <a:rPr lang="fr-FR" sz="1800" b="1" baseline="0" dirty="0">
                <a:solidFill>
                  <a:srgbClr val="002060"/>
                </a:solidFill>
              </a:rPr>
              <a:t> MENTALE</a:t>
            </a:r>
            <a:endParaRPr lang="fr-FR" sz="1800" b="1" dirty="0">
              <a:solidFill>
                <a:srgbClr val="002060"/>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endParaRPr lang="fr-FR"/>
        </a:p>
      </c:txPr>
    </c:title>
    <c:autoTitleDeleted val="0"/>
    <c:plotArea>
      <c:layout/>
      <c:doughnutChart>
        <c:varyColors val="1"/>
        <c:ser>
          <c:idx val="0"/>
          <c:order val="0"/>
          <c:dPt>
            <c:idx val="0"/>
            <c:bubble3D val="0"/>
            <c:spPr>
              <a:solidFill>
                <a:srgbClr val="25AD93"/>
              </a:solidFill>
              <a:ln w="19050">
                <a:solidFill>
                  <a:schemeClr val="lt1"/>
                </a:solidFill>
              </a:ln>
              <a:effectLst/>
            </c:spPr>
            <c:extLst>
              <c:ext xmlns:c16="http://schemas.microsoft.com/office/drawing/2014/chart" uri="{C3380CC4-5D6E-409C-BE32-E72D297353CC}">
                <c16:uniqueId val="{00000001-13C1-47C5-B076-E12B272AB5DE}"/>
              </c:ext>
            </c:extLst>
          </c:dPt>
          <c:dPt>
            <c:idx val="1"/>
            <c:bubble3D val="0"/>
            <c:spPr>
              <a:solidFill>
                <a:srgbClr val="660066"/>
              </a:solidFill>
              <a:ln w="19050">
                <a:solidFill>
                  <a:schemeClr val="lt1"/>
                </a:solidFill>
              </a:ln>
              <a:effectLst/>
            </c:spPr>
            <c:extLst>
              <c:ext xmlns:c16="http://schemas.microsoft.com/office/drawing/2014/chart" uri="{C3380CC4-5D6E-409C-BE32-E72D297353CC}">
                <c16:uniqueId val="{00000003-13C1-47C5-B076-E12B272AB5D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Feuil1!$A$1:$A$2</c:f>
              <c:strCache>
                <c:ptCount val="2"/>
                <c:pt idx="0">
                  <c:v>Bonne Santé Mentale</c:v>
                </c:pt>
                <c:pt idx="1">
                  <c:v>Mauvaise Santé Mentale</c:v>
                </c:pt>
              </c:strCache>
            </c:strRef>
          </c:cat>
          <c:val>
            <c:numRef>
              <c:f>Feuil1!$B$1:$B$2</c:f>
              <c:numCache>
                <c:formatCode>0%</c:formatCode>
                <c:ptCount val="2"/>
                <c:pt idx="0">
                  <c:v>0.47</c:v>
                </c:pt>
                <c:pt idx="1">
                  <c:v>0.08</c:v>
                </c:pt>
              </c:numCache>
            </c:numRef>
          </c:val>
          <c:extLst>
            <c:ext xmlns:c16="http://schemas.microsoft.com/office/drawing/2014/chart" uri="{C3380CC4-5D6E-409C-BE32-E72D297353CC}">
              <c16:uniqueId val="{00000004-13C1-47C5-B076-E12B272AB5D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fr-FR" sz="1800" b="1">
                <a:solidFill>
                  <a:srgbClr val="002060"/>
                </a:solidFill>
              </a:rPr>
              <a:t>SANTE</a:t>
            </a:r>
            <a:r>
              <a:rPr lang="fr-FR" sz="1800" b="1" baseline="0">
                <a:solidFill>
                  <a:srgbClr val="002060"/>
                </a:solidFill>
              </a:rPr>
              <a:t> MENTALE</a:t>
            </a:r>
            <a:endParaRPr lang="fr-FR" sz="1800" b="1">
              <a:solidFill>
                <a:srgbClr val="002060"/>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endParaRPr lang="fr-FR"/>
        </a:p>
      </c:txPr>
    </c:title>
    <c:autoTitleDeleted val="0"/>
    <c:plotArea>
      <c:layout/>
      <c:doughnutChart>
        <c:varyColors val="1"/>
        <c:ser>
          <c:idx val="0"/>
          <c:order val="0"/>
          <c:dPt>
            <c:idx val="0"/>
            <c:bubble3D val="0"/>
            <c:spPr>
              <a:solidFill>
                <a:srgbClr val="25AD93"/>
              </a:solidFill>
              <a:ln w="19050">
                <a:solidFill>
                  <a:schemeClr val="lt1"/>
                </a:solidFill>
              </a:ln>
              <a:effectLst/>
            </c:spPr>
            <c:extLst>
              <c:ext xmlns:c16="http://schemas.microsoft.com/office/drawing/2014/chart" uri="{C3380CC4-5D6E-409C-BE32-E72D297353CC}">
                <c16:uniqueId val="{00000001-06F5-436F-9359-D007EFF56CF7}"/>
              </c:ext>
            </c:extLst>
          </c:dPt>
          <c:dPt>
            <c:idx val="1"/>
            <c:bubble3D val="0"/>
            <c:spPr>
              <a:solidFill>
                <a:srgbClr val="660066"/>
              </a:solidFill>
              <a:ln w="19050">
                <a:solidFill>
                  <a:schemeClr val="lt1"/>
                </a:solidFill>
              </a:ln>
              <a:effectLst/>
            </c:spPr>
            <c:extLst>
              <c:ext xmlns:c16="http://schemas.microsoft.com/office/drawing/2014/chart" uri="{C3380CC4-5D6E-409C-BE32-E72D297353CC}">
                <c16:uniqueId val="{00000003-06F5-436F-9359-D007EFF56CF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Feuil1!$A$1:$A$2</c:f>
              <c:strCache>
                <c:ptCount val="2"/>
                <c:pt idx="0">
                  <c:v>Bonne Santé Mentale</c:v>
                </c:pt>
                <c:pt idx="1">
                  <c:v>Mauvaise Santé Mentale</c:v>
                </c:pt>
              </c:strCache>
            </c:strRef>
          </c:cat>
          <c:val>
            <c:numRef>
              <c:f>Feuil1!$B$1:$B$2</c:f>
              <c:numCache>
                <c:formatCode>0%</c:formatCode>
                <c:ptCount val="2"/>
                <c:pt idx="0">
                  <c:v>0.42</c:v>
                </c:pt>
                <c:pt idx="1">
                  <c:v>0.1</c:v>
                </c:pt>
              </c:numCache>
            </c:numRef>
          </c:val>
          <c:extLst>
            <c:ext xmlns:c16="http://schemas.microsoft.com/office/drawing/2014/chart" uri="{C3380CC4-5D6E-409C-BE32-E72D297353CC}">
              <c16:uniqueId val="{00000004-06F5-436F-9359-D007EFF56CF7}"/>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rgbClr val="002060"/>
                </a:solidFill>
                <a:latin typeface="+mn-lt"/>
                <a:ea typeface="+mn-ea"/>
                <a:cs typeface="+mn-cs"/>
              </a:defRPr>
            </a:pPr>
            <a:r>
              <a:rPr lang="fr-FR" sz="1800" dirty="0">
                <a:solidFill>
                  <a:srgbClr val="002060"/>
                </a:solidFill>
              </a:rPr>
              <a:t>ANCINNE TENTATIVE D'ARRET</a:t>
            </a:r>
          </a:p>
        </c:rich>
      </c:tx>
      <c:overlay val="0"/>
      <c:spPr>
        <a:noFill/>
        <a:ln>
          <a:noFill/>
        </a:ln>
        <a:effectLst/>
      </c:spPr>
      <c:txPr>
        <a:bodyPr rot="0" spcFirstLastPara="1" vertOverflow="ellipsis" vert="horz" wrap="square" anchor="ctr" anchorCtr="1"/>
        <a:lstStyle/>
        <a:p>
          <a:pPr>
            <a:defRPr sz="1600" b="1" i="0" u="none" strike="noStrike" kern="1200" cap="all" baseline="0">
              <a:solidFill>
                <a:srgbClr val="002060"/>
              </a:solidFill>
              <a:latin typeface="+mn-lt"/>
              <a:ea typeface="+mn-ea"/>
              <a:cs typeface="+mn-cs"/>
            </a:defRPr>
          </a:pPr>
          <a:endParaRPr lang="fr-FR"/>
        </a:p>
      </c:txPr>
    </c:title>
    <c:autoTitleDeleted val="0"/>
    <c:plotArea>
      <c:layout/>
      <c:pieChart>
        <c:varyColors val="1"/>
        <c:ser>
          <c:idx val="0"/>
          <c:order val="0"/>
          <c:dPt>
            <c:idx val="0"/>
            <c:bubble3D val="0"/>
            <c:spPr>
              <a:solidFill>
                <a:srgbClr val="66006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007-4406-913A-399E2C2D0489}"/>
              </c:ext>
            </c:extLst>
          </c:dPt>
          <c:dPt>
            <c:idx val="1"/>
            <c:bubble3D val="0"/>
            <c:spPr>
              <a:solidFill>
                <a:srgbClr val="25AD9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007-4406-913A-399E2C2D0489}"/>
              </c:ext>
            </c:extLst>
          </c:dPt>
          <c:dLbls>
            <c:dLbl>
              <c:idx val="0"/>
              <c:layout>
                <c:manualLayout>
                  <c:x val="2.5832588003663719E-2"/>
                  <c:y val="-3.175260127079641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D22AB169-5939-42A3-AB93-8944347F7F89}" type="CATEGORYNAME">
                      <a:rPr lang="fr-FR" sz="1600" smtClean="0">
                        <a:solidFill>
                          <a:srgbClr val="006666"/>
                        </a:solidFill>
                      </a:rPr>
                      <a:pPr>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07-4406-913A-399E2C2D0489}"/>
                </c:ext>
              </c:extLst>
            </c:dLbl>
            <c:dLbl>
              <c:idx val="1"/>
              <c:layout>
                <c:manualLayout>
                  <c:x val="-3.5324824449689415E-2"/>
                  <c:y val="-9.92128011074336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2F638FD-19CB-461A-9C62-259229289D73}" type="CATEGORYNAME">
                      <a:rPr lang="fr-FR" sz="1600" smtClean="0">
                        <a:solidFill>
                          <a:srgbClr val="420042"/>
                        </a:solidFill>
                      </a:rPr>
                      <a:pPr>
                        <a:defRPr>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07-4406-913A-399E2C2D0489}"/>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Feuil1!$A$1:$A$2</c:f>
              <c:strCache>
                <c:ptCount val="2"/>
                <c:pt idx="0">
                  <c:v>Arrêter de fumer en utilisant la Ecig</c:v>
                </c:pt>
                <c:pt idx="1">
                  <c:v>Jamais arrêter de fumer en utilisant la Ecig</c:v>
                </c:pt>
              </c:strCache>
            </c:strRef>
          </c:cat>
          <c:val>
            <c:numRef>
              <c:f>Feuil1!$B$1:$B$2</c:f>
              <c:numCache>
                <c:formatCode>0%</c:formatCode>
                <c:ptCount val="2"/>
                <c:pt idx="0">
                  <c:v>0.14000000000000001</c:v>
                </c:pt>
                <c:pt idx="1">
                  <c:v>0.39</c:v>
                </c:pt>
              </c:numCache>
            </c:numRef>
          </c:val>
          <c:extLst>
            <c:ext xmlns:c16="http://schemas.microsoft.com/office/drawing/2014/chart" uri="{C3380CC4-5D6E-409C-BE32-E72D297353CC}">
              <c16:uniqueId val="{00000004-A007-4406-913A-399E2C2D048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accent3">
                    <a:lumMod val="50000"/>
                  </a:schemeClr>
                </a:solidFill>
                <a:latin typeface="+mn-lt"/>
                <a:ea typeface="+mn-ea"/>
                <a:cs typeface="+mn-cs"/>
              </a:defRPr>
            </a:pPr>
            <a:r>
              <a:rPr lang="fr-FR" sz="2400" dirty="0">
                <a:solidFill>
                  <a:schemeClr val="accent3">
                    <a:lumMod val="50000"/>
                  </a:schemeClr>
                </a:solidFill>
              </a:rPr>
              <a:t>Comparé aux autres patients, les patients avec un</a:t>
            </a:r>
            <a:r>
              <a:rPr lang="fr-FR" sz="2400" baseline="0" dirty="0">
                <a:solidFill>
                  <a:schemeClr val="accent3">
                    <a:lumMod val="50000"/>
                  </a:schemeClr>
                </a:solidFill>
              </a:rPr>
              <a:t> faible niveau socio-économique, ont plus de facilité, moins de facilité ou une facilité comparable à/pour</a:t>
            </a:r>
            <a:r>
              <a:rPr lang="fr-FR" sz="2400" i="1" dirty="0">
                <a:solidFill>
                  <a:schemeClr val="accent3">
                    <a:lumMod val="50000"/>
                  </a:schemeClr>
                </a:solidFill>
              </a:rPr>
              <a:t> ...</a:t>
            </a:r>
            <a:endParaRPr lang="fr-FR" sz="2400" dirty="0">
              <a:solidFill>
                <a:schemeClr val="accent3">
                  <a:lumMod val="50000"/>
                </a:schemeClr>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accent3">
                  <a:lumMod val="50000"/>
                </a:schemeClr>
              </a:solidFill>
              <a:latin typeface="+mn-lt"/>
              <a:ea typeface="+mn-ea"/>
              <a:cs typeface="+mn-cs"/>
            </a:defRPr>
          </a:pPr>
          <a:endParaRPr lang="fr-FR"/>
        </a:p>
      </c:txPr>
    </c:title>
    <c:autoTitleDeleted val="0"/>
    <c:plotArea>
      <c:layout/>
      <c:barChart>
        <c:barDir val="bar"/>
        <c:grouping val="stacked"/>
        <c:varyColors val="0"/>
        <c:ser>
          <c:idx val="0"/>
          <c:order val="0"/>
          <c:tx>
            <c:strRef>
              <c:f>Feuil2!$C$1</c:f>
              <c:strCache>
                <c:ptCount val="1"/>
                <c:pt idx="0">
                  <c:v>More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Feuil2!$B$2:$B$8</c:f>
              <c:strCache>
                <c:ptCount val="7"/>
                <c:pt idx="0">
                  <c:v>Ease in making multiple appointments</c:v>
                </c:pt>
                <c:pt idx="1">
                  <c:v>Difficulty to carry out long appointments </c:v>
                </c:pt>
                <c:pt idx="2">
                  <c:v>Ease in regular follow-up</c:v>
                </c:pt>
                <c:pt idx="3">
                  <c:v>Treatment adherence </c:v>
                </c:pt>
                <c:pt idx="4">
                  <c:v>Patient-Physician trust </c:v>
                </c:pt>
                <c:pt idx="5">
                  <c:v>Convenience to initiate smoking cessation </c:v>
                </c:pt>
                <c:pt idx="6">
                  <c:v>Convenience to initiate study participation</c:v>
                </c:pt>
              </c:strCache>
            </c:strRef>
          </c:cat>
          <c:val>
            <c:numRef>
              <c:f>Feuil2!$C$2:$C$8</c:f>
              <c:numCache>
                <c:formatCode>General</c:formatCode>
                <c:ptCount val="7"/>
                <c:pt idx="0">
                  <c:v>3</c:v>
                </c:pt>
                <c:pt idx="1">
                  <c:v>4</c:v>
                </c:pt>
                <c:pt idx="2">
                  <c:v>0</c:v>
                </c:pt>
                <c:pt idx="3">
                  <c:v>2</c:v>
                </c:pt>
                <c:pt idx="4">
                  <c:v>7</c:v>
                </c:pt>
                <c:pt idx="5">
                  <c:v>1</c:v>
                </c:pt>
                <c:pt idx="6">
                  <c:v>1</c:v>
                </c:pt>
              </c:numCache>
            </c:numRef>
          </c:val>
          <c:extLst>
            <c:ext xmlns:c16="http://schemas.microsoft.com/office/drawing/2014/chart" uri="{C3380CC4-5D6E-409C-BE32-E72D297353CC}">
              <c16:uniqueId val="{00000000-B2AB-4099-AFE4-45625A251F85}"/>
            </c:ext>
          </c:extLst>
        </c:ser>
        <c:ser>
          <c:idx val="1"/>
          <c:order val="1"/>
          <c:tx>
            <c:strRef>
              <c:f>Feuil2!$D$1</c:f>
              <c:strCache>
                <c:ptCount val="1"/>
                <c:pt idx="0">
                  <c:v>Comparable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Feuil2!$B$2:$B$8</c:f>
              <c:strCache>
                <c:ptCount val="7"/>
                <c:pt idx="0">
                  <c:v>Ease in making multiple appointments</c:v>
                </c:pt>
                <c:pt idx="1">
                  <c:v>Difficulty to carry out long appointments </c:v>
                </c:pt>
                <c:pt idx="2">
                  <c:v>Ease in regular follow-up</c:v>
                </c:pt>
                <c:pt idx="3">
                  <c:v>Treatment adherence </c:v>
                </c:pt>
                <c:pt idx="4">
                  <c:v>Patient-Physician trust </c:v>
                </c:pt>
                <c:pt idx="5">
                  <c:v>Convenience to initiate smoking cessation </c:v>
                </c:pt>
                <c:pt idx="6">
                  <c:v>Convenience to initiate study participation</c:v>
                </c:pt>
              </c:strCache>
            </c:strRef>
          </c:cat>
          <c:val>
            <c:numRef>
              <c:f>Feuil2!$D$2:$D$8</c:f>
              <c:numCache>
                <c:formatCode>General</c:formatCode>
                <c:ptCount val="7"/>
                <c:pt idx="0">
                  <c:v>8</c:v>
                </c:pt>
                <c:pt idx="1">
                  <c:v>15</c:v>
                </c:pt>
                <c:pt idx="2">
                  <c:v>4</c:v>
                </c:pt>
                <c:pt idx="3">
                  <c:v>11</c:v>
                </c:pt>
                <c:pt idx="4">
                  <c:v>15</c:v>
                </c:pt>
                <c:pt idx="5">
                  <c:v>14</c:v>
                </c:pt>
                <c:pt idx="6">
                  <c:v>12</c:v>
                </c:pt>
              </c:numCache>
            </c:numRef>
          </c:val>
          <c:extLst>
            <c:ext xmlns:c16="http://schemas.microsoft.com/office/drawing/2014/chart" uri="{C3380CC4-5D6E-409C-BE32-E72D297353CC}">
              <c16:uniqueId val="{00000001-B2AB-4099-AFE4-45625A251F85}"/>
            </c:ext>
          </c:extLst>
        </c:ser>
        <c:ser>
          <c:idx val="2"/>
          <c:order val="2"/>
          <c:tx>
            <c:strRef>
              <c:f>Feuil2!$E$1</c:f>
              <c:strCache>
                <c:ptCount val="1"/>
                <c:pt idx="0">
                  <c:v>Less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Feuil2!$B$2:$B$8</c:f>
              <c:strCache>
                <c:ptCount val="7"/>
                <c:pt idx="0">
                  <c:v>Ease in making multiple appointments</c:v>
                </c:pt>
                <c:pt idx="1">
                  <c:v>Difficulty to carry out long appointments </c:v>
                </c:pt>
                <c:pt idx="2">
                  <c:v>Ease in regular follow-up</c:v>
                </c:pt>
                <c:pt idx="3">
                  <c:v>Treatment adherence </c:v>
                </c:pt>
                <c:pt idx="4">
                  <c:v>Patient-Physician trust </c:v>
                </c:pt>
                <c:pt idx="5">
                  <c:v>Convenience to initiate smoking cessation </c:v>
                </c:pt>
                <c:pt idx="6">
                  <c:v>Convenience to initiate study participation</c:v>
                </c:pt>
              </c:strCache>
            </c:strRef>
          </c:cat>
          <c:val>
            <c:numRef>
              <c:f>Feuil2!$E$2:$E$8</c:f>
              <c:numCache>
                <c:formatCode>General</c:formatCode>
                <c:ptCount val="7"/>
                <c:pt idx="0">
                  <c:v>17</c:v>
                </c:pt>
                <c:pt idx="1">
                  <c:v>9</c:v>
                </c:pt>
                <c:pt idx="2">
                  <c:v>24</c:v>
                </c:pt>
                <c:pt idx="3">
                  <c:v>15</c:v>
                </c:pt>
                <c:pt idx="4">
                  <c:v>6</c:v>
                </c:pt>
                <c:pt idx="5">
                  <c:v>13</c:v>
                </c:pt>
                <c:pt idx="6">
                  <c:v>15</c:v>
                </c:pt>
              </c:numCache>
            </c:numRef>
          </c:val>
          <c:extLst>
            <c:ext xmlns:c16="http://schemas.microsoft.com/office/drawing/2014/chart" uri="{C3380CC4-5D6E-409C-BE32-E72D297353CC}">
              <c16:uniqueId val="{00000002-B2AB-4099-AFE4-45625A251F85}"/>
            </c:ext>
          </c:extLst>
        </c:ser>
        <c:dLbls>
          <c:showLegendKey val="0"/>
          <c:showVal val="1"/>
          <c:showCatName val="0"/>
          <c:showSerName val="0"/>
          <c:showPercent val="0"/>
          <c:showBubbleSize val="0"/>
        </c:dLbls>
        <c:gapWidth val="95"/>
        <c:overlap val="100"/>
        <c:axId val="555229743"/>
        <c:axId val="555227663"/>
      </c:barChart>
      <c:catAx>
        <c:axId val="555229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555227663"/>
        <c:crosses val="autoZero"/>
        <c:auto val="1"/>
        <c:lblAlgn val="ctr"/>
        <c:lblOffset val="100"/>
        <c:noMultiLvlLbl val="0"/>
      </c:catAx>
      <c:valAx>
        <c:axId val="555227663"/>
        <c:scaling>
          <c:orientation val="minMax"/>
        </c:scaling>
        <c:delete val="1"/>
        <c:axPos val="b"/>
        <c:numFmt formatCode="General" sourceLinked="1"/>
        <c:majorTickMark val="none"/>
        <c:minorTickMark val="none"/>
        <c:tickLblPos val="nextTo"/>
        <c:crossAx val="555229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7D4749-8AC2-4A8C-9BE8-DCDC36DB97F7}" type="datetimeFigureOut">
              <a:rPr lang="fr-FR" smtClean="0"/>
              <a:t>31/01/2024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52C56C-EA61-4C7D-948A-3023DEF399FB}" type="slidenum">
              <a:rPr lang="fr-FR" smtClean="0"/>
              <a:t>‹N°›</a:t>
            </a:fld>
            <a:endParaRPr lang="fr-FR"/>
          </a:p>
        </p:txBody>
      </p:sp>
    </p:spTree>
    <p:extLst>
      <p:ext uri="{BB962C8B-B14F-4D97-AF65-F5344CB8AC3E}">
        <p14:creationId xmlns:p14="http://schemas.microsoft.com/office/powerpoint/2010/main" val="261901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travaille dans l’ERES dans une équipe qui travaille sur ISS. </a:t>
            </a:r>
          </a:p>
          <a:p>
            <a:r>
              <a:rPr lang="fr-FR" dirty="0"/>
              <a:t>L’étude STOP a pour but court terme de monter l’efficacité d’un accompagnement fait par des médecins pour el sevrage tab chez fumeurs en situation socio </a:t>
            </a:r>
            <a:r>
              <a:rPr lang="fr-FR" dirty="0" err="1"/>
              <a:t>eco</a:t>
            </a:r>
            <a:r>
              <a:rPr lang="fr-FR" dirty="0"/>
              <a:t> défavorisée, long terme montrer que ça marche et essayer de généraliser un dispositif en situation SSE.</a:t>
            </a:r>
          </a:p>
          <a:p>
            <a:r>
              <a:rPr lang="fr-FR" dirty="0"/>
              <a:t>Ce n’set pas qu’à visée scientifique c’est vraiment de développer tout un dispositif France entière qui pourrait être remboursé par le Sécu sociale et qui pourrait aider vraiment toute la population défavorisée. En France et dans de nb pays développés, les inégalités sociales de santé s’expliquent par le tabac,</a:t>
            </a:r>
          </a:p>
          <a:p>
            <a:r>
              <a:rPr lang="fr-FR" dirty="0"/>
              <a:t>L’espérance de vie est expliquée par le tabac chez les moins favorisés.  </a:t>
            </a:r>
          </a:p>
          <a:p>
            <a:r>
              <a:rPr lang="fr-FR" dirty="0"/>
              <a:t>Objectif étude stop individuel -&gt; généralisation à toutes les personnes pour devenir systématique et structurelle</a:t>
            </a:r>
          </a:p>
        </p:txBody>
      </p:sp>
      <p:sp>
        <p:nvSpPr>
          <p:cNvPr id="4" name="Espace réservé du numéro de diapositive 3"/>
          <p:cNvSpPr>
            <a:spLocks noGrp="1"/>
          </p:cNvSpPr>
          <p:nvPr>
            <p:ph type="sldNum" sz="quarter" idx="5"/>
          </p:nvPr>
        </p:nvSpPr>
        <p:spPr/>
        <p:txBody>
          <a:bodyPr/>
          <a:lstStyle/>
          <a:p>
            <a:fld id="{B052C56C-EA61-4C7D-948A-3023DEF399FB}" type="slidenum">
              <a:rPr lang="fr-FR" smtClean="0"/>
              <a:t>1</a:t>
            </a:fld>
            <a:endParaRPr lang="fr-FR"/>
          </a:p>
        </p:txBody>
      </p:sp>
    </p:spTree>
    <p:extLst>
      <p:ext uri="{BB962C8B-B14F-4D97-AF65-F5344CB8AC3E}">
        <p14:creationId xmlns:p14="http://schemas.microsoft.com/office/powerpoint/2010/main" val="397132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42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parallèle de cet essai clinique, nous avons décidé de mener une enquête auprès des professionnels de santé avec quelques questions ouvertes et des questions fermées pour recueillir leur perception et identifier les freins rencontrés sur le terrain. Il en est ressorti un premier obstacle lié aux critères d’éligibilité eux mêmes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69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Une </a:t>
            </a:r>
            <a:r>
              <a:rPr lang="en-US" sz="1200" kern="1200" dirty="0" err="1">
                <a:solidFill>
                  <a:schemeClr val="tx1"/>
                </a:solidFill>
                <a:effectLst/>
                <a:latin typeface="+mn-lt"/>
                <a:ea typeface="+mn-ea"/>
                <a:cs typeface="+mn-cs"/>
              </a:rPr>
              <a:t>difficulté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ressort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dans la relation </a:t>
            </a:r>
            <a:r>
              <a:rPr lang="en-US" sz="1200" kern="1200" dirty="0" err="1">
                <a:solidFill>
                  <a:schemeClr val="tx1"/>
                </a:solidFill>
                <a:effectLst/>
                <a:latin typeface="+mn-lt"/>
                <a:ea typeface="+mn-ea"/>
                <a:cs typeface="+mn-cs"/>
              </a:rPr>
              <a:t>médecin</a:t>
            </a:r>
            <a:r>
              <a:rPr lang="en-US" sz="1200" kern="1200" dirty="0">
                <a:solidFill>
                  <a:schemeClr val="tx1"/>
                </a:solidFill>
                <a:effectLst/>
                <a:latin typeface="+mn-lt"/>
                <a:ea typeface="+mn-ea"/>
                <a:cs typeface="+mn-cs"/>
              </a:rPr>
              <a:t>-patient. </a:t>
            </a:r>
            <a:r>
              <a:rPr lang="en-US" sz="1200" kern="1200" dirty="0" err="1">
                <a:solidFill>
                  <a:schemeClr val="tx1"/>
                </a:solidFill>
                <a:effectLst/>
                <a:latin typeface="+mn-lt"/>
                <a:ea typeface="+mn-ea"/>
                <a:cs typeface="+mn-cs"/>
              </a:rPr>
              <a:t>Initier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sevrage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tabagique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auprès</a:t>
            </a:r>
            <a:r>
              <a:rPr lang="en-US" sz="1200" kern="1200" dirty="0">
                <a:solidFill>
                  <a:schemeClr val="tx1"/>
                </a:solidFill>
                <a:effectLst/>
                <a:latin typeface="+mn-lt"/>
                <a:ea typeface="+mn-ea"/>
                <a:cs typeface="+mn-cs"/>
              </a:rPr>
              <a:t> des populations </a:t>
            </a:r>
            <a:r>
              <a:rPr lang="en-US" sz="1200" kern="1200" dirty="0" err="1">
                <a:solidFill>
                  <a:schemeClr val="tx1"/>
                </a:solidFill>
                <a:effectLst/>
                <a:latin typeface="+mn-lt"/>
                <a:ea typeface="+mn-ea"/>
                <a:cs typeface="+mn-cs"/>
              </a:rPr>
              <a:t>socialement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défavorisées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était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comme</a:t>
            </a:r>
            <a:r>
              <a:rPr lang="en-US" sz="1200" kern="1200" dirty="0">
                <a:solidFill>
                  <a:schemeClr val="tx1"/>
                </a:solidFill>
                <a:effectLst/>
                <a:latin typeface="+mn-lt"/>
                <a:ea typeface="+mn-ea"/>
                <a:cs typeface="+mn-cs"/>
              </a:rPr>
              <a:t> plus difficile, de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participer</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étude. Les </a:t>
            </a:r>
            <a:r>
              <a:rPr lang="en-US" sz="1200" kern="1200" dirty="0" err="1">
                <a:solidFill>
                  <a:schemeClr val="tx1"/>
                </a:solidFill>
                <a:effectLst/>
                <a:latin typeface="+mn-lt"/>
                <a:ea typeface="+mn-ea"/>
                <a:cs typeface="+mn-cs"/>
              </a:rPr>
              <a:t>professionnels</a:t>
            </a:r>
            <a:r>
              <a:rPr lang="en-US" sz="1200" kern="1200" dirty="0">
                <a:solidFill>
                  <a:schemeClr val="tx1"/>
                </a:solidFill>
                <a:effectLst/>
                <a:latin typeface="+mn-lt"/>
                <a:ea typeface="+mn-ea"/>
                <a:cs typeface="+mn-cs"/>
              </a:rPr>
              <a:t> de santé </a:t>
            </a:r>
            <a:r>
              <a:rPr lang="en-US" sz="1200" kern="1200" dirty="0" err="1">
                <a:solidFill>
                  <a:schemeClr val="tx1"/>
                </a:solidFill>
                <a:effectLst/>
                <a:latin typeface="+mn-lt"/>
                <a:ea typeface="+mn-ea"/>
                <a:cs typeface="+mn-cs"/>
              </a:rPr>
              <a:t>trouvent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l‘adhérence</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traitement</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l’observance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soins</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suivi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régulier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moins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faciles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a:t>
            </a:r>
            <a:r>
              <a:rPr lang="en-US" sz="1200" kern="1200" dirty="0">
                <a:solidFill>
                  <a:schemeClr val="tx1"/>
                </a:solidFill>
                <a:effectLst/>
                <a:latin typeface="+mn-lt"/>
                <a:ea typeface="+mn-ea"/>
                <a:cs typeface="+mn-cs"/>
              </a:rPr>
              <a:t> populations.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67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cela, s’ajoute l’épuisement des tabacologues qui ont déjà l’habitude de dispenser systématiquement des patchs auprès de leurs patients hospitalisés dans l’espoir d’initier un sevrage or il en ressort que bien souvent, le 1</a:t>
            </a:r>
            <a:r>
              <a:rPr lang="fr-FR" baseline="30000" dirty="0"/>
              <a:t>er</a:t>
            </a:r>
            <a:r>
              <a:rPr lang="fr-FR" dirty="0"/>
              <a:t> geste à leur sortie d’hospitalisation est d’allumer une cigarette.</a:t>
            </a:r>
          </a:p>
          <a:p>
            <a:r>
              <a:rPr lang="fr-FR" dirty="0"/>
              <a:t>Et enfin, la contrainte de temps avec un point important c’est que les professionnels de santé déclarent que dans l’idéal il faudrait séparer la recherche des consultations or dans le cas d’une étude interventionnelle comme celle-ci qui se veut en situation réelle, cela n’aurait pas d’intérêt donc il faudrait des consultations plus longues ce qui relève d’une problématique systémique. </a:t>
            </a:r>
          </a:p>
          <a:p>
            <a:r>
              <a:rPr lang="fr-FR" dirty="0"/>
              <a:t>En point positif</a:t>
            </a:r>
            <a:r>
              <a:rPr lang="fr-FR"/>
              <a:t>, </a:t>
            </a:r>
            <a:r>
              <a:rPr lang="fr-FR" sz="1200" kern="1200">
                <a:solidFill>
                  <a:schemeClr val="tx1"/>
                </a:solidFill>
                <a:effectLst/>
                <a:latin typeface="+mn-lt"/>
                <a:ea typeface="+mn-ea"/>
                <a:cs typeface="+mn-cs"/>
              </a:rPr>
              <a:t>les professionnels de santé ont déclaré que du fait de l’étude, il était plus facile pour eux de discuter des préférences de leur patient et que cela a permis d’améliorer leur approche médicale davantage centrée sur le patient et ils reconnaissent l’utilité </a:t>
            </a:r>
            <a:r>
              <a:rPr lang="fr-FR" sz="1200" kern="1200" dirty="0">
                <a:solidFill>
                  <a:schemeClr val="tx1"/>
                </a:solidFill>
                <a:effectLst/>
                <a:latin typeface="+mn-lt"/>
                <a:ea typeface="+mn-ea"/>
                <a:cs typeface="+mn-cs"/>
              </a:rPr>
              <a:t>d’une telle intervention.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97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conclusion, d’un point de vue recherche nous avons besoin d’intervention en situation réelle comme cet essai clinique car il semble essentiel d’alimenter la littérature scientifique pour améliorer les recherches futures mais on ne peut le faire sans la participation active des professionnels de santé et des patients or </a:t>
            </a:r>
            <a:r>
              <a:rPr lang="fr-FR" sz="1200" kern="1200" dirty="0">
                <a:solidFill>
                  <a:schemeClr val="tx1"/>
                </a:solidFill>
                <a:effectLst/>
                <a:latin typeface="+mn-lt"/>
                <a:ea typeface="+mn-ea"/>
                <a:cs typeface="+mn-cs"/>
              </a:rPr>
              <a:t> les professionnels de santé ont leur propre contrainte et les patients notamment notre population cible a besoin d’un accompagnement peut être plus spécifique et adaptée à leur situation de vie.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40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prévalence du tabagisme est plus élevé parmi les personnes dont les revenus appartiennent au tercile les plus bas comparé aux autres populations.</a:t>
            </a:r>
          </a:p>
        </p:txBody>
      </p:sp>
      <p:sp>
        <p:nvSpPr>
          <p:cNvPr id="4" name="Espace réservé du numéro de diapositive 3"/>
          <p:cNvSpPr>
            <a:spLocks noGrp="1"/>
          </p:cNvSpPr>
          <p:nvPr>
            <p:ph type="sldNum" sz="quarter" idx="5"/>
          </p:nvPr>
        </p:nvSpPr>
        <p:spPr/>
        <p:txBody>
          <a:bodyPr/>
          <a:lstStyle/>
          <a:p>
            <a:fld id="{B052C56C-EA61-4C7D-948A-3023DEF399FB}" type="slidenum">
              <a:rPr lang="fr-FR" smtClean="0"/>
              <a:t>2</a:t>
            </a:fld>
            <a:endParaRPr lang="fr-FR"/>
          </a:p>
        </p:txBody>
      </p:sp>
    </p:spTree>
    <p:extLst>
      <p:ext uri="{BB962C8B-B14F-4D97-AF65-F5344CB8AC3E}">
        <p14:creationId xmlns:p14="http://schemas.microsoft.com/office/powerpoint/2010/main" val="387686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52C56C-EA61-4C7D-948A-3023DEF399FB}" type="slidenum">
              <a:rPr lang="fr-FR" smtClean="0"/>
              <a:t>5</a:t>
            </a:fld>
            <a:endParaRPr lang="fr-FR"/>
          </a:p>
        </p:txBody>
      </p:sp>
    </p:spTree>
    <p:extLst>
      <p:ext uri="{BB962C8B-B14F-4D97-AF65-F5344CB8AC3E}">
        <p14:creationId xmlns:p14="http://schemas.microsoft.com/office/powerpoint/2010/main" val="135225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52C56C-EA61-4C7D-948A-3023DEF399FB}" type="slidenum">
              <a:rPr lang="fr-FR" smtClean="0"/>
              <a:t>6</a:t>
            </a:fld>
            <a:endParaRPr lang="fr-FR"/>
          </a:p>
        </p:txBody>
      </p:sp>
    </p:spTree>
    <p:extLst>
      <p:ext uri="{BB962C8B-B14F-4D97-AF65-F5344CB8AC3E}">
        <p14:creationId xmlns:p14="http://schemas.microsoft.com/office/powerpoint/2010/main" val="193555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52C56C-EA61-4C7D-948A-3023DEF399FB}" type="slidenum">
              <a:rPr lang="fr-FR" smtClean="0"/>
              <a:t>9</a:t>
            </a:fld>
            <a:endParaRPr lang="fr-FR"/>
          </a:p>
        </p:txBody>
      </p:sp>
    </p:spTree>
    <p:extLst>
      <p:ext uri="{BB962C8B-B14F-4D97-AF65-F5344CB8AC3E}">
        <p14:creationId xmlns:p14="http://schemas.microsoft.com/office/powerpoint/2010/main" val="321730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nous inscrire pleinement dans l’objectif du jour, Marie-Noël, qui a rejoint notre équipe cette année en tant que doctorante va vous présenter les premiers résultats relatifs à la perception des TSN et de la </a:t>
            </a:r>
            <a:r>
              <a:rPr lang="fr-FR" dirty="0" err="1"/>
              <a:t>ecigarette</a:t>
            </a:r>
            <a:r>
              <a:rPr lang="fr-FR" dirty="0"/>
              <a:t> et ensuite le Dr </a:t>
            </a:r>
            <a:r>
              <a:rPr lang="fr-FR" dirty="0" err="1"/>
              <a:t>Vannimenus</a:t>
            </a:r>
            <a:r>
              <a:rPr lang="fr-FR" dirty="0"/>
              <a:t> vous présentera les obstacles rencontrés sur le terrain </a:t>
            </a:r>
          </a:p>
        </p:txBody>
      </p:sp>
      <p:sp>
        <p:nvSpPr>
          <p:cNvPr id="4" name="Espace réservé du numéro de diapositive 3"/>
          <p:cNvSpPr>
            <a:spLocks noGrp="1"/>
          </p:cNvSpPr>
          <p:nvPr>
            <p:ph type="sldNum" sz="quarter" idx="5"/>
          </p:nvPr>
        </p:nvSpPr>
        <p:spPr/>
        <p:txBody>
          <a:bodyPr/>
          <a:lstStyle/>
          <a:p>
            <a:fld id="{BD68D22E-2FEE-454E-B0B1-14B712C1D981}" type="slidenum">
              <a:rPr lang="fr-FR" smtClean="0"/>
              <a:t>10</a:t>
            </a:fld>
            <a:endParaRPr lang="fr-FR"/>
          </a:p>
        </p:txBody>
      </p:sp>
    </p:spTree>
    <p:extLst>
      <p:ext uri="{BB962C8B-B14F-4D97-AF65-F5344CB8AC3E}">
        <p14:creationId xmlns:p14="http://schemas.microsoft.com/office/powerpoint/2010/main" val="117591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55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79 Hommes et 77 Femmes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27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2C56C-EA61-4C7D-948A-3023DEF399F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26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AB4DAD-32A6-498D-9F10-33FA29AF512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168253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AB4DAD-32A6-498D-9F10-33FA29AF512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53379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AB4DAD-32A6-498D-9F10-33FA29AF512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16040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9086" y="0"/>
            <a:ext cx="10515600" cy="1325563"/>
          </a:xfrm>
        </p:spPr>
        <p:txBody>
          <a:bodyPr/>
          <a:lstStyle>
            <a:lvl1pPr>
              <a:defRPr b="1">
                <a:solidFill>
                  <a:srgbClr val="420042"/>
                </a:solidFill>
                <a:latin typeface="Palatino Linotype" panose="02040502050505030304" pitchFamily="18" charset="0"/>
                <a:cs typeface="Segoe UI" panose="020B0502040204020203" pitchFamily="34" charset="0"/>
              </a:defRPr>
            </a:lvl1pPr>
          </a:lstStyle>
          <a:p>
            <a:r>
              <a:rPr lang="fr-FR" dirty="0"/>
              <a:t>Modifiez le style du titre</a:t>
            </a:r>
          </a:p>
        </p:txBody>
      </p:sp>
      <p:sp>
        <p:nvSpPr>
          <p:cNvPr id="3" name="Espace réservé du contenu 2"/>
          <p:cNvSpPr>
            <a:spLocks noGrp="1"/>
          </p:cNvSpPr>
          <p:nvPr>
            <p:ph idx="1"/>
          </p:nvPr>
        </p:nvSpPr>
        <p:spPr/>
        <p:txBody>
          <a:bodyPr/>
          <a:lstStyle>
            <a:lvl1pPr marL="0" indent="0">
              <a:buNone/>
              <a:defRPr>
                <a:latin typeface="Palatino Linotype" panose="02040502050505030304" pitchFamily="18" charset="0"/>
              </a:defRPr>
            </a:lvl1pPr>
            <a:lvl2pPr marL="457200" indent="0">
              <a:buNone/>
              <a:defRPr>
                <a:latin typeface="Palatino Linotype" panose="02040502050505030304" pitchFamily="18" charset="0"/>
              </a:defRPr>
            </a:lvl2pPr>
            <a:lvl3pPr marL="914400" indent="0">
              <a:buNone/>
              <a:defRPr>
                <a:latin typeface="Palatino Linotype" panose="02040502050505030304" pitchFamily="18" charset="0"/>
              </a:defRPr>
            </a:lvl3pPr>
            <a:lvl4pPr marL="1371600" indent="0">
              <a:buNone/>
              <a:defRPr>
                <a:latin typeface="Palatino Linotype" panose="02040502050505030304" pitchFamily="18" charset="0"/>
              </a:defRPr>
            </a:lvl4pPr>
            <a:lvl5pPr marL="1828800" indent="0">
              <a:buNone/>
              <a:defRPr>
                <a:latin typeface="Palatino Linotype" panose="02040502050505030304" pitchFamily="18"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AB4DAD-32A6-498D-9F10-33FA29AF512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E36741-0A26-4096-AD24-D960B39C02D6}" type="slidenum">
              <a:rPr lang="fr-FR" smtClean="0"/>
              <a:t>‹N°›</a:t>
            </a:fld>
            <a:endParaRPr lang="fr-FR"/>
          </a:p>
        </p:txBody>
      </p:sp>
      <p:pic>
        <p:nvPicPr>
          <p:cNvPr id="10" name="Image 9"/>
          <p:cNvPicPr>
            <a:picLocks noChangeAspect="1"/>
          </p:cNvPicPr>
          <p:nvPr userDrawn="1"/>
        </p:nvPicPr>
        <p:blipFill>
          <a:blip r:embed="rId2"/>
          <a:stretch>
            <a:fillRect/>
          </a:stretch>
        </p:blipFill>
        <p:spPr>
          <a:xfrm>
            <a:off x="11025809" y="-1"/>
            <a:ext cx="1166191" cy="1189057"/>
          </a:xfrm>
          <a:prstGeom prst="rect">
            <a:avLst/>
          </a:prstGeom>
        </p:spPr>
      </p:pic>
    </p:spTree>
    <p:extLst>
      <p:ext uri="{BB962C8B-B14F-4D97-AF65-F5344CB8AC3E}">
        <p14:creationId xmlns:p14="http://schemas.microsoft.com/office/powerpoint/2010/main" val="218921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AB4DAD-32A6-498D-9F10-33FA29AF512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3433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AB4DAD-32A6-498D-9F10-33FA29AF5124}" type="datetimeFigureOut">
              <a:rPr lang="fr-FR" smtClean="0"/>
              <a:t>31/01/2024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288252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AB4DAD-32A6-498D-9F10-33FA29AF5124}" type="datetimeFigureOut">
              <a:rPr lang="fr-FR" smtClean="0"/>
              <a:t>31/01/2024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162384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AB4DAD-32A6-498D-9F10-33FA29AF5124}" type="datetimeFigureOut">
              <a:rPr lang="fr-FR" smtClean="0"/>
              <a:t>31/01/2024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213650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AB4DAD-32A6-498D-9F10-33FA29AF5124}" type="datetimeFigureOut">
              <a:rPr lang="fr-FR" smtClean="0"/>
              <a:t>31/01/2024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242698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AB4DAD-32A6-498D-9F10-33FA29AF5124}" type="datetimeFigureOut">
              <a:rPr lang="fr-FR" smtClean="0"/>
              <a:t>31/01/2024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277461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AB4DAD-32A6-498D-9F10-33FA29AF5124}" type="datetimeFigureOut">
              <a:rPr lang="fr-FR" smtClean="0"/>
              <a:t>31/01/2024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E36741-0A26-4096-AD24-D960B39C02D6}" type="slidenum">
              <a:rPr lang="fr-FR" smtClean="0"/>
              <a:t>‹N°›</a:t>
            </a:fld>
            <a:endParaRPr lang="fr-FR"/>
          </a:p>
        </p:txBody>
      </p:sp>
    </p:spTree>
    <p:extLst>
      <p:ext uri="{BB962C8B-B14F-4D97-AF65-F5344CB8AC3E}">
        <p14:creationId xmlns:p14="http://schemas.microsoft.com/office/powerpoint/2010/main" val="387984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B4DAD-32A6-498D-9F10-33FA29AF5124}" type="datetimeFigureOut">
              <a:rPr lang="fr-FR" smtClean="0"/>
              <a:t>31/01/2024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36741-0A26-4096-AD24-D960B39C02D6}" type="slidenum">
              <a:rPr lang="fr-FR" smtClean="0"/>
              <a:t>‹N°›</a:t>
            </a:fld>
            <a:endParaRPr lang="fr-FR"/>
          </a:p>
        </p:txBody>
      </p:sp>
    </p:spTree>
    <p:extLst>
      <p:ext uri="{BB962C8B-B14F-4D97-AF65-F5344CB8AC3E}">
        <p14:creationId xmlns:p14="http://schemas.microsoft.com/office/powerpoint/2010/main" val="100769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7.jp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0.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6.xml"/><Relationship Id="rId16" Type="http://schemas.microsoft.com/office/2007/relationships/hdphoto" Target="../media/hdphoto3.wdp"/><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e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arah.mahdjoub@inserm.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0" name="Picture 66" descr="https://box.iplesp.upmc.fr/apps/files_sharing/publicpreview/YT7RffPWQkBya9z?fileId=3441293&amp;file=/M%C3%A9dias/Logo-STOP-remade.png&amp;x=1280&amp;y=1024&amp;a=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99" y="1143799"/>
            <a:ext cx="5136460" cy="51364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à coins arrondis 11"/>
          <p:cNvSpPr/>
          <p:nvPr/>
        </p:nvSpPr>
        <p:spPr>
          <a:xfrm>
            <a:off x="1759302" y="364500"/>
            <a:ext cx="8856985" cy="1321398"/>
          </a:xfrm>
          <a:prstGeom prst="round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4" name="Picture 2" descr="http://www.grand-est.inserm.fr/var/inserm/storage/images/ge/187300-54-fre-FR/est.png"/>
          <p:cNvPicPr>
            <a:picLocks noChangeAspect="1" noChangeArrowheads="1"/>
          </p:cNvPicPr>
          <p:nvPr/>
        </p:nvPicPr>
        <p:blipFill rotWithShape="1">
          <a:blip r:embed="rId5">
            <a:extLst>
              <a:ext uri="{28A0092B-C50C-407E-A947-70E740481C1C}">
                <a14:useLocalDpi xmlns:a14="http://schemas.microsoft.com/office/drawing/2010/main" val="0"/>
              </a:ext>
            </a:extLst>
          </a:blip>
          <a:srcRect t="11640" r="35426"/>
          <a:stretch/>
        </p:blipFill>
        <p:spPr bwMode="auto">
          <a:xfrm>
            <a:off x="3088707" y="295092"/>
            <a:ext cx="2533145" cy="1132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inca cancer transparent"/>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9179875" y="-65532"/>
            <a:ext cx="3222337" cy="2148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174" l="0" r="97308">
                        <a14:foregroundMark x1="18654" y1="13699" x2="18654" y2="13699"/>
                        <a14:foregroundMark x1="8462" y1="6849" x2="8462" y2="6849"/>
                        <a14:foregroundMark x1="11538" y1="7306" x2="11538" y2="7306"/>
                        <a14:foregroundMark x1="11538" y1="23288" x2="11538" y2="23288"/>
                        <a14:foregroundMark x1="8846" y1="23288" x2="8846" y2="23288"/>
                        <a14:foregroundMark x1="14231" y1="23288" x2="14231" y2="23288"/>
                        <a14:foregroundMark x1="30000" y1="16895" x2="30000" y2="16895"/>
                        <a14:foregroundMark x1="35962" y1="15068" x2="35962" y2="15068"/>
                        <a14:foregroundMark x1="41538" y1="12329" x2="41538" y2="12329"/>
                        <a14:foregroundMark x1="43654" y1="6393" x2="43654" y2="6393"/>
                        <a14:foregroundMark x1="49038" y1="13699" x2="49038" y2="13699"/>
                        <a14:foregroundMark x1="59038" y1="15982" x2="59038" y2="15982"/>
                        <a14:foregroundMark x1="65769" y1="17808" x2="65769" y2="17808"/>
                        <a14:foregroundMark x1="75385" y1="22831" x2="75385" y2="22831"/>
                        <a14:foregroundMark x1="79808" y1="19178" x2="79808" y2="19178"/>
                        <a14:foregroundMark x1="90192" y1="16895" x2="90192" y2="16895"/>
                        <a14:foregroundMark x1="32885" y1="54338" x2="32885" y2="54338"/>
                        <a14:foregroundMark x1="37500" y1="52055" x2="37500" y2="52055"/>
                        <a14:foregroundMark x1="46923" y1="49772" x2="46923" y2="49772"/>
                        <a14:foregroundMark x1="58077" y1="47489" x2="58077" y2="47489"/>
                        <a14:foregroundMark x1="62308" y1="47489" x2="62308" y2="47489"/>
                        <a14:foregroundMark x1="72500" y1="42922" x2="72500" y2="42922"/>
                        <a14:foregroundMark x1="81731" y1="42922" x2="81731" y2="42922"/>
                        <a14:foregroundMark x1="90577" y1="43836" x2="90577" y2="43836"/>
                        <a14:foregroundMark x1="38846" y1="67580" x2="38846" y2="67580"/>
                        <a14:foregroundMark x1="34615" y1="71233" x2="34615" y2="71233"/>
                        <a14:foregroundMark x1="47308" y1="70320" x2="47308" y2="70320"/>
                        <a14:foregroundMark x1="50769" y1="68037" x2="50769" y2="68037"/>
                        <a14:foregroundMark x1="58654" y1="68037" x2="58654" y2="68037"/>
                        <a14:foregroundMark x1="65385" y1="66667" x2="65385" y2="66667"/>
                        <a14:foregroundMark x1="73462" y1="67123" x2="73462" y2="67123"/>
                        <a14:foregroundMark x1="79808" y1="67123" x2="79808" y2="67123"/>
                        <a14:foregroundMark x1="84808" y1="66210" x2="84808" y2="66210"/>
                        <a14:foregroundMark x1="90577" y1="66210" x2="90577" y2="66210"/>
                        <a14:foregroundMark x1="92692" y1="62100" x2="92692" y2="62100"/>
                      </a14:backgroundRemoval>
                    </a14:imgEffect>
                  </a14:imgLayer>
                </a14:imgProps>
              </a:ext>
              <a:ext uri="{28A0092B-C50C-407E-A947-70E740481C1C}">
                <a14:useLocalDpi xmlns:a14="http://schemas.microsoft.com/office/drawing/2010/main" val="0"/>
              </a:ext>
            </a:extLst>
          </a:blip>
          <a:srcRect/>
          <a:stretch>
            <a:fillRect/>
          </a:stretch>
        </p:blipFill>
        <p:spPr bwMode="auto">
          <a:xfrm>
            <a:off x="281300" y="411667"/>
            <a:ext cx="2700411" cy="113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Objet 8"/>
          <p:cNvGraphicFramePr>
            <a:graphicFrameLocks noChangeAspect="1"/>
          </p:cNvGraphicFramePr>
          <p:nvPr>
            <p:extLst>
              <p:ext uri="{D42A27DB-BD31-4B8C-83A1-F6EECF244321}">
                <p14:modId xmlns:p14="http://schemas.microsoft.com/office/powerpoint/2010/main" val="1533241455"/>
              </p:ext>
            </p:extLst>
          </p:nvPr>
        </p:nvGraphicFramePr>
        <p:xfrm>
          <a:off x="7644651" y="364786"/>
          <a:ext cx="1457201" cy="1223634"/>
        </p:xfrm>
        <a:graphic>
          <a:graphicData uri="http://schemas.openxmlformats.org/presentationml/2006/ole">
            <mc:AlternateContent xmlns:mc="http://schemas.openxmlformats.org/markup-compatibility/2006">
              <mc:Choice xmlns:v="urn:schemas-microsoft-com:vml" Requires="v">
                <p:oleObj spid="_x0000_s1219" name="Image bitmap" r:id="rId9" imgW="1742857" imgH="1866667" progId="PBrush">
                  <p:embed/>
                </p:oleObj>
              </mc:Choice>
              <mc:Fallback>
                <p:oleObj name="Image bitmap" r:id="rId9" imgW="1742857" imgH="1866667" progId="PBrus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4651" y="364786"/>
                        <a:ext cx="1457201" cy="1223634"/>
                      </a:xfrm>
                      <a:prstGeom prst="rect">
                        <a:avLst/>
                      </a:prstGeom>
                      <a:noFill/>
                      <a:ln>
                        <a:noFill/>
                      </a:ln>
                    </p:spPr>
                  </p:pic>
                </p:oleObj>
              </mc:Fallback>
            </mc:AlternateContent>
          </a:graphicData>
        </a:graphic>
      </p:graphicFrame>
      <p:sp>
        <p:nvSpPr>
          <p:cNvPr id="2" name="Rectangle à coins arrondis 1"/>
          <p:cNvSpPr/>
          <p:nvPr/>
        </p:nvSpPr>
        <p:spPr>
          <a:xfrm>
            <a:off x="5858726" y="2485824"/>
            <a:ext cx="6100483" cy="2247424"/>
          </a:xfrm>
          <a:prstGeom prst="roundRect">
            <a:avLst/>
          </a:prstGeom>
          <a:solidFill>
            <a:srgbClr val="551D59"/>
          </a:solidFill>
          <a:ln w="76200">
            <a:solidFill>
              <a:schemeClr val="bg1"/>
            </a:solidFill>
          </a:ln>
        </p:spPr>
        <p:txBody>
          <a:bodyPr wrap="square">
            <a:spAutoFit/>
          </a:bodyPr>
          <a:lstStyle/>
          <a:p>
            <a:pPr algn="ctr">
              <a:lnSpc>
                <a:spcPct val="150000"/>
              </a:lnSpc>
            </a:pPr>
            <a:r>
              <a:rPr lang="fr-FR" sz="2800" dirty="0">
                <a:ln w="12700">
                  <a:solidFill>
                    <a:schemeClr val="bg1"/>
                  </a:solidFill>
                </a:ln>
                <a:solidFill>
                  <a:srgbClr val="006666"/>
                </a:solidFill>
                <a:latin typeface="Palatino Linotype" panose="02040502050505030304" pitchFamily="18" charset="0"/>
              </a:rPr>
              <a:t>S</a:t>
            </a:r>
            <a:r>
              <a:rPr lang="fr-FR" sz="2800" dirty="0">
                <a:solidFill>
                  <a:schemeClr val="bg1"/>
                </a:solidFill>
                <a:latin typeface="Palatino Linotype" panose="02040502050505030304" pitchFamily="18" charset="0"/>
              </a:rPr>
              <a:t>evrage </a:t>
            </a:r>
            <a:r>
              <a:rPr lang="fr-FR" sz="2800" dirty="0">
                <a:ln w="12700">
                  <a:solidFill>
                    <a:schemeClr val="bg1"/>
                  </a:solidFill>
                </a:ln>
                <a:solidFill>
                  <a:srgbClr val="006666"/>
                </a:solidFill>
                <a:latin typeface="Palatino Linotype" panose="02040502050505030304" pitchFamily="18" charset="0"/>
              </a:rPr>
              <a:t>T</a:t>
            </a:r>
            <a:r>
              <a:rPr lang="fr-FR" sz="2800" dirty="0">
                <a:solidFill>
                  <a:schemeClr val="bg1"/>
                </a:solidFill>
                <a:latin typeface="Palatino Linotype" panose="02040502050505030304" pitchFamily="18" charset="0"/>
              </a:rPr>
              <a:t>abagique à l'aide des </a:t>
            </a:r>
            <a:r>
              <a:rPr lang="fr-FR" sz="2800" dirty="0">
                <a:ln w="12700">
                  <a:solidFill>
                    <a:schemeClr val="bg1"/>
                  </a:solidFill>
                </a:ln>
                <a:solidFill>
                  <a:srgbClr val="006666"/>
                </a:solidFill>
                <a:latin typeface="Palatino Linotype" panose="02040502050505030304" pitchFamily="18" charset="0"/>
              </a:rPr>
              <a:t>O</a:t>
            </a:r>
            <a:r>
              <a:rPr lang="fr-FR" sz="2800" dirty="0">
                <a:solidFill>
                  <a:schemeClr val="bg1"/>
                </a:solidFill>
                <a:latin typeface="Palatino Linotype" panose="02040502050505030304" pitchFamily="18" charset="0"/>
              </a:rPr>
              <a:t>utils dédiés selon la </a:t>
            </a:r>
            <a:r>
              <a:rPr lang="fr-FR" sz="2800" dirty="0">
                <a:ln w="12700">
                  <a:solidFill>
                    <a:schemeClr val="bg1"/>
                  </a:solidFill>
                </a:ln>
                <a:solidFill>
                  <a:srgbClr val="006666"/>
                </a:solidFill>
                <a:latin typeface="Palatino Linotype" panose="02040502050505030304" pitchFamily="18" charset="0"/>
              </a:rPr>
              <a:t>P</a:t>
            </a:r>
            <a:r>
              <a:rPr lang="fr-FR" sz="2800" dirty="0">
                <a:solidFill>
                  <a:schemeClr val="bg1"/>
                </a:solidFill>
                <a:latin typeface="Palatino Linotype" panose="02040502050505030304" pitchFamily="18" charset="0"/>
              </a:rPr>
              <a:t>référence</a:t>
            </a:r>
            <a:br>
              <a:rPr lang="fr-FR" sz="2800" dirty="0">
                <a:solidFill>
                  <a:schemeClr val="bg1"/>
                </a:solidFill>
                <a:latin typeface="Palatino Linotype" panose="02040502050505030304" pitchFamily="18" charset="0"/>
              </a:rPr>
            </a:br>
            <a:r>
              <a:rPr lang="fr-FR" sz="2800" dirty="0">
                <a:solidFill>
                  <a:schemeClr val="bg1"/>
                </a:solidFill>
                <a:latin typeface="Palatino Linotype" panose="02040502050505030304" pitchFamily="18" charset="0"/>
              </a:rPr>
              <a:t>l’essai randomisé contrôlé STOP</a:t>
            </a:r>
            <a:endParaRPr lang="fr-FR" sz="3200" b="1" dirty="0">
              <a:solidFill>
                <a:schemeClr val="bg1"/>
              </a:solidFill>
              <a:latin typeface="Palatino Linotype" panose="02040502050505030304" pitchFamily="18" charset="0"/>
            </a:endParaRPr>
          </a:p>
        </p:txBody>
      </p:sp>
      <p:sp>
        <p:nvSpPr>
          <p:cNvPr id="3" name="AutoShape 64" descr="data:image/png;base64,iVBORw0KGgoAAAANSUhEUgAAAyIAAABECAYAAAB9CIGEAAAgAElEQVR4Xu2dC5gkVZXn74nMrOpqad7V+AAEX4wPFAVRHl1xs6ppbBHGV88ALoyj7ijqqPgEwZFxFJVWh5HBGWHXx8yKi62O2qu9NN0dNwoc1nVR8DHoqqDi4tItM0I1Xd1VmXH2++feyInKzsi4ERmVVdV17vfxfU1lPG787rmPc+95kJIiBISAEBACQkAICAEhIASEgBAYMAEa8PvkdUJACAgBISAEhIAQEAJCQAgIASWKiAiBEBACQkAICAEhIASEgBAQAgMnIIrIwJHLC4WAEBACQkAICAEhIASEgBAQRURkQAgIASEgBISAEBACQkAICIGBExBFZODI5YVCQAgIASEgBISAEBACQkAIiCIiMiAEhIAQEAJCQAgIASEgBITAwAmIIjJw5PJCISAEhIAQEAJCQAgIASEgBEQRERkQAkJACAgBISAEhIAQEAJCYOAERBEZOHJ5oRAQAkJACAgBISAEhIAQEAKiiIgMCAEhIASEgBAQAkJACAgBITBwAkteEanX6ycz8zeZ+eFqtTq2ffv2B9esWTNarVbPUkq9iJnXKaU+aIz524HTnftCGhsbO8nzvLOVUvjvDGPM0ALXacFeX6/XTwAH2z5aKXWKMeYnC1ahlBd3k6/FVkepjxAQAv9OYBn22dLmFq31Y5n5LCLCHIW5873GmP/kIl/LkHtPLP3MccLSReJSrymtP/RVC6VUP/2p33cvpftdFRHyfb9BRF7ejyOiLwZBcGHe+1yvT3bY4eHhNVu3bt1Zr9c/w8x1pdRx9jl/3o8iorV+p1Jqo2ud4uuI6FVBENyE/4dAKqW+y8yHE9FK/M0Y48rf6dVa69ujKLpocnLyPqcbFu4iT2v9C6XUIUqpw2w1nr7YFZFYvopg01p/TCn1jo57txljoDA7F631vyilnt5xw6XGmGs7H7Jhw4ahXbt2/V/L+Mujo6Pnb9q0qen8siV+odb6I0qp9/T4jOONMb+0/fO/KaXOSbn2YWPMocuN70LIbBki121OKOO58TMWG5cy5xbf979CRKcqpY623/sfiygi/YyVZbZV57O01hgn35rnHcw8GYahn+cepVRfc9x8y3DObxnY5YthrZXSv5MMDjPG/F5rfZJS6vspcP7UGPO5fvrTwKAvghc5LYTPOOOMVbVa7RGlFBZTHx8dHd0VL2i01my/46PGmMvw73PPPXfl1NTUqcx8PRH9whhz3qC/dcOGDZVdu3bdr5R6nFKqL0UEdT/ttNNGVqxY8WJm/rL9li8YY/5Dx3fRGWeccdDQ0NAYM39eKXWFMebTyWt8399ARF/C38pURMbHx0+Noug7aCNjzLsGzbvI+8bGxk70PO8H9t5FqYgU+a6Ue7yJiYnRZrOJtmkrJET0rCAIfuzyHq31WqXUrfG1RPTaWq1289atWx/tdr/v++cS0TeY+Ru7d+9+5Z133jnr8p4D6Rqt9ZFKqfOVUtfZ7/ppFEUXPProoz/q5KG1PpqZLyWit9trt1UqlTdt377950qpqJPLMuA7cJldIrK3KLmUNbecfPLJtVWrVu1USkH5dlZElkjbKVhMVCqVVyml/rpz7WL/3zvzzDMPqVQqZxLRJ5VSDxljTinyfctsjiuCaL97FsNay8oINtDjDT7MARdMTU3dnZw3UNfh4eGvKKXWK6X+DevjKIpumpyc/FU8Zxzo/amMRndSRMbHx58QRdFnjTE4qp1Tuiki8QVjY2PHe553Q95d3zI+DM/QWv9PpdTzy1BE4jpprSFsGKC7KSLtqvu+fwkRPcYYA+WtXRIKQ6mKiO/7XyAidJx/W7Vq1dGbN2/eUxbH+XrOunXrHjMzM7PbPv9AV0Ran6m1huxAhqDAExHdGATBn7kw1lp/Qyn1EtynlJoyxhzc6756vX4TMx86Ojr60k2bNs24vONAvMZuSjTwbUR0XRAEb0n7znq9/kxm/pG99k1BEHyqx7XLgu8gZXYpyd9i41Lm3KK1/qFS6lkHoiICGVu/fv3w9PT0Xitv7U3ULusbMPiiMebEIrK5HOe4Ipy63bPQa62kjBDRXwdBEG9QtauLTfdHHnnk+0T0f5RSFxpjYIGwXznQ+1O/be6kiIyNjT2diHQYhn/XpaPudyKSvKZer38qCII39lvRIvf7vv9tIjq9ZEXkN0qpJ2QpIlDems3mn4Vh+P5k3cfGxp7red738LeyTkTWrFnzOM/zfh6bfDEz3ntjEWaDvMfuFMQL5OWiiFSVUrPM/C0ierFSanp4ePjoW2655V97sbdKPcyybldK4WTkQWMMzP26FnsqCbPA840x8YQ7yOZdVO/SWkMRqWDHyhgDU8uuRWv9FKXUz+yPqbvBy4mv1nogMruoBMahMouNS5lzi+/7dxLR8w5URQTN22sTtWMNc4PrZlGn2CzHOc6h6zhdorVe8LVWLxmxps84DamNjo6e12uzbzn0J6dGTbnISRHBjuK9997rdTPtyOrMWusVC7UQgs8EnMIXQhHpsdBp2xWWpYhorf9KKXW8VZDg+P1DY8yz+xGMQdwbT+T2XctKEVFKwTfkv9vF8eXGGPgzpBbf9z9OREfYC/4kSxEZRPstpXeUrYgspW/vt66Jfioym4C52Lgkbdb7nVu01v9LKXWyKCL99Z7lOMf1R+zf73ZVROZzrZW2vsW6Vim1CX6u+/btO/uOO+6Y7vXdy6E/9dPuTopIBuCeJyL9VK7fexdKEYGzU9qua5mTBfjg+HDPnj2/rlQq5zLzMQkflroxxvTLcD7vX46DdOKbn4pobkqpP1ZKYecHjtMt86HOYo/374+iyPc8D/4loojkFExRRHIC677gFpldxFzKnFuWw8IpaxO1Xq9/ops5Tp6etBznuDx8MtaWmSci873W6iYjMMlk5q/DAmVkZGRiy5Yt8J/uWZZDf8pi0Ov3gSoiNroHzCJgknKsUgoLr58w86fDMPxsXNGJiYmjms0mdt8QQhBmKJdHUXS353lwHMMuzeTIyMgfPvroo8/wPG+dDQELxzL4ZLQXc90UEa01nM6+2wXKiMvJjYOWTlrrwBiDk4n9SpmTBR6utX61UuoNxpgX2kEPEbPgdPvVMAxfkdHRYdpTSnvER5OubWzr3jL5wL+jKEJbwhTgEqUUTo3w91ujKLpicnIyNpVpf87ExMQRjUbjLUT0CmbGadBeIvqe9bloBQOw74BZ0nCCw1nGmG32t68ppf4w8Vsy+lQcAjBVvop0vKQiQkSHMDN2HlFgQnVzisy8AfU0xqzXWn8uSxGx5kUIHIG6H6WU+h0Rba5UKu9HeOvOd9jrr7B9bVQpdT8zbyWiv+pm8+raxriOiFr8bEjQd8zOzn69Vqu9G45/NjLPPUqpd8Vtkqxb3u/IkPXSTLNc6uUyhiWP83PIc19MF6PMusiTC0+XOcH2e6dxL4vVYuvLWXMLTHgrlQr63rl2jniQiG7zPO/9O3bsQBTDdkkunJRS/9VGn4ODN4K/3MPM7wjDMLA3OI+VrnLu0t5Z5jAO7Ze6iaq1RsTNK40xr+syXjrLT1IRcZzjnFi6jEFFx9+i9yXmXJi3Os8/ae20GNZanYrI2NjYMZ7nbcH6pNFojN9+++3w98wsOfvTnOe59hmtde61jks/w/qKiJ7W8ZHfwZoz0eZ/r5R6feKaC4wxGDecysAUkbVr1x7baDTgPK6Y+WUzMzN3rVix4nlRFH2JiB5PRG3HUK01Gvq5SiksonA9HEbvqlQqd0ZR9Bml1MqhoaHz9u3bt52IEP51xH5tLUsRwXW+77+PiF5ORH+HBdfo6OgDrs68PTqHt2bNmqM8z3sbEf2xMSYOHTynIbImC6dWmzthfJ+ZrwnD8It2kr1SKQVTrWa1Wn3Stm3bft3tmWW3x8jIyCmzs7OHuraxrWtbEVFKbWPmL61cufLmRqNxUKPRuIyZ/1wp9fsoisYnJyfbYfLq9fpzmHkzM99TrVYvbTab9yql0CnQGU5AyGhmvtjKAsIoQsH5H9YMKqmIVKvVKuQytIvitiJiIyh9p5d85W2rjm9+qjHm51rrHUophJq+wxgDf6b9itb6R0T01iAItmcpIr7vI3rH54joL4aHhzfNzs6uiqLoQ0opLCLur9VqL7z11lsfSAwgZ1oTMSgfFzcajZ/UajVsAKCfrUpU5vfGmMNyyg2c6xEKtNWP4fDHzAdj4+Hggw/+8e7du1/CzFC+EPXrD4wx2AFrlbzfkdUWZZ2IuNbLZQxDn8FuWh55tgELCjHNYpT2e3LBXbbMusqTC0+XOcH1fS6s5pNLkT7Qa27RWqOfY+MFYao/uGrVqgempqaw6YNgKrvhAxoEwZ2JcaFlmoXgDlEUVbDBMzIycs/09PRLmfkmIpquVCpPxsaG61iZU84z1wBx/3Fpq5RxtasiAoWtWq1+lJlnOhWRvPLTcSKSOce5sMwxBhUaf/sZY1zr5tJmi2GtlVREoJAjZx0RPVSpVOrbt29/yOU77Lzv3J+Sz8zTZ2zI6FxrHZdxdWRkZP309PRVSqlWlFhm/sDq1as/0JEKABvw8Id+JzNvWL169dY8qQIGpohorWGGcgUGsTAMsShqFa014vzDPv7bxhgMlq1iw6IhEgEUjdR8C1prPOu/2NuyFBEsSq9m5ucODw+/PC3saS/hSnSOXpf9ahCKyPj4+Fiz2fzi7t27j4v9d6DhNhqNXxMRkiV+xBhzecogXHp75G3j5CDNzOOJHbZ4MfppIkJEqZ8YY56JgxMbShpKyYqhoaETkm2I3QoiwqIdi10oZ+0cElrr39u8JW1FJCGDMGFDnPj98nH0ki/XQSh5XefiBQM3EX3LdvBTwzCcc1pXr9cnmHmjMQYDDPpL6omI3a35MRG9LQgCKBKtAh+vnTt3/oCInqGU+oox5pX2pzjWPZTm9cYY+KzE7N9FRNdg93N0dPTERLjuXHJjTQd3ok3QT40xF9uIYfF7oOydmtyIKPAdmU2RUEQyr01cMMdZPW+9XMawIvJchGmej+68dj5lNs+Y4cLT9pFec0Iu+c2YC+KNlNamwgL3ZYwNXf0Prdzezcx3hGGYzJWD/o8gGcjn9E/GmJcnxsTYR2TT6OjoBclFhdb6nzFF25P4dnj6XmNlETl3be+isp1YZKY94j93KiJ55NXKYnuzzXWO6yXDecegomNFkfvy1i2r3RbDWishI99WSj1HKXUQM18Yb/xmfUM//alIn7Gyk2ut49LP7BwAn+sXpEUQ833/ZiK6N23N2YvVIBURLH6wiLosmVwwEfsci805idq01sgxcSIzvyZputWxsEuaWqUqIiMjIzdOT0//IxawIyMjG7Zs2bLPVYg63pdmt0hr1qx5bKVSgQ3/KwehiGitv8zMd4dhiBOQdkmE8oXGfnQ3kzOtdentkfeZWfazNhrYb5BIk4jW4kTA9/3LiejqtM6gtYbmDs181vO843fs2AFlFpN0rs6ZGEBS5aug/MxZvNi6IVwswsbOUdLtb19D3plEYsxURcQ6tL8J4aU72xzR65gZO6AwUUJCpt3JULVRFB07OTmJvDutMj4+/uQoihA7HeX5xpiWCVneNrb3wPzqD5RSFxlj4k2D1oO11jCj24BdWmPM+/C3vN/h0g5lnIgUqVfWGNaHPOdi6sIo7ZpORaRMmc0rT1k8bd16zQm5x72F4FJQ1roqIlprRLt8g+d5Z+/YsWNrx1zxUaXUm4kImx0YO+N+meqsbpO0QWn5y457Urn3IeeZa4Cisp3mI7Ju3brVs7OzH+t2IlJAXpOn/vsFZOk2x/WS4YJyUWis0Frnuq9I3Xq1XY8TkYGttWIZIaJ/jKIIJ4TYzNtnk1UjYpZT6eUjktaf+ugzudc6juPqi5RSOKlEyoVjkNQx/vizzz778H379v2mWq0+a9u2bbBQyVUGpoh01som+nktM19ARKuVUj83xsAZsl0SIc9aWSq7fVlHwqCuiggz/wXs3+FDMjU1dVo/id0c7RYnjTFrutW3LNMsHBHPzs7eMzw8fDyyySffNT4+fnoURdDgYQ7z2uTueJp0lNUeyednPTNLEbEDciuTODO/NwzDDycGx0uMMTDFmlMmJiae0Ww24wSB8J1p7dgVVUR6yVeunmYvTlnUwc8HPlKzzWbzibfddttvbZ1xUgHTrafFJoe9TkRgwgWFJqtelUrlOdu3b//B2rVrn9RoNGLb8LaygfvtLkkrF023BUz8jqw2xnW+799NRIji1k0RgWKCHex2LP+835H1vZZl3z4iReqVNYYVlee8TF0YpV0znzKbd17I4onn5emzLvK7EFyKyFra3KK1xnjy2Gaz+fh4bMmSh14LJ601bL8RZGPOiXvGXBwvanON2y7tnfUtPdqvl4/IkdjwygrbmyU/Rea4XjJcRC6KjhV57ytSt15ttxjWWklltVKpbGw2m7AaOIWZI8/zLgmC4AYX+SvSn4rODUXWOq79LCETcyJ9+r4PM/qXhmE44cKj85qBKyK+78MJ/Uo4v8D3g4h2KaWwY4MM7HByapdE46UqIlprJBxC8iWUNEUEjrdwmI0qlcr6zl2hPOAcOoeq1+ufTEua1mOyQCKcli19R+maL6Jer1/DzC4Z1O8yxsDfpmspuz3wEtdnugzSvu/DD2gcO3ZHHnnklTt37pzGCUmPUzLP931cA9O05OI29y4BvqWXfOWRm/jabos6xCPfuXPnffCVUkp9yBgDPx+8eyMzPxCGYZwBuKdplu/7jxIREh2m5hfprLPWGqZg2Mlsn0jYiTDOd9M1z4lrG9vvuMseazspIkW+I6stSjoRKcI33lnebwyz7V5UnnMxzeKTsSDY7xSvLJmN3+sqT/3OCXnft1BcivSBbnNLckMBjuZpCde6jAupJyIJRWROIsC0sbJPOU/tP/3ItB2Xekb89H3/o0nz3uT7cshrzxMRO1+257ggCBBMIHXeKSgXhcYKrXWu+4rULaN/ZUbNmu+1VuepmTWX2mxNubHRe0UQBFdnyaKjItLuT332mdxrHZdx1col/ERgWfTb0dHR42Lfaq01kjpujC03snh0/j4wRcQm9oH2+Gpm/sTMzMyViL2stX4p7FPnUxFBHhEiehIzX8rM/8rMp0xOTiK6VO7ioohkdK6043NnRcQmU0MnfbExBk7Y+5V6vf5GZr7e/rDGGAP7vnaZj/bI+0wXRURrPamUWoMTEQQXsFnJ8R0w8YNZwX7F931Eg8EpW1trL7JL0GtCyC049oZuigh+qtfr72ZmfM/vcOy5atUqb2pqCiccz4YZVfy+jBORvcxcq9Vqh2/btu1hlzraRInfRPhgJMJsNBpfW7FixTHNZhM+Jqcy8+uTyTHztrFlmGtCQ/SPvN+R9a1lKCJF6tVrgE9k5i4iz7mYZvHJGLP2U0TKktm88uQyYfbaPMj7voXiUlDW9ptbkpm9rUM6AnNklrwLp15jZZ9yvmCKSDdIeeUn7xyHU/8MlrnHxrwKRWKuyTXGFJHZjP6VqYhk3N/3WislfG+cQ+QleL81E4dJfqzY7letvP2pzz4zn4oI5gKYXsEft2VtYxOpbldKPd4l8my3NhuYIuL7/vVEhMXxJ8MwfGtC2AeiiNiISnBKRoLDu/bt23d6VhKabsDyKCJw+Nq7d+91yePdMkyztNYI5/oaYwyi53QtdicMNv9HIBpVGIY4Sm+X+WiPvM90HKR/qZR6IkLAhmF4q9YaZmgIMZt0up7DwDpgIshB2wHb9/2HiOhwJBLsDBWrte7lrJ564pY5m3e5IE0RWbt27SGNRgPthUhVryOiCjM/yRiDMIjtkqGIYIBAKOPUjOC+71+CUL7JCFVaa9h+ImAETpGewsxTRHQHIup05qLJ28Z2Us07oRX6joxJqQzTrNz1ylo4F5XnoouLxSazeeUpi2evRRx+y/u+DJnqqqAtVF/ucdoOh/TDYIEQhiF8yLotlOBXh9PYVvj7vAunLO59yPmiUkTyyk+ROa4XS611kTEo1/ibWJvluq9I3TL6l7MiMo9rra6nZmhXZv48EV2Ib4APCaw00nKBFexPA1vruIyrcVv5vn8pEX0CgWwQREhrfR2UMGMMzLMKlUEpIgjthRCdCLN7WnIXv9eJSGy3hp3a5K5s8kutNvY9/G1qamoo6f/h+34rIg8zvyUMw+vOOuusx8/MzOAICbvlXzDGtMKR5Sl5FBHbYNNJX4ZkHhNjjNdLi+5WL0RA2rVrF3bKYUrzhYyODCd2mPk0qtXqkxOhfOejPXI/M2uQTjhM3zc1NXUC2jZ2vETI1+Hh4WNvueUWTLLtcuaZZx5WrVbxNxwdHhNHe/F9/1dEdCwRvSgIgluS98SKCDO/OwzDja7ylUduEoN718ULfrfOfm+3poYztVrtvGSoXTtBpTqra61vhBKjlHooiqLTOvOvaK2PZOavhGGIHDetAdb3/ecT0dcbjcYzHWKi525jW+fYGf/iMAxxrNsuicAKH4+TgBb5jqy2KOlEpAjfO4noeWljWFF5ju2xEXLZhWkWn4xxZL5kNrc89Tkn5H7fAnGBIpBb1tLmFhvN5o/gfO153qlBENzdMf5h5/g9xhjk9mkVrTXm1Od2k9v4eUqpdp/FPb3m4qJy7tLeRWU7K6Fhl+fmlp8ic1wvlgXlItf4m5CBXPcVqVtG/3JWROZjrWX7QS/zPUSdg9UJNoYR1vZbtVrtwm7WCEX6Ux99JvdaJ08/01ofhFQACIrDzH9ERPDDHTfGQHEtVPpSRKyJEBQMlL/tpRH5vv+wDeH5MmMM4pnHAx4WThh0f2mMwW5uu/i+/1P4khDRe4IgQCjR/QpsNYmoFQlkaGjoqKTjdkJDf58xBmEbEQ1oPIoiXI8d57cn7e9dCGqt4dNyJGJKJwfuznu11ogS9N1arXZCcjFZr9fPZuZWmNTh4eEjOhfSWXXQWr+Zmd+3e/fuo7Oc7sfGxp7qed7/xjORWyMIgpb2jjIf7ZH3mR3he08PwxC78O1Sr9dvQkxqz/POif16xsfHnxBFEQbIQ2GqFQTBG5P3aK2RVAdO7HMS6iR8TV6fdDCzDttw7EeiuBs7nRN7yVdWW3X7ff369QdPT0+jL5zUuSCw4Q+x44WF3+eMMX/aRa7iKFO7jTHJPB9YCDzd8zyENkYCx4cgJ9Vq9asrV66cmpqawukZ8nh8IrlwtTvrhwwNDb2gM+hBSn8r0o9jU7k3G2Nic8FYDpGh9rzk9xb5jl5tAXvbXbt2xVHyeo5TExMTz242m/FCbU59i9QrawzrQ55zMS0iq/E98ymzeceMLJ52bEudE/K+rxe3+eRSRNbS5haroLTyKDEzdlnftnLlym82m80VMzMz6HuYG18SR8bDN2utYbp8HBG9IwgC7H62i9YauUjOIaLPBkHwmsScksq9DznPXAMUke2Otcu1xphLXZ6TV36KzHG9ZLiIXCRMlZ3G30R75hpjitStF/OFXmu5ykhiMw2f8zMiuiCZk6dof+qjz8Q+R85rHZdxtWNthjQYlzPzI0T0M2MM/EwLl8KKiHXawTFvy6YRDaCUOs8Yg4Vv1Fmjer3+D8x8kVIKeQ5e4XkeEtW9iZmROf00Zt4TRdFTPM973cqVK6/Zs2cPEg7eZJ8DUxJkwJ5jgwfNjIhuQOQtXEdEH16xYsVf4t8d93+/2Wyec9ttt8EPg+EEbDOKN4noNbOzs5uzdoNhs8fMyPkQ1wkRq85MKhL2tOIwOFcz899Aa0yaT3Wp78aDDjroqs2bN7eiE/Uq9rgfZmx/j8ZHhIKDDz747rR7bSd6WSLHCh4PHwQsxH4zH+2R55k25HArC711/NrFzO8hon8aGhoamp2dvQryQkSvDoJgTpg85E+Jogh+DdDMr63Vahs9z9u7b98+hJSEYzcmllYo2MSgimf9A3KSENH5zPwLJLWMoghRpjROzpAEEn9XSl2FOOFp8oXQz1prnCpAph/jed6HOifrbm1pFy44vsTED/m4KhkCzw5YODF4FRGdGARBHP0LC4MqMs9HUYRFAEzTIO9/snfv3k1JE0Pf9xGF7vMI3NBZB2a+IQzDZPbT5A5fmvgh/DFkBhsBUZ42Xr169dW7du1CuNQ4wyoWQ9iIQD+ker2OkwKYxaEdfxdF0emTk5MIGcw5vyO162CcqlarMHWLF1M/RWKmqampuzsVeZvB9gMwIcUDmXkH8pskxzTXetk4/JljGN6TR57tGFOI6WKU2RzyhF1H9N1Cc0Icrj3H+17XGRY9KWSLrS9nzS3YoLHBYXAK3y4I4EJEb4k3CKwPBObaTfaiH1Wr1XO2bdvWCu09NjZ2kud58NtDPoWdlUrldGRl7zVWxi/LI+eu/aeITNu1C8bB1uk3M/9LpVK56OGHH/5h1uZeAfnJPcdlsXQdg4qOFRs2bPAWctxe6LUWZCJNRqIo+kHS/MrKKdIJwJIhLlhHYA5GYmEEUsIaN1d/KtJniqx1mPlDRDSbNa52TrBaawTEgdn8MDO/MQxD+O8WLoUUEa017MnbyeK6vH1V0sHWLrCwg/1JZj4XSgcR/bPneR+enZ29v1KptHakbbbsyzzPw0clEy+1xgulFE42kCUaCzM4DE13eTcWGnDWeUGX37DDjN30OUnj7HU3G2PO70ZSa/3OeNDKSfrKuL62znvtbnXyMY8aY7AQ61m01ljEdX7TT40xOHnZr2itsaB7cspDn49wyWW2R942TuasqNfr5zAzTsbgv3OoUgpHst/0PO9jO3bs+FW3bxgfH39is9l8r1IK/g04zYAiA1O86zr9GhIdFLaNcCo7An5CRPSRIAi+DmWImQ+3J2u3jIyM3DY9PY2+0VW+wLxer78cEzt0XmY+iojO6HU0qbVGBmO8u7PM8XVBJtUoiq5OJh6zp2sIf5lW5iRitCYSV6CbMPMqIkKfuN4Yg2ARnco8FrVQ0GA2mVri00NMEjnkBpsU7eSliTjAG44AAAYlSURBVIcjbwgG56RSFP/cji6V5ztS+kDWOHW8MQaDKcaT1i5vCoCHjTGQy1ZxqVfK8+aMYcl3ucqz1joOd9xZ1Uymi1FmXeXJ9vHxjo92nhPicdL1fcx8WXKMSr53MfZlOApnzS02Ae4VRIRkhFBI7iCiDwZB0HZg7yFf2OxDn31tp+AhwVtiIZP8eb/5KYecd+uP+/WfAjJ9rVKq7aPapb8jPwLmn66lqPy4znG91jXJud5xDCo0Vth2XpBxe5GstdLm6lgmkIerlUMjZV3Wlh1m/i0RPa6LMKX2J+TVMsZ8Ob7Htc8k32FN1TLXOkopKFDre42rPfoCLJleVa1WH+caHCftWYUUkfTlivwiBJYfAa01IpLBsbttcrhUKNTr9QuZ+XRjzJs76oydvEM8z3taFEXIw3OkMeaFS+W7pJ69CSxlmZW2FQLdCIhMi1wIgcER0Fp/mIieEATBxf2+VRSRfgnK/cuagLXjhF8GwuzC5GjJFN/318BRXSmF6FztLKmdH4AkkY1G47NhGHY7ZVwy3ysV/f8ElrLMShsKgW4ERKZFLoTAQAlgoxJO8RclT1SL1kAUkaLk5L5lT2DdunWrZ2ZmvkpEnyqayGehIFoHbvhzwdEMSUZTi3WCPSktb8tCfYO8Nz+BpSyz+b9W7lgOBESml0MryzcuJgK+78Nf+m+MMU8ro16iiJRBUZ6x7Aj4vv8yIjo7iqLrJycn4ZC2pIrW+jil1H1wOK1Wq8/evn37g90+AI6TzPxxInpr0WRFSwrMAVzZpS6zB3DTyKcVJCAyXRCc3CYEChKAhUSz2USwIPhA90wh4foKUURcScl1QuAAI1Cv169h5ncx8wNEtLFSqWzds2fPfcPDw7O1Wm317OzsmFLqpJGRkau3bNmCSG1ShIAQEAJCQAgIgWVCYGJi4qhms4nUCu30Gt1SHfSDQxSRfujJvUJgiROwCQ0RvQpKxzH2cx5k5m9XKpXPx/lblvhnSvWFgBAQAkJACAiBnARsAsNvIM2GzZNybRAEn8n5mJ6XiyJSJk15lhAQAkJACAgBISAEhIAQEAJOBEQRccIkFwkBISAEhIAQEAJCQAgIASFQJgFRRMqkKc8SAkJACAgBISAEhIAQEAJCwImAKCJOmOQiISAEhIAQEAJCQAgIASEgBMokIIpImTTlWUJACAgBISAEhIAQEAJCQAg4ERBFxAmTXCQEhIAQEAJCQAgIASEgBIRAmQREESmTpjxLCAgBISAEhIAQEAJCQAgIAScCoog4YZKLhIAQEAJCQAgIASEgBISAECiTgCgiZdKUZwkBISAEhIAQEAJCQAgIASHgREAUESdMcpEQEAJCQAgIASEgBISAEBACZRIQRaRMmvIsISAEhIAQEAJCQAgIASEgBJwIiCLihEkuEgJCQAgIASEgBISAEBACQqBMAqKIlElTniUEhIAQEAJCQAgIASEgBISAEwFRRJwwyUVCQAgIASEgBISAEBACQkAIlElAFJEyacqzhIAQEAJCQAgIASEgBISAEHAiIIqIEya5SAgIASEgBISAEBACQkAICIEyCYgiUiZNeZYQEAJCQAgIASEgBISAEBACTgREEXHCJBcJASEgBISAEBACQkAICAEhUCYBUUTKpCnPEgJCQAgIASEgBISAEBACQsCJgCgiTpjkIiEgBISAEBACQkAICAEhIATKJCCKSJk05VlCQAgIASEgBISAEBACQkAIOBEQRcQJk1wkBISAEBACQkAICAEhIASEQJkERBEpk6Y8SwgIASEgBISAEBACQkAICAEnAqKIOGGSi4SAEBACQkAICAEhIASEgBAok4AoImXSlGcJASEgBISAEBACQkAICAEh4ERAFBEnTHKREBACQkAICAEhIASEgBAQAmUSEEWkTJryLCEgBISAEBACQkAICAEhIAScCIgi4oRJLhICQkAICAEhIASEgBAQAkKgTAKiiJRJU54lBISAEBACQkAICAEhIASEgBMBUUScMMlFQkAICAEhIASEgBAQAkJACJRJQBSRMmnKs4SAEBACQkAICAEhIASEgBBwIiCKiBMmuUgICAEhIASEgBAQAkJACAiBMgn8P+ZIWEMaHXH1AAAAAElFTkSuQmCC"/>
          <p:cNvSpPr>
            <a:spLocks noChangeAspect="1" noChangeArrowheads="1"/>
          </p:cNvSpPr>
          <p:nvPr/>
        </p:nvSpPr>
        <p:spPr bwMode="auto">
          <a:xfrm>
            <a:off x="155575" y="-304800"/>
            <a:ext cx="7639050" cy="638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47084" y="247394"/>
            <a:ext cx="1458556" cy="1619425"/>
          </a:xfrm>
          <a:prstGeom prst="rect">
            <a:avLst/>
          </a:prstGeom>
        </p:spPr>
      </p:pic>
      <p:sp>
        <p:nvSpPr>
          <p:cNvPr id="5" name="ZoneTexte 4"/>
          <p:cNvSpPr txBox="1"/>
          <p:nvPr/>
        </p:nvSpPr>
        <p:spPr>
          <a:xfrm>
            <a:off x="409793" y="5904549"/>
            <a:ext cx="11556002" cy="830997"/>
          </a:xfrm>
          <a:prstGeom prst="rect">
            <a:avLst/>
          </a:prstGeom>
          <a:noFill/>
        </p:spPr>
        <p:txBody>
          <a:bodyPr wrap="square" rtlCol="0">
            <a:spAutoFit/>
          </a:bodyPr>
          <a:lstStyle/>
          <a:p>
            <a:pPr algn="ctr"/>
            <a:r>
              <a:rPr lang="fr-FR" sz="2400" b="1" dirty="0">
                <a:solidFill>
                  <a:srgbClr val="420042"/>
                </a:solidFill>
                <a:latin typeface="Open Sans"/>
              </a:rPr>
              <a:t>Sarah </a:t>
            </a:r>
            <a:r>
              <a:rPr lang="fr-FR" sz="2400" b="1" dirty="0" err="1">
                <a:solidFill>
                  <a:srgbClr val="420042"/>
                </a:solidFill>
                <a:latin typeface="Open Sans"/>
              </a:rPr>
              <a:t>Mahdjoub</a:t>
            </a:r>
            <a:r>
              <a:rPr lang="fr-FR" sz="2400" b="1" dirty="0">
                <a:solidFill>
                  <a:srgbClr val="420042"/>
                </a:solidFill>
                <a:latin typeface="Open Sans"/>
              </a:rPr>
              <a:t>, Marie-Noël El </a:t>
            </a:r>
            <a:r>
              <a:rPr lang="fr-FR" sz="2400" b="1" dirty="0" err="1">
                <a:solidFill>
                  <a:srgbClr val="420042"/>
                </a:solidFill>
                <a:latin typeface="Open Sans"/>
              </a:rPr>
              <a:t>Zayat</a:t>
            </a:r>
            <a:r>
              <a:rPr lang="fr-FR" sz="2400" b="1" dirty="0">
                <a:solidFill>
                  <a:srgbClr val="420042"/>
                </a:solidFill>
                <a:latin typeface="Open Sans"/>
              </a:rPr>
              <a:t>, Maria Melchior, Fabienne El-Khoury</a:t>
            </a:r>
          </a:p>
          <a:p>
            <a:pPr algn="ctr"/>
            <a:r>
              <a:rPr lang="fr-FR" sz="2400" dirty="0">
                <a:solidFill>
                  <a:srgbClr val="420042"/>
                </a:solidFill>
                <a:latin typeface="Open Sans"/>
              </a:rPr>
              <a:t>Témoignage du Dr Corinne </a:t>
            </a:r>
            <a:r>
              <a:rPr lang="fr-FR" sz="2400" dirty="0" err="1">
                <a:solidFill>
                  <a:srgbClr val="420042"/>
                </a:solidFill>
                <a:latin typeface="Open Sans"/>
              </a:rPr>
              <a:t>Vannimenus</a:t>
            </a:r>
            <a:r>
              <a:rPr lang="fr-FR" sz="2400" dirty="0">
                <a:solidFill>
                  <a:srgbClr val="420042"/>
                </a:solidFill>
                <a:latin typeface="Open Sans"/>
              </a:rPr>
              <a:t>, médecin pneumologue tabacologue</a:t>
            </a:r>
          </a:p>
        </p:txBody>
      </p:sp>
    </p:spTree>
    <p:extLst>
      <p:ext uri="{BB962C8B-B14F-4D97-AF65-F5344CB8AC3E}">
        <p14:creationId xmlns:p14="http://schemas.microsoft.com/office/powerpoint/2010/main" val="184845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6" descr="https://box.iplesp.upmc.fr/apps/files_sharing/publicpreview/YT7RffPWQkBya9z?fileId=3441293&amp;file=/M%C3%A9dias/Logo-STOP-remade.png&amp;x=1280&amp;y=1024&amp;a=true">
            <a:extLst>
              <a:ext uri="{FF2B5EF4-FFF2-40B4-BE49-F238E27FC236}">
                <a16:creationId xmlns:a16="http://schemas.microsoft.com/office/drawing/2014/main" id="{1B939656-40CD-4CFD-B4E0-489F94F51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6711" y="-34323"/>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86F790FE-8C26-4259-90C4-978F4754B914}"/>
              </a:ext>
            </a:extLst>
          </p:cNvPr>
          <p:cNvSpPr txBox="1"/>
          <p:nvPr/>
        </p:nvSpPr>
        <p:spPr>
          <a:xfrm>
            <a:off x="388950" y="3492116"/>
            <a:ext cx="2892309" cy="921791"/>
          </a:xfrm>
          <a:prstGeom prst="rect">
            <a:avLst/>
          </a:prstGeom>
          <a:noFill/>
        </p:spPr>
        <p:txBody>
          <a:bodyPr wrap="square">
            <a:spAutoFit/>
          </a:bodyPr>
          <a:lstStyle/>
          <a:p>
            <a:pPr lvl="1">
              <a:lnSpc>
                <a:spcPct val="150000"/>
              </a:lnSpc>
            </a:pPr>
            <a:r>
              <a:rPr lang="fr-FR" b="1" dirty="0">
                <a:solidFill>
                  <a:srgbClr val="7030A0"/>
                </a:solidFill>
              </a:rPr>
              <a:t>Patch (16h ou 24h)</a:t>
            </a:r>
          </a:p>
          <a:p>
            <a:pPr lvl="1">
              <a:lnSpc>
                <a:spcPct val="150000"/>
              </a:lnSpc>
            </a:pPr>
            <a:endParaRPr lang="fr-FR" sz="2000" b="1" dirty="0">
              <a:solidFill>
                <a:srgbClr val="7030A0"/>
              </a:solidFill>
            </a:endParaRPr>
          </a:p>
        </p:txBody>
      </p:sp>
      <p:pic>
        <p:nvPicPr>
          <p:cNvPr id="16" name="Picture 5">
            <a:extLst>
              <a:ext uri="{FF2B5EF4-FFF2-40B4-BE49-F238E27FC236}">
                <a16:creationId xmlns:a16="http://schemas.microsoft.com/office/drawing/2014/main" id="{6EAFC5E7-A541-407E-8359-DD64E265B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938" y="2276999"/>
            <a:ext cx="1993938" cy="132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cteur droit 17">
            <a:extLst>
              <a:ext uri="{FF2B5EF4-FFF2-40B4-BE49-F238E27FC236}">
                <a16:creationId xmlns:a16="http://schemas.microsoft.com/office/drawing/2014/main" id="{009FE02C-559F-44E5-830D-40F8DE282074}"/>
              </a:ext>
            </a:extLst>
          </p:cNvPr>
          <p:cNvCxnSpPr/>
          <p:nvPr/>
        </p:nvCxnSpPr>
        <p:spPr>
          <a:xfrm>
            <a:off x="3802732" y="1775015"/>
            <a:ext cx="0" cy="401540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92EC0B92-742D-487B-A35C-2141BBDA0EC5}"/>
              </a:ext>
            </a:extLst>
          </p:cNvPr>
          <p:cNvSpPr txBox="1"/>
          <p:nvPr/>
        </p:nvSpPr>
        <p:spPr>
          <a:xfrm>
            <a:off x="779101" y="1514733"/>
            <a:ext cx="2347930" cy="400110"/>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fr-FR"/>
            </a:defPPr>
            <a:lvl1pPr algn="ctr">
              <a:defRPr sz="2400" b="1">
                <a:solidFill>
                  <a:srgbClr val="7030A0"/>
                </a:solidFill>
              </a:defRPr>
            </a:lvl1pPr>
          </a:lstStyle>
          <a:p>
            <a:r>
              <a:rPr lang="fr-FR" dirty="0"/>
              <a:t>A action lente  </a:t>
            </a:r>
          </a:p>
        </p:txBody>
      </p:sp>
      <p:sp>
        <p:nvSpPr>
          <p:cNvPr id="21" name="ZoneTexte 20">
            <a:extLst>
              <a:ext uri="{FF2B5EF4-FFF2-40B4-BE49-F238E27FC236}">
                <a16:creationId xmlns:a16="http://schemas.microsoft.com/office/drawing/2014/main" id="{523D56FF-E012-49B3-8314-FB0D4C6457AC}"/>
              </a:ext>
            </a:extLst>
          </p:cNvPr>
          <p:cNvSpPr txBox="1"/>
          <p:nvPr/>
        </p:nvSpPr>
        <p:spPr>
          <a:xfrm>
            <a:off x="4478434" y="1517987"/>
            <a:ext cx="2583852" cy="400110"/>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fr-FR"/>
            </a:defPPr>
            <a:lvl1pPr algn="ctr">
              <a:defRPr sz="2400" b="1">
                <a:solidFill>
                  <a:srgbClr val="7030A0"/>
                </a:solidFill>
              </a:defRPr>
            </a:lvl1pPr>
          </a:lstStyle>
          <a:p>
            <a:r>
              <a:rPr lang="fr-FR" dirty="0"/>
              <a:t>A action rapide </a:t>
            </a:r>
          </a:p>
        </p:txBody>
      </p:sp>
      <p:pic>
        <p:nvPicPr>
          <p:cNvPr id="25" name="Picture 11" descr="Résultat de recherche d'images pour &quot;gomme nicotine&quot;">
            <a:extLst>
              <a:ext uri="{FF2B5EF4-FFF2-40B4-BE49-F238E27FC236}">
                <a16:creationId xmlns:a16="http://schemas.microsoft.com/office/drawing/2014/main" id="{D3F73644-8BF6-450A-A525-234063154C9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8273" r="74461"/>
                    </a14:imgEffect>
                  </a14:imgLayer>
                </a14:imgProps>
              </a:ext>
              <a:ext uri="{28A0092B-C50C-407E-A947-70E740481C1C}">
                <a14:useLocalDpi xmlns:a14="http://schemas.microsoft.com/office/drawing/2010/main" val="0"/>
              </a:ext>
            </a:extLst>
          </a:blip>
          <a:srcRect r="17265"/>
          <a:stretch/>
        </p:blipFill>
        <p:spPr bwMode="auto">
          <a:xfrm>
            <a:off x="3730477" y="2067870"/>
            <a:ext cx="1719630" cy="153600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18263DD0-ED0B-4273-A216-0E5A7399B36B}"/>
              </a:ext>
            </a:extLst>
          </p:cNvPr>
          <p:cNvSpPr txBox="1"/>
          <p:nvPr/>
        </p:nvSpPr>
        <p:spPr>
          <a:xfrm>
            <a:off x="3894927" y="3482828"/>
            <a:ext cx="2381156" cy="464871"/>
          </a:xfrm>
          <a:prstGeom prst="rect">
            <a:avLst/>
          </a:prstGeom>
          <a:noFill/>
        </p:spPr>
        <p:txBody>
          <a:bodyPr wrap="square">
            <a:spAutoFit/>
          </a:bodyPr>
          <a:lstStyle/>
          <a:p>
            <a:pPr lvl="1">
              <a:lnSpc>
                <a:spcPct val="150000"/>
              </a:lnSpc>
            </a:pPr>
            <a:r>
              <a:rPr lang="fr-FR" b="1" dirty="0">
                <a:solidFill>
                  <a:srgbClr val="7030A0"/>
                </a:solidFill>
              </a:rPr>
              <a:t>Gommes</a:t>
            </a:r>
          </a:p>
        </p:txBody>
      </p:sp>
      <p:pic>
        <p:nvPicPr>
          <p:cNvPr id="29" name="Picture 2" descr="Résultat d’images pour comprimés à suver sevrage tabagique">
            <a:extLst>
              <a:ext uri="{FF2B5EF4-FFF2-40B4-BE49-F238E27FC236}">
                <a16:creationId xmlns:a16="http://schemas.microsoft.com/office/drawing/2014/main" id="{4F70BB6D-3CC5-4429-AC1D-265475604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850" y="2113577"/>
            <a:ext cx="1447293" cy="1447293"/>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F54804B5-A274-464C-9EB5-CB2E227A0574}"/>
              </a:ext>
            </a:extLst>
          </p:cNvPr>
          <p:cNvSpPr txBox="1"/>
          <p:nvPr/>
        </p:nvSpPr>
        <p:spPr>
          <a:xfrm>
            <a:off x="5770360" y="3501157"/>
            <a:ext cx="2381156" cy="646331"/>
          </a:xfrm>
          <a:prstGeom prst="rect">
            <a:avLst/>
          </a:prstGeom>
          <a:noFill/>
        </p:spPr>
        <p:txBody>
          <a:bodyPr wrap="square">
            <a:spAutoFit/>
          </a:bodyPr>
          <a:lstStyle/>
          <a:p>
            <a:pPr lvl="1"/>
            <a:r>
              <a:rPr lang="fr-FR" b="1" dirty="0">
                <a:solidFill>
                  <a:srgbClr val="7030A0"/>
                </a:solidFill>
              </a:rPr>
              <a:t>Comprimés sublinguaux </a:t>
            </a:r>
          </a:p>
        </p:txBody>
      </p:sp>
      <p:pic>
        <p:nvPicPr>
          <p:cNvPr id="33" name="Image 32">
            <a:extLst>
              <a:ext uri="{FF2B5EF4-FFF2-40B4-BE49-F238E27FC236}">
                <a16:creationId xmlns:a16="http://schemas.microsoft.com/office/drawing/2014/main" id="{D5FFC956-9A87-42E1-8780-B0FF8C068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128244" y="4866572"/>
            <a:ext cx="1124126" cy="1320194"/>
          </a:xfrm>
          <a:prstGeom prst="rect">
            <a:avLst/>
          </a:prstGeom>
        </p:spPr>
      </p:pic>
      <p:sp>
        <p:nvSpPr>
          <p:cNvPr id="34" name="ZoneTexte 33">
            <a:extLst>
              <a:ext uri="{FF2B5EF4-FFF2-40B4-BE49-F238E27FC236}">
                <a16:creationId xmlns:a16="http://schemas.microsoft.com/office/drawing/2014/main" id="{59A76B73-AE57-40C3-AA03-BF4DE25CD006}"/>
              </a:ext>
            </a:extLst>
          </p:cNvPr>
          <p:cNvSpPr txBox="1"/>
          <p:nvPr/>
        </p:nvSpPr>
        <p:spPr>
          <a:xfrm>
            <a:off x="3874988" y="5660466"/>
            <a:ext cx="2381156" cy="464871"/>
          </a:xfrm>
          <a:prstGeom prst="rect">
            <a:avLst/>
          </a:prstGeom>
          <a:noFill/>
        </p:spPr>
        <p:txBody>
          <a:bodyPr wrap="square">
            <a:spAutoFit/>
          </a:bodyPr>
          <a:lstStyle/>
          <a:p>
            <a:pPr lvl="1">
              <a:lnSpc>
                <a:spcPct val="150000"/>
              </a:lnSpc>
            </a:pPr>
            <a:r>
              <a:rPr lang="fr-FR" b="1" dirty="0">
                <a:solidFill>
                  <a:srgbClr val="7030A0"/>
                </a:solidFill>
              </a:rPr>
              <a:t>Spray</a:t>
            </a:r>
          </a:p>
        </p:txBody>
      </p:sp>
      <p:pic>
        <p:nvPicPr>
          <p:cNvPr id="37" name="Picture 2" descr="Inhalateur de nicotine">
            <a:extLst>
              <a:ext uri="{FF2B5EF4-FFF2-40B4-BE49-F238E27FC236}">
                <a16:creationId xmlns:a16="http://schemas.microsoft.com/office/drawing/2014/main" id="{9C16BA39-154E-4802-A867-D6258D1C32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0360" y="4619423"/>
            <a:ext cx="2532735" cy="729653"/>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A459FA2D-A7E6-4208-BD87-72B0BD251D48}"/>
              </a:ext>
            </a:extLst>
          </p:cNvPr>
          <p:cNvSpPr txBox="1"/>
          <p:nvPr/>
        </p:nvSpPr>
        <p:spPr>
          <a:xfrm>
            <a:off x="6191228" y="5230279"/>
            <a:ext cx="2381156" cy="464871"/>
          </a:xfrm>
          <a:prstGeom prst="rect">
            <a:avLst/>
          </a:prstGeom>
          <a:noFill/>
        </p:spPr>
        <p:txBody>
          <a:bodyPr wrap="square">
            <a:spAutoFit/>
          </a:bodyPr>
          <a:lstStyle/>
          <a:p>
            <a:pPr lvl="1">
              <a:lnSpc>
                <a:spcPct val="150000"/>
              </a:lnSpc>
            </a:pPr>
            <a:r>
              <a:rPr lang="fr-FR" b="1" dirty="0" err="1">
                <a:solidFill>
                  <a:srgbClr val="7030A0"/>
                </a:solidFill>
              </a:rPr>
              <a:t>Inhaleur</a:t>
            </a:r>
            <a:endParaRPr lang="fr-FR" b="1" dirty="0">
              <a:solidFill>
                <a:srgbClr val="7030A0"/>
              </a:solidFill>
            </a:endParaRPr>
          </a:p>
        </p:txBody>
      </p:sp>
      <p:sp>
        <p:nvSpPr>
          <p:cNvPr id="8" name="Espace réservé du numéro de diapositive 7">
            <a:extLst>
              <a:ext uri="{FF2B5EF4-FFF2-40B4-BE49-F238E27FC236}">
                <a16:creationId xmlns:a16="http://schemas.microsoft.com/office/drawing/2014/main" id="{F3D18358-A2B5-439F-8596-5ABFEE96CD95}"/>
              </a:ext>
            </a:extLst>
          </p:cNvPr>
          <p:cNvSpPr>
            <a:spLocks noGrp="1"/>
          </p:cNvSpPr>
          <p:nvPr>
            <p:ph type="sldNum" sz="quarter" idx="12"/>
          </p:nvPr>
        </p:nvSpPr>
        <p:spPr/>
        <p:txBody>
          <a:bodyPr/>
          <a:lstStyle/>
          <a:p>
            <a:fld id="{E5E36741-0A26-4096-AD24-D960B39C02D6}" type="slidenum">
              <a:rPr lang="fr-FR" smtClean="0"/>
              <a:t>10</a:t>
            </a:fld>
            <a:endParaRPr lang="fr-FR"/>
          </a:p>
        </p:txBody>
      </p:sp>
      <p:cxnSp>
        <p:nvCxnSpPr>
          <p:cNvPr id="30" name="Connecteur droit 29">
            <a:extLst>
              <a:ext uri="{FF2B5EF4-FFF2-40B4-BE49-F238E27FC236}">
                <a16:creationId xmlns:a16="http://schemas.microsoft.com/office/drawing/2014/main" id="{C5CAD1C6-256D-47E5-9F20-B46007680544}"/>
              </a:ext>
            </a:extLst>
          </p:cNvPr>
          <p:cNvCxnSpPr/>
          <p:nvPr/>
        </p:nvCxnSpPr>
        <p:spPr>
          <a:xfrm>
            <a:off x="8507467" y="1775014"/>
            <a:ext cx="0" cy="401540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15342BE6-C8B9-4311-83D4-B6611A5FB8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6578" y="3740757"/>
            <a:ext cx="1085423" cy="639495"/>
          </a:xfrm>
          <a:prstGeom prst="rect">
            <a:avLst/>
          </a:prstGeom>
        </p:spPr>
      </p:pic>
      <p:pic>
        <p:nvPicPr>
          <p:cNvPr id="42" name="Image 41">
            <a:extLst>
              <a:ext uri="{FF2B5EF4-FFF2-40B4-BE49-F238E27FC236}">
                <a16:creationId xmlns:a16="http://schemas.microsoft.com/office/drawing/2014/main" id="{4E751427-2370-4221-9CB3-4EC19D2288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0619" y="3747275"/>
            <a:ext cx="594865" cy="582262"/>
          </a:xfrm>
          <a:prstGeom prst="rect">
            <a:avLst/>
          </a:prstGeom>
        </p:spPr>
      </p:pic>
      <p:pic>
        <p:nvPicPr>
          <p:cNvPr id="43" name="Image 42">
            <a:extLst>
              <a:ext uri="{FF2B5EF4-FFF2-40B4-BE49-F238E27FC236}">
                <a16:creationId xmlns:a16="http://schemas.microsoft.com/office/drawing/2014/main" id="{2B409C88-2F85-4979-AA81-26FABF1284EF}"/>
              </a:ext>
            </a:extLst>
          </p:cNvPr>
          <p:cNvPicPr>
            <a:picLocks noChangeAspect="1"/>
          </p:cNvPicPr>
          <p:nvPr/>
        </p:nvPicPr>
        <p:blipFill>
          <a:blip r:embed="rId12"/>
          <a:stretch>
            <a:fillRect/>
          </a:stretch>
        </p:blipFill>
        <p:spPr>
          <a:xfrm>
            <a:off x="10362048" y="3821773"/>
            <a:ext cx="727988" cy="448644"/>
          </a:xfrm>
          <a:prstGeom prst="rect">
            <a:avLst/>
          </a:prstGeom>
        </p:spPr>
      </p:pic>
      <p:pic>
        <p:nvPicPr>
          <p:cNvPr id="44" name="Image 43">
            <a:extLst>
              <a:ext uri="{FF2B5EF4-FFF2-40B4-BE49-F238E27FC236}">
                <a16:creationId xmlns:a16="http://schemas.microsoft.com/office/drawing/2014/main" id="{0BC19DD4-F154-4F5C-91D2-A46833A575A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4014" t="23600" r="24557" b="32868"/>
          <a:stretch/>
        </p:blipFill>
        <p:spPr>
          <a:xfrm>
            <a:off x="11252312" y="3754938"/>
            <a:ext cx="625032" cy="529075"/>
          </a:xfrm>
          <a:prstGeom prst="rect">
            <a:avLst/>
          </a:prstGeom>
          <a:ln>
            <a:noFill/>
          </a:ln>
          <a:effectLst>
            <a:softEdge rad="112500"/>
          </a:effectLst>
        </p:spPr>
      </p:pic>
      <p:pic>
        <p:nvPicPr>
          <p:cNvPr id="45" name="Image 44">
            <a:extLst>
              <a:ext uri="{FF2B5EF4-FFF2-40B4-BE49-F238E27FC236}">
                <a16:creationId xmlns:a16="http://schemas.microsoft.com/office/drawing/2014/main" id="{02697EB6-E9BF-48D1-8842-DF7992CD2F7C}"/>
              </a:ext>
            </a:extLst>
          </p:cNvPr>
          <p:cNvPicPr>
            <a:picLocks noChangeAspect="1"/>
          </p:cNvPicPr>
          <p:nvPr/>
        </p:nvPicPr>
        <p:blipFill rotWithShape="1">
          <a:blip r:embed="rId14">
            <a:extLst>
              <a:ext uri="{28A0092B-C50C-407E-A947-70E740481C1C}">
                <a14:useLocalDpi xmlns:a14="http://schemas.microsoft.com/office/drawing/2010/main" val="0"/>
              </a:ext>
            </a:extLst>
          </a:blip>
          <a:srcRect l="63343" t="16521" r="14613" b="44296"/>
          <a:stretch/>
        </p:blipFill>
        <p:spPr>
          <a:xfrm>
            <a:off x="9489631" y="4542301"/>
            <a:ext cx="1841529" cy="1754929"/>
          </a:xfrm>
          <a:prstGeom prst="rect">
            <a:avLst/>
          </a:prstGeom>
        </p:spPr>
      </p:pic>
      <p:pic>
        <p:nvPicPr>
          <p:cNvPr id="46" name="Image 45">
            <a:extLst>
              <a:ext uri="{FF2B5EF4-FFF2-40B4-BE49-F238E27FC236}">
                <a16:creationId xmlns:a16="http://schemas.microsoft.com/office/drawing/2014/main" id="{2FF45FE0-9EA8-4696-91B1-D1B71348153E}"/>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100000" l="9720" r="99853">
                        <a14:backgroundMark x1="17084" y1="51600" x2="21649" y2="24800"/>
                        <a14:backgroundMark x1="22975" y1="38000" x2="22386" y2="32000"/>
                        <a14:backgroundMark x1="35493" y1="22000" x2="39470" y2="25600"/>
                      </a14:backgroundRemoval>
                    </a14:imgEffect>
                  </a14:imgLayer>
                </a14:imgProps>
              </a:ext>
              <a:ext uri="{28A0092B-C50C-407E-A947-70E740481C1C}">
                <a14:useLocalDpi xmlns:a14="http://schemas.microsoft.com/office/drawing/2010/main" val="0"/>
              </a:ext>
            </a:extLst>
          </a:blip>
          <a:stretch>
            <a:fillRect/>
          </a:stretch>
        </p:blipFill>
        <p:spPr>
          <a:xfrm rot="16588148">
            <a:off x="9394906" y="2897432"/>
            <a:ext cx="1921491" cy="707471"/>
          </a:xfrm>
          <a:prstGeom prst="rect">
            <a:avLst/>
          </a:prstGeom>
        </p:spPr>
      </p:pic>
      <p:sp>
        <p:nvSpPr>
          <p:cNvPr id="47" name="ZoneTexte 46">
            <a:extLst>
              <a:ext uri="{FF2B5EF4-FFF2-40B4-BE49-F238E27FC236}">
                <a16:creationId xmlns:a16="http://schemas.microsoft.com/office/drawing/2014/main" id="{92A35E2D-9A11-45F3-85E7-7701B879917A}"/>
              </a:ext>
            </a:extLst>
          </p:cNvPr>
          <p:cNvSpPr txBox="1"/>
          <p:nvPr/>
        </p:nvSpPr>
        <p:spPr>
          <a:xfrm>
            <a:off x="8982440" y="1496889"/>
            <a:ext cx="2583852" cy="707886"/>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lvl1pPr algn="ctr">
              <a:lnSpc>
                <a:spcPct val="90000"/>
              </a:lnSpc>
              <a:spcBef>
                <a:spcPct val="0"/>
              </a:spcBef>
              <a:buNone/>
              <a:defRPr sz="2400" b="1">
                <a:solidFill>
                  <a:srgbClr val="7030A0"/>
                </a:solidFill>
              </a:defRPr>
            </a:lvl1pPr>
          </a:lstStyle>
          <a:p>
            <a:r>
              <a:rPr lang="fr-FR" dirty="0"/>
              <a:t>e-cigarette avec e-liquide</a:t>
            </a:r>
          </a:p>
        </p:txBody>
      </p:sp>
      <p:sp>
        <p:nvSpPr>
          <p:cNvPr id="32" name="Titre 1">
            <a:extLst>
              <a:ext uri="{FF2B5EF4-FFF2-40B4-BE49-F238E27FC236}">
                <a16:creationId xmlns:a16="http://schemas.microsoft.com/office/drawing/2014/main" id="{3E747D49-707E-4EE0-83BA-1CA68D9EF2CF}"/>
              </a:ext>
            </a:extLst>
          </p:cNvPr>
          <p:cNvSpPr>
            <a:spLocks noGrp="1"/>
          </p:cNvSpPr>
          <p:nvPr>
            <p:ph type="title"/>
          </p:nvPr>
        </p:nvSpPr>
        <p:spPr>
          <a:xfrm>
            <a:off x="-1949022" y="62622"/>
            <a:ext cx="10515600" cy="1325563"/>
          </a:xfrm>
        </p:spPr>
        <p:txBody>
          <a:bodyPr vert="horz" lIns="91440" tIns="45720" rIns="91440" bIns="45720" rtlCol="0" anchor="ctr">
            <a:normAutofit/>
          </a:bodyPr>
          <a:lstStyle/>
          <a:p>
            <a:pPr algn="ctr"/>
            <a:r>
              <a:rPr lang="fr-FR" b="1" dirty="0">
                <a:solidFill>
                  <a:srgbClr val="420042"/>
                </a:solidFill>
                <a:latin typeface="Palatino Linotype" panose="02040502050505030304" pitchFamily="18" charset="0"/>
                <a:cs typeface="Segoe UI" panose="020B0502040204020203" pitchFamily="34" charset="0"/>
              </a:rPr>
              <a:t>Intervention STOP</a:t>
            </a:r>
          </a:p>
        </p:txBody>
      </p:sp>
    </p:spTree>
    <p:extLst>
      <p:ext uri="{BB962C8B-B14F-4D97-AF65-F5344CB8AC3E}">
        <p14:creationId xmlns:p14="http://schemas.microsoft.com/office/powerpoint/2010/main" val="42005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5B3C84-4DA5-4D52-B44B-6ABA2E190166}"/>
              </a:ext>
            </a:extLst>
          </p:cNvPr>
          <p:cNvSpPr txBox="1">
            <a:spLocks/>
          </p:cNvSpPr>
          <p:nvPr/>
        </p:nvSpPr>
        <p:spPr>
          <a:xfrm>
            <a:off x="40717" y="94788"/>
            <a:ext cx="108771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r>
              <a:rPr lang="fr-FR" dirty="0"/>
              <a:t>Perception des TSN et de la e-cigarette</a:t>
            </a:r>
          </a:p>
        </p:txBody>
      </p:sp>
      <p:sp>
        <p:nvSpPr>
          <p:cNvPr id="10" name="ZoneTexte 9">
            <a:extLst>
              <a:ext uri="{FF2B5EF4-FFF2-40B4-BE49-F238E27FC236}">
                <a16:creationId xmlns:a16="http://schemas.microsoft.com/office/drawing/2014/main" id="{A3C10469-7DEF-4BFC-ABF0-4D97D1AB1185}"/>
              </a:ext>
            </a:extLst>
          </p:cNvPr>
          <p:cNvSpPr txBox="1"/>
          <p:nvPr/>
        </p:nvSpPr>
        <p:spPr>
          <a:xfrm>
            <a:off x="5462060" y="1420351"/>
            <a:ext cx="1472772" cy="523220"/>
          </a:xfrm>
          <a:prstGeom prst="rect">
            <a:avLst/>
          </a:prstGeom>
          <a:noFill/>
          <a:ln>
            <a:solidFill>
              <a:srgbClr val="420042"/>
            </a:solidFill>
          </a:ln>
        </p:spPr>
        <p:txBody>
          <a:bodyPr wrap="square" rtlCol="0">
            <a:spAutoFit/>
          </a:bodyPr>
          <a:lstStyle/>
          <a:p>
            <a:pPr algn="ctr"/>
            <a:r>
              <a:rPr lang="fr-FR" sz="2800" b="1" dirty="0">
                <a:solidFill>
                  <a:srgbClr val="006666"/>
                </a:solidFill>
                <a:latin typeface="Palatino Linotype" panose="02040502050505030304" pitchFamily="18" charset="0"/>
              </a:rPr>
              <a:t>N = 156 </a:t>
            </a:r>
          </a:p>
        </p:txBody>
      </p:sp>
      <p:pic>
        <p:nvPicPr>
          <p:cNvPr id="11" name="Image 10">
            <a:extLst>
              <a:ext uri="{FF2B5EF4-FFF2-40B4-BE49-F238E27FC236}">
                <a16:creationId xmlns:a16="http://schemas.microsoft.com/office/drawing/2014/main" id="{CDA9EEBF-1A38-4CCD-986F-C30FEEA8F24F}"/>
              </a:ext>
            </a:extLst>
          </p:cNvPr>
          <p:cNvPicPr>
            <a:picLocks noChangeAspect="1"/>
          </p:cNvPicPr>
          <p:nvPr/>
        </p:nvPicPr>
        <p:blipFill>
          <a:blip r:embed="rId3">
            <a:duotone>
              <a:prstClr val="black"/>
              <a:schemeClr val="tx2">
                <a:tint val="45000"/>
                <a:satMod val="400000"/>
              </a:schemeClr>
            </a:duotone>
          </a:blip>
          <a:stretch>
            <a:fillRect/>
          </a:stretch>
        </p:blipFill>
        <p:spPr>
          <a:xfrm>
            <a:off x="750719" y="1693129"/>
            <a:ext cx="524301" cy="518205"/>
          </a:xfrm>
          <a:prstGeom prst="rect">
            <a:avLst/>
          </a:prstGeom>
        </p:spPr>
      </p:pic>
      <p:sp>
        <p:nvSpPr>
          <p:cNvPr id="12" name="ZoneTexte 11">
            <a:extLst>
              <a:ext uri="{FF2B5EF4-FFF2-40B4-BE49-F238E27FC236}">
                <a16:creationId xmlns:a16="http://schemas.microsoft.com/office/drawing/2014/main" id="{4EF35F32-BA89-48C6-BE89-B523C1D6F008}"/>
              </a:ext>
            </a:extLst>
          </p:cNvPr>
          <p:cNvSpPr txBox="1"/>
          <p:nvPr/>
        </p:nvSpPr>
        <p:spPr>
          <a:xfrm>
            <a:off x="1275020" y="1771297"/>
            <a:ext cx="3662739" cy="369332"/>
          </a:xfrm>
          <a:prstGeom prst="rect">
            <a:avLst/>
          </a:prstGeom>
          <a:noFill/>
        </p:spPr>
        <p:txBody>
          <a:bodyPr wrap="square" rtlCol="0">
            <a:spAutoFit/>
          </a:bodyPr>
          <a:lstStyle/>
          <a:p>
            <a:r>
              <a:rPr lang="fr-FR" b="1" dirty="0">
                <a:solidFill>
                  <a:srgbClr val="660066"/>
                </a:solidFill>
                <a:latin typeface="Palatino Linotype" panose="02040502050505030304" pitchFamily="18" charset="0"/>
              </a:rPr>
              <a:t>94% ont entendu parler des TSN</a:t>
            </a:r>
          </a:p>
        </p:txBody>
      </p:sp>
      <p:pic>
        <p:nvPicPr>
          <p:cNvPr id="14" name="Image 13">
            <a:extLst>
              <a:ext uri="{FF2B5EF4-FFF2-40B4-BE49-F238E27FC236}">
                <a16:creationId xmlns:a16="http://schemas.microsoft.com/office/drawing/2014/main" id="{B989497E-4F73-4972-AD06-6FC05A43D71C}"/>
              </a:ext>
            </a:extLst>
          </p:cNvPr>
          <p:cNvPicPr>
            <a:picLocks noChangeAspect="1"/>
          </p:cNvPicPr>
          <p:nvPr/>
        </p:nvPicPr>
        <p:blipFill>
          <a:blip r:embed="rId3">
            <a:duotone>
              <a:prstClr val="black"/>
              <a:schemeClr val="tx2">
                <a:tint val="45000"/>
                <a:satMod val="400000"/>
              </a:schemeClr>
            </a:duotone>
          </a:blip>
          <a:stretch>
            <a:fillRect/>
          </a:stretch>
        </p:blipFill>
        <p:spPr>
          <a:xfrm>
            <a:off x="7117330" y="1693128"/>
            <a:ext cx="524301" cy="518205"/>
          </a:xfrm>
          <a:prstGeom prst="rect">
            <a:avLst/>
          </a:prstGeom>
        </p:spPr>
      </p:pic>
      <p:sp>
        <p:nvSpPr>
          <p:cNvPr id="15" name="ZoneTexte 14">
            <a:extLst>
              <a:ext uri="{FF2B5EF4-FFF2-40B4-BE49-F238E27FC236}">
                <a16:creationId xmlns:a16="http://schemas.microsoft.com/office/drawing/2014/main" id="{FC27788C-A5EB-418A-9B67-00DFA7FEA601}"/>
              </a:ext>
            </a:extLst>
          </p:cNvPr>
          <p:cNvSpPr txBox="1"/>
          <p:nvPr/>
        </p:nvSpPr>
        <p:spPr>
          <a:xfrm>
            <a:off x="7641630" y="1771297"/>
            <a:ext cx="3799651" cy="369332"/>
          </a:xfrm>
          <a:prstGeom prst="rect">
            <a:avLst/>
          </a:prstGeom>
          <a:noFill/>
        </p:spPr>
        <p:txBody>
          <a:bodyPr wrap="square" rtlCol="0">
            <a:spAutoFit/>
          </a:bodyPr>
          <a:lstStyle/>
          <a:p>
            <a:r>
              <a:rPr lang="fr-FR" b="1" dirty="0">
                <a:solidFill>
                  <a:srgbClr val="660066"/>
                </a:solidFill>
                <a:latin typeface="Palatino Linotype" panose="02040502050505030304" pitchFamily="18" charset="0"/>
              </a:rPr>
              <a:t>96% ont entendu parler de la </a:t>
            </a:r>
            <a:r>
              <a:rPr lang="fr-FR" b="1" dirty="0" err="1">
                <a:solidFill>
                  <a:srgbClr val="660066"/>
                </a:solidFill>
                <a:latin typeface="Palatino Linotype" panose="02040502050505030304" pitchFamily="18" charset="0"/>
              </a:rPr>
              <a:t>Ecig</a:t>
            </a:r>
            <a:endParaRPr lang="fr-FR" b="1" dirty="0">
              <a:solidFill>
                <a:srgbClr val="660066"/>
              </a:solidFill>
              <a:latin typeface="Palatino Linotype" panose="02040502050505030304" pitchFamily="18" charset="0"/>
            </a:endParaRPr>
          </a:p>
        </p:txBody>
      </p:sp>
      <p:graphicFrame>
        <p:nvGraphicFramePr>
          <p:cNvPr id="16" name="Graphique 15">
            <a:extLst>
              <a:ext uri="{FF2B5EF4-FFF2-40B4-BE49-F238E27FC236}">
                <a16:creationId xmlns:a16="http://schemas.microsoft.com/office/drawing/2014/main" id="{0575229B-3C20-41D8-8DCF-5FC502BB7647}"/>
              </a:ext>
            </a:extLst>
          </p:cNvPr>
          <p:cNvGraphicFramePr>
            <a:graphicFrameLocks/>
          </p:cNvGraphicFramePr>
          <p:nvPr>
            <p:extLst>
              <p:ext uri="{D42A27DB-BD31-4B8C-83A1-F6EECF244321}">
                <p14:modId xmlns:p14="http://schemas.microsoft.com/office/powerpoint/2010/main" val="3280462088"/>
              </p:ext>
            </p:extLst>
          </p:nvPr>
        </p:nvGraphicFramePr>
        <p:xfrm>
          <a:off x="6751304" y="2279683"/>
          <a:ext cx="5180400" cy="268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a:extLst>
              <a:ext uri="{FF2B5EF4-FFF2-40B4-BE49-F238E27FC236}">
                <a16:creationId xmlns:a16="http://schemas.microsoft.com/office/drawing/2014/main" id="{A13B9A4E-5B92-49A1-ACCD-3C203A102FE9}"/>
              </a:ext>
            </a:extLst>
          </p:cNvPr>
          <p:cNvSpPr txBox="1"/>
          <p:nvPr/>
        </p:nvSpPr>
        <p:spPr>
          <a:xfrm>
            <a:off x="1776539" y="5537003"/>
            <a:ext cx="9949529" cy="120032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a:ln>
                  <a:noFill/>
                </a:ln>
                <a:solidFill>
                  <a:srgbClr val="002060"/>
                </a:solidFill>
                <a:effectLst/>
                <a:uLnTx/>
                <a:uFillTx/>
                <a:latin typeface="Palatino Linotype" panose="02040502050505030304" pitchFamily="18" charset="0"/>
              </a:rPr>
              <a:t>Réponses </a:t>
            </a:r>
            <a:r>
              <a:rPr kumimoji="0" lang="fr-FR" sz="1800" b="1" i="0" u="none" strike="noStrike" kern="0" cap="none" spc="0" normalizeH="0" baseline="0" noProof="0" dirty="0">
                <a:ln>
                  <a:noFill/>
                </a:ln>
                <a:solidFill>
                  <a:srgbClr val="002060"/>
                </a:solidFill>
                <a:effectLst/>
                <a:uLnTx/>
                <a:uFillTx/>
                <a:latin typeface="Palatino Linotype" panose="02040502050505030304" pitchFamily="18" charset="0"/>
                <a:sym typeface="Wingdings" panose="05000000000000000000" pitchFamily="2" charset="2"/>
              </a:rPr>
              <a:t>  0: Pas du tout / 4: Tout à fait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a:ln>
                  <a:noFill/>
                </a:ln>
                <a:solidFill>
                  <a:srgbClr val="002060"/>
                </a:solidFill>
                <a:effectLst/>
                <a:uLnTx/>
                <a:uFillTx/>
                <a:latin typeface="Palatino Linotype" panose="02040502050505030304" pitchFamily="18" charset="0"/>
                <a:sym typeface="Wingdings" panose="05000000000000000000" pitchFamily="2" charset="2"/>
              </a:rPr>
              <a:t>Calcul du score total de perceptions (en continu)</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a:ln>
                  <a:noFill/>
                </a:ln>
                <a:solidFill>
                  <a:srgbClr val="002060"/>
                </a:solidFill>
                <a:effectLst/>
                <a:uLnTx/>
                <a:uFillTx/>
                <a:latin typeface="Palatino Linotype" panose="02040502050505030304" pitchFamily="18" charset="0"/>
                <a:sym typeface="Wingdings" panose="05000000000000000000" pitchFamily="2" charset="2"/>
              </a:rPr>
              <a:t>Couper le score total selon la médiane (selon la distribution du score)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a:ln>
                <a:noFill/>
              </a:ln>
              <a:solidFill>
                <a:prstClr val="black"/>
              </a:solidFill>
              <a:effectLst/>
              <a:uLnTx/>
              <a:uFillTx/>
            </a:endParaRPr>
          </a:p>
        </p:txBody>
      </p:sp>
      <p:pic>
        <p:nvPicPr>
          <p:cNvPr id="18" name="Graphique 17" descr="Avertissement avec un remplissage uni">
            <a:extLst>
              <a:ext uri="{FF2B5EF4-FFF2-40B4-BE49-F238E27FC236}">
                <a16:creationId xmlns:a16="http://schemas.microsoft.com/office/drawing/2014/main" id="{CC2B77CC-51BD-4FA2-9402-8B1E121AE5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669" y="5537003"/>
            <a:ext cx="914400" cy="914400"/>
          </a:xfrm>
          <a:prstGeom prst="rect">
            <a:avLst/>
          </a:prstGeom>
        </p:spPr>
      </p:pic>
      <p:graphicFrame>
        <p:nvGraphicFramePr>
          <p:cNvPr id="19" name="Graphique 18">
            <a:extLst>
              <a:ext uri="{FF2B5EF4-FFF2-40B4-BE49-F238E27FC236}">
                <a16:creationId xmlns:a16="http://schemas.microsoft.com/office/drawing/2014/main" id="{31B5E61A-E182-4CA6-84A7-008805BE926A}"/>
              </a:ext>
            </a:extLst>
          </p:cNvPr>
          <p:cNvGraphicFramePr>
            <a:graphicFrameLocks/>
          </p:cNvGraphicFramePr>
          <p:nvPr>
            <p:extLst>
              <p:ext uri="{D42A27DB-BD31-4B8C-83A1-F6EECF244321}">
                <p14:modId xmlns:p14="http://schemas.microsoft.com/office/powerpoint/2010/main" val="291317128"/>
              </p:ext>
            </p:extLst>
          </p:nvPr>
        </p:nvGraphicFramePr>
        <p:xfrm>
          <a:off x="298878" y="2279683"/>
          <a:ext cx="5180400" cy="268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930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5B3C84-4DA5-4D52-B44B-6ABA2E190166}"/>
              </a:ext>
            </a:extLst>
          </p:cNvPr>
          <p:cNvSpPr txBox="1">
            <a:spLocks/>
          </p:cNvSpPr>
          <p:nvPr/>
        </p:nvSpPr>
        <p:spPr>
          <a:xfrm>
            <a:off x="190500" y="6064"/>
            <a:ext cx="107421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r>
              <a:rPr lang="fr-FR" dirty="0"/>
              <a:t>Perception des TSN et de la e-cigarette</a:t>
            </a:r>
          </a:p>
        </p:txBody>
      </p:sp>
      <p:pic>
        <p:nvPicPr>
          <p:cNvPr id="3" name="Image 2">
            <a:extLst>
              <a:ext uri="{FF2B5EF4-FFF2-40B4-BE49-F238E27FC236}">
                <a16:creationId xmlns:a16="http://schemas.microsoft.com/office/drawing/2014/main" id="{E19070ED-9361-47D5-8FFF-E56ED820D4E3}"/>
              </a:ext>
            </a:extLst>
          </p:cNvPr>
          <p:cNvPicPr>
            <a:picLocks noChangeAspect="1"/>
          </p:cNvPicPr>
          <p:nvPr/>
        </p:nvPicPr>
        <p:blipFill>
          <a:blip r:embed="rId3">
            <a:duotone>
              <a:prstClr val="black"/>
              <a:srgbClr val="D9C3A5">
                <a:tint val="50000"/>
                <a:satMod val="180000"/>
              </a:srgbClr>
            </a:duotone>
          </a:blip>
          <a:stretch>
            <a:fillRect/>
          </a:stretch>
        </p:blipFill>
        <p:spPr>
          <a:xfrm>
            <a:off x="8661461" y="1281445"/>
            <a:ext cx="1039987" cy="1039987"/>
          </a:xfrm>
          <a:prstGeom prst="rect">
            <a:avLst/>
          </a:prstGeom>
        </p:spPr>
      </p:pic>
      <p:graphicFrame>
        <p:nvGraphicFramePr>
          <p:cNvPr id="26" name="Graphique 25">
            <a:extLst>
              <a:ext uri="{FF2B5EF4-FFF2-40B4-BE49-F238E27FC236}">
                <a16:creationId xmlns:a16="http://schemas.microsoft.com/office/drawing/2014/main" id="{A2EF6511-3AF4-4546-BD17-DAB2DAB46EAF}"/>
              </a:ext>
            </a:extLst>
          </p:cNvPr>
          <p:cNvGraphicFramePr>
            <a:graphicFrameLocks/>
          </p:cNvGraphicFramePr>
          <p:nvPr>
            <p:extLst>
              <p:ext uri="{D42A27DB-BD31-4B8C-83A1-F6EECF244321}">
                <p14:modId xmlns:p14="http://schemas.microsoft.com/office/powerpoint/2010/main" val="3255495821"/>
              </p:ext>
            </p:extLst>
          </p:nvPr>
        </p:nvGraphicFramePr>
        <p:xfrm>
          <a:off x="6808965" y="2015667"/>
          <a:ext cx="5090160" cy="4671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aphique 26">
            <a:extLst>
              <a:ext uri="{FF2B5EF4-FFF2-40B4-BE49-F238E27FC236}">
                <a16:creationId xmlns:a16="http://schemas.microsoft.com/office/drawing/2014/main" id="{8FA7B73F-4377-4574-8E2F-507AC3708AA5}"/>
              </a:ext>
            </a:extLst>
          </p:cNvPr>
          <p:cNvGraphicFramePr>
            <a:graphicFrameLocks/>
          </p:cNvGraphicFramePr>
          <p:nvPr>
            <p:extLst>
              <p:ext uri="{D42A27DB-BD31-4B8C-83A1-F6EECF244321}">
                <p14:modId xmlns:p14="http://schemas.microsoft.com/office/powerpoint/2010/main" val="2580317280"/>
              </p:ext>
            </p:extLst>
          </p:nvPr>
        </p:nvGraphicFramePr>
        <p:xfrm>
          <a:off x="806444" y="1996978"/>
          <a:ext cx="4572000" cy="4671169"/>
        </p:xfrm>
        <a:graphic>
          <a:graphicData uri="http://schemas.openxmlformats.org/drawingml/2006/chart">
            <c:chart xmlns:c="http://schemas.openxmlformats.org/drawingml/2006/chart" xmlns:r="http://schemas.openxmlformats.org/officeDocument/2006/relationships" r:id="rId5"/>
          </a:graphicData>
        </a:graphic>
      </p:graphicFrame>
      <p:pic>
        <p:nvPicPr>
          <p:cNvPr id="20" name="Graphique 19" descr="Homme et femme avec un remplissage uni">
            <a:extLst>
              <a:ext uri="{FF2B5EF4-FFF2-40B4-BE49-F238E27FC236}">
                <a16:creationId xmlns:a16="http://schemas.microsoft.com/office/drawing/2014/main" id="{D29B13D5-933E-488A-BDD1-CE52BB5AE9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07522" y="1281445"/>
            <a:ext cx="1040400" cy="1040400"/>
          </a:xfrm>
          <a:prstGeom prst="rect">
            <a:avLst/>
          </a:prstGeom>
        </p:spPr>
      </p:pic>
    </p:spTree>
    <p:extLst>
      <p:ext uri="{BB962C8B-B14F-4D97-AF65-F5344CB8AC3E}">
        <p14:creationId xmlns:p14="http://schemas.microsoft.com/office/powerpoint/2010/main" val="21292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5B3C84-4DA5-4D52-B44B-6ABA2E190166}"/>
              </a:ext>
            </a:extLst>
          </p:cNvPr>
          <p:cNvSpPr txBox="1">
            <a:spLocks/>
          </p:cNvSpPr>
          <p:nvPr/>
        </p:nvSpPr>
        <p:spPr>
          <a:xfrm>
            <a:off x="137622" y="76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r>
              <a:rPr lang="fr-FR" dirty="0"/>
              <a:t>Perception des TSN</a:t>
            </a:r>
          </a:p>
        </p:txBody>
      </p:sp>
      <p:graphicFrame>
        <p:nvGraphicFramePr>
          <p:cNvPr id="24" name="Graphique 23">
            <a:extLst>
              <a:ext uri="{FF2B5EF4-FFF2-40B4-BE49-F238E27FC236}">
                <a16:creationId xmlns:a16="http://schemas.microsoft.com/office/drawing/2014/main" id="{204BE90D-3A5F-48DD-A826-EE5AAC746153}"/>
              </a:ext>
            </a:extLst>
          </p:cNvPr>
          <p:cNvGraphicFramePr>
            <a:graphicFrameLocks/>
          </p:cNvGraphicFramePr>
          <p:nvPr>
            <p:extLst>
              <p:ext uri="{D42A27DB-BD31-4B8C-83A1-F6EECF244321}">
                <p14:modId xmlns:p14="http://schemas.microsoft.com/office/powerpoint/2010/main" val="3262088025"/>
              </p:ext>
            </p:extLst>
          </p:nvPr>
        </p:nvGraphicFramePr>
        <p:xfrm>
          <a:off x="298879" y="1281236"/>
          <a:ext cx="5393262" cy="491382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8A174538-36CE-41D0-A421-6CB539C7D041}"/>
              </a:ext>
            </a:extLst>
          </p:cNvPr>
          <p:cNvSpPr txBox="1"/>
          <p:nvPr/>
        </p:nvSpPr>
        <p:spPr>
          <a:xfrm>
            <a:off x="3611880" y="3265053"/>
            <a:ext cx="742950" cy="461665"/>
          </a:xfrm>
          <a:prstGeom prst="rect">
            <a:avLst/>
          </a:prstGeom>
          <a:noFill/>
        </p:spPr>
        <p:txBody>
          <a:bodyPr wrap="square" rtlCol="0">
            <a:spAutoFit/>
          </a:bodyPr>
          <a:lstStyle/>
          <a:p>
            <a:r>
              <a:rPr lang="fr-FR" sz="2400" b="1" dirty="0">
                <a:solidFill>
                  <a:schemeClr val="bg1"/>
                </a:solidFill>
              </a:rPr>
              <a:t>19%</a:t>
            </a:r>
          </a:p>
        </p:txBody>
      </p:sp>
      <p:sp>
        <p:nvSpPr>
          <p:cNvPr id="12" name="ZoneTexte 11">
            <a:extLst>
              <a:ext uri="{FF2B5EF4-FFF2-40B4-BE49-F238E27FC236}">
                <a16:creationId xmlns:a16="http://schemas.microsoft.com/office/drawing/2014/main" id="{6804FEE3-2350-4D1E-ACBA-DA3C3482AF36}"/>
              </a:ext>
            </a:extLst>
          </p:cNvPr>
          <p:cNvSpPr txBox="1"/>
          <p:nvPr/>
        </p:nvSpPr>
        <p:spPr>
          <a:xfrm>
            <a:off x="1878330" y="3874653"/>
            <a:ext cx="742950" cy="461665"/>
          </a:xfrm>
          <a:prstGeom prst="rect">
            <a:avLst/>
          </a:prstGeom>
          <a:noFill/>
        </p:spPr>
        <p:txBody>
          <a:bodyPr wrap="square" rtlCol="0">
            <a:spAutoFit/>
          </a:bodyPr>
          <a:lstStyle/>
          <a:p>
            <a:r>
              <a:rPr lang="fr-FR" sz="2400" b="1" dirty="0">
                <a:solidFill>
                  <a:schemeClr val="bg1"/>
                </a:solidFill>
              </a:rPr>
              <a:t>37%</a:t>
            </a:r>
          </a:p>
        </p:txBody>
      </p:sp>
      <p:graphicFrame>
        <p:nvGraphicFramePr>
          <p:cNvPr id="14" name="Graphique 13">
            <a:extLst>
              <a:ext uri="{FF2B5EF4-FFF2-40B4-BE49-F238E27FC236}">
                <a16:creationId xmlns:a16="http://schemas.microsoft.com/office/drawing/2014/main" id="{458188D2-B85D-4470-B1AC-7DC1A37F3BBC}"/>
              </a:ext>
            </a:extLst>
          </p:cNvPr>
          <p:cNvGraphicFramePr>
            <a:graphicFrameLocks/>
          </p:cNvGraphicFramePr>
          <p:nvPr>
            <p:extLst>
              <p:ext uri="{D42A27DB-BD31-4B8C-83A1-F6EECF244321}">
                <p14:modId xmlns:p14="http://schemas.microsoft.com/office/powerpoint/2010/main" val="2504879577"/>
              </p:ext>
            </p:extLst>
          </p:nvPr>
        </p:nvGraphicFramePr>
        <p:xfrm>
          <a:off x="6629400" y="1259452"/>
          <a:ext cx="5263721" cy="5576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538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5B3C84-4DA5-4D52-B44B-6ABA2E190166}"/>
              </a:ext>
            </a:extLst>
          </p:cNvPr>
          <p:cNvSpPr txBox="1">
            <a:spLocks/>
          </p:cNvSpPr>
          <p:nvPr/>
        </p:nvSpPr>
        <p:spPr>
          <a:xfrm>
            <a:off x="514350" y="65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r>
              <a:rPr lang="fr-FR" dirty="0"/>
              <a:t>Perception de la e-cigarette</a:t>
            </a:r>
          </a:p>
        </p:txBody>
      </p:sp>
      <p:sp>
        <p:nvSpPr>
          <p:cNvPr id="5" name="ZoneTexte 4">
            <a:extLst>
              <a:ext uri="{FF2B5EF4-FFF2-40B4-BE49-F238E27FC236}">
                <a16:creationId xmlns:a16="http://schemas.microsoft.com/office/drawing/2014/main" id="{8A174538-36CE-41D0-A421-6CB539C7D041}"/>
              </a:ext>
            </a:extLst>
          </p:cNvPr>
          <p:cNvSpPr txBox="1"/>
          <p:nvPr/>
        </p:nvSpPr>
        <p:spPr>
          <a:xfrm>
            <a:off x="3611880" y="3265053"/>
            <a:ext cx="742950" cy="461665"/>
          </a:xfrm>
          <a:prstGeom prst="rect">
            <a:avLst/>
          </a:prstGeom>
          <a:noFill/>
        </p:spPr>
        <p:txBody>
          <a:bodyPr wrap="square" rtlCol="0">
            <a:spAutoFit/>
          </a:bodyPr>
          <a:lstStyle/>
          <a:p>
            <a:r>
              <a:rPr lang="fr-FR" sz="2400" b="1" dirty="0">
                <a:solidFill>
                  <a:schemeClr val="bg1"/>
                </a:solidFill>
              </a:rPr>
              <a:t>19%</a:t>
            </a:r>
          </a:p>
        </p:txBody>
      </p:sp>
      <p:sp>
        <p:nvSpPr>
          <p:cNvPr id="12" name="ZoneTexte 11">
            <a:extLst>
              <a:ext uri="{FF2B5EF4-FFF2-40B4-BE49-F238E27FC236}">
                <a16:creationId xmlns:a16="http://schemas.microsoft.com/office/drawing/2014/main" id="{6804FEE3-2350-4D1E-ACBA-DA3C3482AF36}"/>
              </a:ext>
            </a:extLst>
          </p:cNvPr>
          <p:cNvSpPr txBox="1"/>
          <p:nvPr/>
        </p:nvSpPr>
        <p:spPr>
          <a:xfrm>
            <a:off x="1878330" y="3874653"/>
            <a:ext cx="742950" cy="461665"/>
          </a:xfrm>
          <a:prstGeom prst="rect">
            <a:avLst/>
          </a:prstGeom>
          <a:noFill/>
        </p:spPr>
        <p:txBody>
          <a:bodyPr wrap="square" rtlCol="0">
            <a:spAutoFit/>
          </a:bodyPr>
          <a:lstStyle/>
          <a:p>
            <a:r>
              <a:rPr lang="fr-FR" sz="2400" b="1" dirty="0">
                <a:solidFill>
                  <a:schemeClr val="bg1"/>
                </a:solidFill>
              </a:rPr>
              <a:t>37%</a:t>
            </a:r>
          </a:p>
        </p:txBody>
      </p:sp>
      <p:graphicFrame>
        <p:nvGraphicFramePr>
          <p:cNvPr id="8" name="Graphique 7">
            <a:extLst>
              <a:ext uri="{FF2B5EF4-FFF2-40B4-BE49-F238E27FC236}">
                <a16:creationId xmlns:a16="http://schemas.microsoft.com/office/drawing/2014/main" id="{C22B875D-5E6F-4182-9DAD-DFFAEE007A34}"/>
              </a:ext>
            </a:extLst>
          </p:cNvPr>
          <p:cNvGraphicFramePr>
            <a:graphicFrameLocks/>
          </p:cNvGraphicFramePr>
          <p:nvPr>
            <p:extLst>
              <p:ext uri="{D42A27DB-BD31-4B8C-83A1-F6EECF244321}">
                <p14:modId xmlns:p14="http://schemas.microsoft.com/office/powerpoint/2010/main" val="2576425692"/>
              </p:ext>
            </p:extLst>
          </p:nvPr>
        </p:nvGraphicFramePr>
        <p:xfrm>
          <a:off x="6910878" y="1281236"/>
          <a:ext cx="4572000" cy="5485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519D2A46-CF68-4160-915B-768F07B849E1}"/>
              </a:ext>
            </a:extLst>
          </p:cNvPr>
          <p:cNvGraphicFramePr>
            <a:graphicFrameLocks/>
          </p:cNvGraphicFramePr>
          <p:nvPr>
            <p:extLst>
              <p:ext uri="{D42A27DB-BD31-4B8C-83A1-F6EECF244321}">
                <p14:modId xmlns:p14="http://schemas.microsoft.com/office/powerpoint/2010/main" val="3530559946"/>
              </p:ext>
            </p:extLst>
          </p:nvPr>
        </p:nvGraphicFramePr>
        <p:xfrm>
          <a:off x="514350" y="1417652"/>
          <a:ext cx="5392800" cy="5120307"/>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42D09F5D-0D43-4814-8AF6-9F23B4C9E10D}"/>
              </a:ext>
            </a:extLst>
          </p:cNvPr>
          <p:cNvSpPr txBox="1"/>
          <p:nvPr/>
        </p:nvSpPr>
        <p:spPr>
          <a:xfrm>
            <a:off x="2030730" y="4027053"/>
            <a:ext cx="742950" cy="461665"/>
          </a:xfrm>
          <a:prstGeom prst="rect">
            <a:avLst/>
          </a:prstGeom>
          <a:noFill/>
        </p:spPr>
        <p:txBody>
          <a:bodyPr wrap="square" rtlCol="0">
            <a:spAutoFit/>
          </a:bodyPr>
          <a:lstStyle/>
          <a:p>
            <a:r>
              <a:rPr lang="fr-FR" sz="2400" b="1" dirty="0">
                <a:solidFill>
                  <a:schemeClr val="bg1"/>
                </a:solidFill>
              </a:rPr>
              <a:t>39%</a:t>
            </a:r>
          </a:p>
        </p:txBody>
      </p:sp>
      <p:sp>
        <p:nvSpPr>
          <p:cNvPr id="11" name="ZoneTexte 10">
            <a:extLst>
              <a:ext uri="{FF2B5EF4-FFF2-40B4-BE49-F238E27FC236}">
                <a16:creationId xmlns:a16="http://schemas.microsoft.com/office/drawing/2014/main" id="{ECE3CEBA-5257-42C8-93BB-A9EC7A5E5F22}"/>
              </a:ext>
            </a:extLst>
          </p:cNvPr>
          <p:cNvSpPr txBox="1"/>
          <p:nvPr/>
        </p:nvSpPr>
        <p:spPr>
          <a:xfrm>
            <a:off x="3798570" y="3065326"/>
            <a:ext cx="742950" cy="461665"/>
          </a:xfrm>
          <a:prstGeom prst="rect">
            <a:avLst/>
          </a:prstGeom>
          <a:noFill/>
        </p:spPr>
        <p:txBody>
          <a:bodyPr wrap="square" rtlCol="0">
            <a:spAutoFit/>
          </a:bodyPr>
          <a:lstStyle/>
          <a:p>
            <a:r>
              <a:rPr lang="fr-FR" sz="2400" b="1" dirty="0">
                <a:solidFill>
                  <a:schemeClr val="bg1"/>
                </a:solidFill>
              </a:rPr>
              <a:t>14%</a:t>
            </a:r>
          </a:p>
        </p:txBody>
      </p:sp>
    </p:spTree>
    <p:extLst>
      <p:ext uri="{BB962C8B-B14F-4D97-AF65-F5344CB8AC3E}">
        <p14:creationId xmlns:p14="http://schemas.microsoft.com/office/powerpoint/2010/main" val="156790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4EB2CA69-CF26-480E-8EFC-79C96ABE1090}"/>
              </a:ext>
            </a:extLst>
          </p:cNvPr>
          <p:cNvSpPr>
            <a:spLocks noGrp="1"/>
          </p:cNvSpPr>
          <p:nvPr>
            <p:ph idx="1"/>
          </p:nvPr>
        </p:nvSpPr>
        <p:spPr>
          <a:xfrm>
            <a:off x="298878" y="1540569"/>
            <a:ext cx="11407607" cy="3776862"/>
          </a:xfrm>
        </p:spPr>
        <p:txBody>
          <a:bodyPr>
            <a:normAutofit fontScale="92500" lnSpcReduction="10000"/>
          </a:bodyPr>
          <a:lstStyle/>
          <a:p>
            <a:pPr marL="666900" lvl="1" indent="-342900">
              <a:buFont typeface="Wingdings" panose="05000000000000000000" pitchFamily="2" charset="2"/>
              <a:buChar char="v"/>
            </a:pPr>
            <a:r>
              <a:rPr lang="en-US" sz="2400" b="1" dirty="0" err="1">
                <a:solidFill>
                  <a:srgbClr val="002060"/>
                </a:solidFill>
              </a:rPr>
              <a:t>Eligibilité</a:t>
            </a:r>
            <a:r>
              <a:rPr lang="en-US" sz="2400" b="1" dirty="0">
                <a:solidFill>
                  <a:srgbClr val="002060"/>
                </a:solidFill>
              </a:rPr>
              <a:t> des patients</a:t>
            </a:r>
          </a:p>
          <a:p>
            <a:pPr marL="324000" lvl="1" indent="0">
              <a:buNone/>
            </a:pPr>
            <a:endParaRPr lang="en-US" dirty="0">
              <a:solidFill>
                <a:srgbClr val="002060"/>
              </a:solidFill>
            </a:endParaRPr>
          </a:p>
          <a:p>
            <a:pPr marL="666900" lvl="1" indent="-342900">
              <a:buFont typeface="Wingdings" panose="05000000000000000000" pitchFamily="2" charset="2"/>
              <a:buChar char="ü"/>
            </a:pPr>
            <a:r>
              <a:rPr lang="en-US" sz="2400" dirty="0" err="1">
                <a:solidFill>
                  <a:srgbClr val="002060"/>
                </a:solidFill>
              </a:rPr>
              <a:t>Manque</a:t>
            </a:r>
            <a:r>
              <a:rPr lang="en-US" sz="2400" dirty="0">
                <a:solidFill>
                  <a:srgbClr val="002060"/>
                </a:solidFill>
              </a:rPr>
              <a:t> de motivation </a:t>
            </a:r>
            <a:r>
              <a:rPr lang="en-US" sz="2400" dirty="0" err="1">
                <a:solidFill>
                  <a:srgbClr val="002060"/>
                </a:solidFill>
              </a:rPr>
              <a:t>perçu</a:t>
            </a:r>
            <a:r>
              <a:rPr lang="en-US" sz="2400" dirty="0">
                <a:solidFill>
                  <a:srgbClr val="002060"/>
                </a:solidFill>
              </a:rPr>
              <a:t> </a:t>
            </a:r>
            <a:r>
              <a:rPr lang="en-US" sz="2400" dirty="0" err="1">
                <a:solidFill>
                  <a:srgbClr val="002060"/>
                </a:solidFill>
              </a:rPr>
              <a:t>parmi</a:t>
            </a:r>
            <a:r>
              <a:rPr lang="en-US" sz="2400" dirty="0">
                <a:solidFill>
                  <a:srgbClr val="002060"/>
                </a:solidFill>
              </a:rPr>
              <a:t> les </a:t>
            </a:r>
            <a:r>
              <a:rPr lang="en-US" sz="2400" dirty="0" err="1">
                <a:solidFill>
                  <a:srgbClr val="002060"/>
                </a:solidFill>
              </a:rPr>
              <a:t>fumeurs</a:t>
            </a:r>
            <a:r>
              <a:rPr lang="en-US" sz="2400" dirty="0">
                <a:solidFill>
                  <a:srgbClr val="002060"/>
                </a:solidFill>
              </a:rPr>
              <a:t> </a:t>
            </a:r>
            <a:r>
              <a:rPr lang="en-US" sz="2400" dirty="0" err="1">
                <a:solidFill>
                  <a:srgbClr val="002060"/>
                </a:solidFill>
              </a:rPr>
              <a:t>éligibles</a:t>
            </a:r>
            <a:r>
              <a:rPr lang="en-US" sz="2400" dirty="0">
                <a:solidFill>
                  <a:srgbClr val="002060"/>
                </a:solidFill>
              </a:rPr>
              <a:t> </a:t>
            </a:r>
          </a:p>
          <a:p>
            <a:pPr marL="324000" lvl="1" indent="0">
              <a:spcAft>
                <a:spcPts val="1200"/>
              </a:spcAft>
              <a:buNone/>
            </a:pPr>
            <a:r>
              <a:rPr lang="en-US" sz="2200" i="1" dirty="0">
                <a:solidFill>
                  <a:srgbClr val="660066"/>
                </a:solidFill>
                <a:latin typeface="Arial" panose="020B0604020202020204" pitchFamily="34" charset="0"/>
                <a:cs typeface="Arial" panose="020B0604020202020204" pitchFamily="34" charset="0"/>
              </a:rPr>
              <a:t>“Identifier des </a:t>
            </a:r>
            <a:r>
              <a:rPr lang="en-US" sz="2200" i="1" dirty="0" err="1">
                <a:solidFill>
                  <a:srgbClr val="660066"/>
                </a:solidFill>
                <a:latin typeface="Arial" panose="020B0604020202020204" pitchFamily="34" charset="0"/>
                <a:cs typeface="Arial" panose="020B0604020202020204" pitchFamily="34" charset="0"/>
              </a:rPr>
              <a:t>personnes</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en</a:t>
            </a:r>
            <a:r>
              <a:rPr lang="en-US" sz="2200" i="1" dirty="0">
                <a:solidFill>
                  <a:srgbClr val="660066"/>
                </a:solidFill>
                <a:latin typeface="Arial" panose="020B0604020202020204" pitchFamily="34" charset="0"/>
                <a:cs typeface="Arial" panose="020B0604020202020204" pitchFamily="34" charset="0"/>
              </a:rPr>
              <a:t> situation de </a:t>
            </a:r>
            <a:r>
              <a:rPr lang="en-US" sz="2200" i="1" dirty="0" err="1">
                <a:solidFill>
                  <a:srgbClr val="660066"/>
                </a:solidFill>
                <a:latin typeface="Arial" panose="020B0604020202020204" pitchFamily="34" charset="0"/>
                <a:cs typeface="Arial" panose="020B0604020202020204" pitchFamily="34" charset="0"/>
              </a:rPr>
              <a:t>précarité</a:t>
            </a:r>
            <a:r>
              <a:rPr lang="en-US" sz="2200" i="1" dirty="0">
                <a:solidFill>
                  <a:srgbClr val="660066"/>
                </a:solidFill>
                <a:latin typeface="Arial" panose="020B0604020202020204" pitchFamily="34" charset="0"/>
                <a:cs typeface="Arial" panose="020B0604020202020204" pitchFamily="34" charset="0"/>
              </a:rPr>
              <a:t> qui </a:t>
            </a:r>
            <a:r>
              <a:rPr lang="en-US" sz="2200" i="1" dirty="0" err="1">
                <a:solidFill>
                  <a:srgbClr val="660066"/>
                </a:solidFill>
                <a:latin typeface="Arial" panose="020B0604020202020204" pitchFamily="34" charset="0"/>
                <a:cs typeface="Arial" panose="020B0604020202020204" pitchFamily="34" charset="0"/>
              </a:rPr>
              <a:t>souhaitent</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arrêter</a:t>
            </a:r>
            <a:r>
              <a:rPr lang="en-US" sz="2200" i="1" dirty="0">
                <a:solidFill>
                  <a:srgbClr val="660066"/>
                </a:solidFill>
                <a:latin typeface="Arial" panose="020B0604020202020204" pitchFamily="34" charset="0"/>
                <a:cs typeface="Arial" panose="020B0604020202020204" pitchFamily="34" charset="0"/>
              </a:rPr>
              <a:t> de </a:t>
            </a:r>
            <a:r>
              <a:rPr lang="en-US" sz="2200" i="1" dirty="0" err="1">
                <a:solidFill>
                  <a:srgbClr val="660066"/>
                </a:solidFill>
                <a:latin typeface="Arial" panose="020B0604020202020204" pitchFamily="34" charset="0"/>
                <a:cs typeface="Arial" panose="020B0604020202020204" pitchFamily="34" charset="0"/>
              </a:rPr>
              <a:t>fumer</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est</a:t>
            </a:r>
            <a:r>
              <a:rPr lang="en-US" sz="2200" i="1" dirty="0">
                <a:solidFill>
                  <a:srgbClr val="660066"/>
                </a:solidFill>
                <a:latin typeface="Arial" panose="020B0604020202020204" pitchFamily="34" charset="0"/>
                <a:cs typeface="Arial" panose="020B0604020202020204" pitchFamily="34" charset="0"/>
              </a:rPr>
              <a:t> difficile]”</a:t>
            </a:r>
          </a:p>
          <a:p>
            <a:pPr marL="324000" lvl="1" indent="0">
              <a:spcAft>
                <a:spcPts val="1200"/>
              </a:spcAft>
              <a:buNone/>
            </a:pPr>
            <a:r>
              <a:rPr lang="en-US" sz="2200" i="1" dirty="0">
                <a:solidFill>
                  <a:srgbClr val="660066"/>
                </a:solidFill>
                <a:latin typeface="Arial" panose="020B0604020202020204" pitchFamily="34" charset="0"/>
                <a:cs typeface="Arial" panose="020B0604020202020204" pitchFamily="34" charset="0"/>
              </a:rPr>
              <a:t>“ Nous </a:t>
            </a:r>
            <a:r>
              <a:rPr lang="en-US" sz="2200" i="1" dirty="0" err="1">
                <a:solidFill>
                  <a:srgbClr val="660066"/>
                </a:solidFill>
                <a:latin typeface="Arial" panose="020B0604020202020204" pitchFamily="34" charset="0"/>
                <a:cs typeface="Arial" panose="020B0604020202020204" pitchFamily="34" charset="0"/>
              </a:rPr>
              <a:t>avons</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une</a:t>
            </a:r>
            <a:r>
              <a:rPr lang="en-US" sz="2200" i="1" dirty="0">
                <a:solidFill>
                  <a:srgbClr val="660066"/>
                </a:solidFill>
                <a:latin typeface="Arial" panose="020B0604020202020204" pitchFamily="34" charset="0"/>
                <a:cs typeface="Arial" panose="020B0604020202020204" pitchFamily="34" charset="0"/>
              </a:rPr>
              <a:t> forte population de patients </a:t>
            </a:r>
            <a:r>
              <a:rPr lang="en-US" sz="2200" i="1" dirty="0" err="1">
                <a:solidFill>
                  <a:srgbClr val="660066"/>
                </a:solidFill>
                <a:latin typeface="Arial" panose="020B0604020202020204" pitchFamily="34" charset="0"/>
                <a:cs typeface="Arial" panose="020B0604020202020204" pitchFamily="34" charset="0"/>
              </a:rPr>
              <a:t>en</a:t>
            </a:r>
            <a:r>
              <a:rPr lang="en-US" sz="2200" i="1" dirty="0">
                <a:solidFill>
                  <a:srgbClr val="660066"/>
                </a:solidFill>
                <a:latin typeface="Arial" panose="020B0604020202020204" pitchFamily="34" charset="0"/>
                <a:cs typeface="Arial" panose="020B0604020202020204" pitchFamily="34" charset="0"/>
              </a:rPr>
              <a:t> situation de </a:t>
            </a:r>
            <a:r>
              <a:rPr lang="en-US" sz="2200" i="1" dirty="0" err="1">
                <a:solidFill>
                  <a:srgbClr val="660066"/>
                </a:solidFill>
                <a:latin typeface="Arial" panose="020B0604020202020204" pitchFamily="34" charset="0"/>
                <a:cs typeface="Arial" panose="020B0604020202020204" pitchFamily="34" charset="0"/>
              </a:rPr>
              <a:t>précarité</a:t>
            </a:r>
            <a:r>
              <a:rPr lang="en-US" sz="2200" i="1" dirty="0">
                <a:solidFill>
                  <a:srgbClr val="660066"/>
                </a:solidFill>
                <a:latin typeface="Arial" panose="020B0604020202020204" pitchFamily="34" charset="0"/>
                <a:cs typeface="Arial" panose="020B0604020202020204" pitchFamily="34" charset="0"/>
              </a:rPr>
              <a:t> avec </a:t>
            </a:r>
            <a:r>
              <a:rPr lang="en-US" sz="2200" i="1" dirty="0" err="1">
                <a:solidFill>
                  <a:srgbClr val="660066"/>
                </a:solidFill>
                <a:latin typeface="Arial" panose="020B0604020202020204" pitchFamily="34" charset="0"/>
                <a:cs typeface="Arial" panose="020B0604020202020204" pitchFamily="34" charset="0"/>
              </a:rPr>
              <a:t>aucune</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volonté</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d’arrêter</a:t>
            </a:r>
            <a:r>
              <a:rPr lang="en-US" sz="2200" i="1" dirty="0">
                <a:solidFill>
                  <a:srgbClr val="660066"/>
                </a:solidFill>
                <a:latin typeface="Arial" panose="020B0604020202020204" pitchFamily="34" charset="0"/>
                <a:cs typeface="Arial" panose="020B0604020202020204" pitchFamily="34" charset="0"/>
              </a:rPr>
              <a:t> de </a:t>
            </a:r>
            <a:r>
              <a:rPr lang="en-US" sz="2200" i="1" dirty="0" err="1">
                <a:solidFill>
                  <a:srgbClr val="660066"/>
                </a:solidFill>
                <a:latin typeface="Arial" panose="020B0604020202020204" pitchFamily="34" charset="0"/>
                <a:cs typeface="Arial" panose="020B0604020202020204" pitchFamily="34" charset="0"/>
              </a:rPr>
              <a:t>fumer</a:t>
            </a:r>
            <a:r>
              <a:rPr lang="en-US" sz="2200" i="1" dirty="0">
                <a:solidFill>
                  <a:srgbClr val="660066"/>
                </a:solidFill>
                <a:latin typeface="Arial" panose="020B0604020202020204" pitchFamily="34" charset="0"/>
                <a:cs typeface="Arial" panose="020B0604020202020204" pitchFamily="34" charset="0"/>
              </a:rPr>
              <a:t>  et beaucoup de </a:t>
            </a:r>
            <a:r>
              <a:rPr lang="en-US" sz="2200" i="1" dirty="0" err="1">
                <a:solidFill>
                  <a:srgbClr val="660066"/>
                </a:solidFill>
                <a:latin typeface="Arial" panose="020B0604020202020204" pitchFamily="34" charset="0"/>
                <a:cs typeface="Arial" panose="020B0604020202020204" pitchFamily="34" charset="0"/>
              </a:rPr>
              <a:t>fumeurs</a:t>
            </a:r>
            <a:r>
              <a:rPr lang="en-US" sz="2200" i="1" dirty="0">
                <a:solidFill>
                  <a:srgbClr val="660066"/>
                </a:solidFill>
                <a:latin typeface="Arial" panose="020B0604020202020204" pitchFamily="34" charset="0"/>
                <a:cs typeface="Arial" panose="020B0604020202020204" pitchFamily="34" charset="0"/>
              </a:rPr>
              <a:t> qui </a:t>
            </a:r>
            <a:r>
              <a:rPr lang="en-US" sz="2200" i="1" dirty="0" err="1">
                <a:solidFill>
                  <a:srgbClr val="660066"/>
                </a:solidFill>
                <a:latin typeface="Arial" panose="020B0604020202020204" pitchFamily="34" charset="0"/>
                <a:cs typeface="Arial" panose="020B0604020202020204" pitchFamily="34" charset="0"/>
              </a:rPr>
              <a:t>souhaitent</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arrêter</a:t>
            </a:r>
            <a:r>
              <a:rPr lang="en-US" sz="2200" i="1" dirty="0">
                <a:solidFill>
                  <a:srgbClr val="660066"/>
                </a:solidFill>
                <a:latin typeface="Arial" panose="020B0604020202020204" pitchFamily="34" charset="0"/>
                <a:cs typeface="Arial" panose="020B0604020202020204" pitchFamily="34" charset="0"/>
              </a:rPr>
              <a:t> de </a:t>
            </a:r>
            <a:r>
              <a:rPr lang="en-US" sz="2200" i="1" dirty="0" err="1">
                <a:solidFill>
                  <a:srgbClr val="660066"/>
                </a:solidFill>
                <a:latin typeface="Arial" panose="020B0604020202020204" pitchFamily="34" charset="0"/>
                <a:cs typeface="Arial" panose="020B0604020202020204" pitchFamily="34" charset="0"/>
              </a:rPr>
              <a:t>fumer</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mais</a:t>
            </a:r>
            <a:r>
              <a:rPr lang="en-US" sz="2200" i="1" dirty="0">
                <a:solidFill>
                  <a:srgbClr val="660066"/>
                </a:solidFill>
                <a:latin typeface="Arial" panose="020B0604020202020204" pitchFamily="34" charset="0"/>
                <a:cs typeface="Arial" panose="020B0604020202020204" pitchFamily="34" charset="0"/>
              </a:rPr>
              <a:t> ne </a:t>
            </a:r>
            <a:r>
              <a:rPr lang="en-US" sz="2200" i="1" dirty="0" err="1">
                <a:solidFill>
                  <a:srgbClr val="660066"/>
                </a:solidFill>
                <a:latin typeface="Arial" panose="020B0604020202020204" pitchFamily="34" charset="0"/>
                <a:cs typeface="Arial" panose="020B0604020202020204" pitchFamily="34" charset="0"/>
              </a:rPr>
              <a:t>sont</a:t>
            </a:r>
            <a:r>
              <a:rPr lang="en-US" sz="2200" i="1" dirty="0">
                <a:solidFill>
                  <a:srgbClr val="660066"/>
                </a:solidFill>
                <a:latin typeface="Arial" panose="020B0604020202020204" pitchFamily="34" charset="0"/>
                <a:cs typeface="Arial" panose="020B0604020202020204" pitchFamily="34" charset="0"/>
              </a:rPr>
              <a:t> pas </a:t>
            </a:r>
            <a:r>
              <a:rPr lang="en-US" sz="2200" i="1" dirty="0" err="1">
                <a:solidFill>
                  <a:srgbClr val="660066"/>
                </a:solidFill>
                <a:latin typeface="Arial" panose="020B0604020202020204" pitchFamily="34" charset="0"/>
                <a:cs typeface="Arial" panose="020B0604020202020204" pitchFamily="34" charset="0"/>
              </a:rPr>
              <a:t>éligibles</a:t>
            </a:r>
            <a:r>
              <a:rPr lang="en-US" sz="2200" i="1" dirty="0">
                <a:solidFill>
                  <a:srgbClr val="660066"/>
                </a:solidFill>
                <a:latin typeface="Arial" panose="020B0604020202020204" pitchFamily="34" charset="0"/>
                <a:cs typeface="Arial" panose="020B0604020202020204" pitchFamily="34" charset="0"/>
              </a:rPr>
              <a:t>”</a:t>
            </a:r>
          </a:p>
          <a:p>
            <a:pPr marL="324000" lvl="1" indent="0">
              <a:spcAft>
                <a:spcPts val="1200"/>
              </a:spcAft>
              <a:buNone/>
            </a:pPr>
            <a:endParaRPr lang="en-US" sz="2200" i="1" dirty="0">
              <a:solidFill>
                <a:srgbClr val="660066"/>
              </a:solidFill>
              <a:latin typeface="Arial" panose="020B0604020202020204" pitchFamily="34" charset="0"/>
              <a:cs typeface="Arial" panose="020B0604020202020204" pitchFamily="34" charset="0"/>
            </a:endParaRPr>
          </a:p>
          <a:p>
            <a:pPr marL="666900" lvl="1" indent="-342900">
              <a:buFont typeface="Wingdings" panose="05000000000000000000" pitchFamily="2" charset="2"/>
              <a:buChar char="ü"/>
            </a:pPr>
            <a:r>
              <a:rPr lang="en-US" sz="2400" dirty="0">
                <a:solidFill>
                  <a:srgbClr val="002060"/>
                </a:solidFill>
              </a:rPr>
              <a:t>Une </a:t>
            </a:r>
            <a:r>
              <a:rPr lang="en-US" sz="2400" dirty="0" err="1">
                <a:solidFill>
                  <a:srgbClr val="002060"/>
                </a:solidFill>
              </a:rPr>
              <a:t>difficulté</a:t>
            </a:r>
            <a:r>
              <a:rPr lang="en-US" sz="2400" dirty="0">
                <a:solidFill>
                  <a:srgbClr val="002060"/>
                </a:solidFill>
              </a:rPr>
              <a:t> à identifier </a:t>
            </a:r>
            <a:r>
              <a:rPr lang="en-US" sz="2400" dirty="0" err="1">
                <a:solidFill>
                  <a:srgbClr val="002060"/>
                </a:solidFill>
              </a:rPr>
              <a:t>l’éligibilité</a:t>
            </a:r>
            <a:r>
              <a:rPr lang="en-US" sz="2400" dirty="0">
                <a:solidFill>
                  <a:srgbClr val="002060"/>
                </a:solidFill>
              </a:rPr>
              <a:t> </a:t>
            </a:r>
            <a:r>
              <a:rPr lang="en-US" sz="2400" dirty="0" err="1">
                <a:solidFill>
                  <a:srgbClr val="002060"/>
                </a:solidFill>
              </a:rPr>
              <a:t>même</a:t>
            </a:r>
            <a:r>
              <a:rPr lang="en-US" sz="2400" dirty="0">
                <a:solidFill>
                  <a:srgbClr val="002060"/>
                </a:solidFill>
              </a:rPr>
              <a:t> du patient </a:t>
            </a:r>
          </a:p>
          <a:p>
            <a:pPr marL="324000" lvl="1"/>
            <a:r>
              <a:rPr lang="en-US" sz="2200" i="1" dirty="0">
                <a:solidFill>
                  <a:srgbClr val="660066"/>
                </a:solidFill>
                <a:latin typeface="Arial" panose="020B0604020202020204" pitchFamily="34" charset="0"/>
                <a:cs typeface="Arial" panose="020B0604020202020204" pitchFamily="34" charset="0"/>
              </a:rPr>
              <a:t>“La </a:t>
            </a:r>
            <a:r>
              <a:rPr lang="en-US" sz="2200" i="1" dirty="0" err="1">
                <a:solidFill>
                  <a:srgbClr val="660066"/>
                </a:solidFill>
                <a:latin typeface="Arial" panose="020B0604020202020204" pitchFamily="34" charset="0"/>
                <a:cs typeface="Arial" panose="020B0604020202020204" pitchFamily="34" charset="0"/>
              </a:rPr>
              <a:t>connaissance</a:t>
            </a:r>
            <a:r>
              <a:rPr lang="en-US" sz="2200" i="1" dirty="0">
                <a:solidFill>
                  <a:srgbClr val="660066"/>
                </a:solidFill>
                <a:latin typeface="Arial" panose="020B0604020202020204" pitchFamily="34" charset="0"/>
                <a:cs typeface="Arial" panose="020B0604020202020204" pitchFamily="34" charset="0"/>
              </a:rPr>
              <a:t> des aides </a:t>
            </a:r>
            <a:r>
              <a:rPr lang="en-US" sz="2200" i="1" dirty="0" err="1">
                <a:solidFill>
                  <a:srgbClr val="660066"/>
                </a:solidFill>
                <a:latin typeface="Arial" panose="020B0604020202020204" pitchFamily="34" charset="0"/>
                <a:cs typeface="Arial" panose="020B0604020202020204" pitchFamily="34" charset="0"/>
              </a:rPr>
              <a:t>sociales</a:t>
            </a:r>
            <a:r>
              <a:rPr lang="en-US" sz="2200" i="1" dirty="0">
                <a:solidFill>
                  <a:srgbClr val="660066"/>
                </a:solidFill>
                <a:latin typeface="Arial" panose="020B0604020202020204" pitchFamily="34" charset="0"/>
                <a:cs typeface="Arial" panose="020B0604020202020204" pitchFamily="34" charset="0"/>
              </a:rPr>
              <a:t> de la part du patient </a:t>
            </a:r>
            <a:r>
              <a:rPr lang="en-US" sz="2200" i="1" dirty="0" err="1">
                <a:solidFill>
                  <a:srgbClr val="660066"/>
                </a:solidFill>
                <a:latin typeface="Arial" panose="020B0604020202020204" pitchFamily="34" charset="0"/>
                <a:cs typeface="Arial" panose="020B0604020202020204" pitchFamily="34" charset="0"/>
              </a:rPr>
              <a:t>est</a:t>
            </a:r>
            <a:r>
              <a:rPr lang="en-US" sz="2200" i="1" dirty="0">
                <a:solidFill>
                  <a:srgbClr val="660066"/>
                </a:solidFill>
                <a:latin typeface="Arial" panose="020B0604020202020204" pitchFamily="34" charset="0"/>
                <a:cs typeface="Arial" panose="020B0604020202020204" pitchFamily="34" charset="0"/>
              </a:rPr>
              <a:t> </a:t>
            </a:r>
            <a:r>
              <a:rPr lang="en-US" sz="2200" i="1" dirty="0" err="1">
                <a:solidFill>
                  <a:srgbClr val="660066"/>
                </a:solidFill>
                <a:latin typeface="Arial" panose="020B0604020202020204" pitchFamily="34" charset="0"/>
                <a:cs typeface="Arial" panose="020B0604020202020204" pitchFamily="34" charset="0"/>
              </a:rPr>
              <a:t>parfois</a:t>
            </a:r>
            <a:r>
              <a:rPr lang="en-US" sz="2200" i="1" dirty="0">
                <a:solidFill>
                  <a:srgbClr val="660066"/>
                </a:solidFill>
                <a:latin typeface="Arial" panose="020B0604020202020204" pitchFamily="34" charset="0"/>
                <a:cs typeface="Arial" panose="020B0604020202020204" pitchFamily="34" charset="0"/>
              </a:rPr>
              <a:t> difficile”</a:t>
            </a:r>
          </a:p>
          <a:p>
            <a:pPr marL="324000" lvl="1" indent="0">
              <a:buNone/>
            </a:pPr>
            <a:endParaRPr lang="en-US" sz="2200" dirty="0">
              <a:solidFill>
                <a:srgbClr val="002060"/>
              </a:solidFill>
            </a:endParaRPr>
          </a:p>
        </p:txBody>
      </p:sp>
      <p:sp>
        <p:nvSpPr>
          <p:cNvPr id="4" name="Titre 1">
            <a:extLst>
              <a:ext uri="{FF2B5EF4-FFF2-40B4-BE49-F238E27FC236}">
                <a16:creationId xmlns:a16="http://schemas.microsoft.com/office/drawing/2014/main" id="{FB3A7243-A2BD-4826-AEF4-98F742E434DB}"/>
              </a:ext>
            </a:extLst>
          </p:cNvPr>
          <p:cNvSpPr>
            <a:spLocks noGrp="1"/>
          </p:cNvSpPr>
          <p:nvPr>
            <p:ph type="title"/>
          </p:nvPr>
        </p:nvSpPr>
        <p:spPr>
          <a:xfrm>
            <a:off x="298878" y="17938"/>
            <a:ext cx="10515600" cy="1325563"/>
          </a:xfrm>
        </p:spPr>
        <p:txBody>
          <a:bodyPr vert="horz" lIns="91440" tIns="45720" rIns="91440" bIns="45720" rtlCol="0" anchor="ctr">
            <a:normAutofit/>
          </a:bodyPr>
          <a:lstStyle/>
          <a:p>
            <a:pPr algn="ctr"/>
            <a:r>
              <a:rPr lang="fr-FR" b="1" dirty="0">
                <a:solidFill>
                  <a:srgbClr val="420042"/>
                </a:solidFill>
                <a:latin typeface="Palatino Linotype" panose="02040502050505030304" pitchFamily="18" charset="0"/>
                <a:cs typeface="Segoe UI" panose="020B0502040204020203" pitchFamily="34" charset="0"/>
              </a:rPr>
              <a:t>Perception des professionnels de santé </a:t>
            </a:r>
          </a:p>
        </p:txBody>
      </p:sp>
    </p:spTree>
    <p:extLst>
      <p:ext uri="{BB962C8B-B14F-4D97-AF65-F5344CB8AC3E}">
        <p14:creationId xmlns:p14="http://schemas.microsoft.com/office/powerpoint/2010/main" val="67828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0A76F-1C2B-4668-B1B5-429A29E35506}"/>
              </a:ext>
            </a:extLst>
          </p:cNvPr>
          <p:cNvSpPr>
            <a:spLocks noGrp="1"/>
          </p:cNvSpPr>
          <p:nvPr>
            <p:ph type="title"/>
          </p:nvPr>
        </p:nvSpPr>
        <p:spPr>
          <a:xfrm>
            <a:off x="403392" y="1155700"/>
            <a:ext cx="11029616" cy="809144"/>
          </a:xfrm>
        </p:spPr>
        <p:txBody>
          <a:bodyPr>
            <a:normAutofit/>
          </a:bodyPr>
          <a:lstStyle/>
          <a:p>
            <a:pPr marL="666900" lvl="1" indent="-342900" algn="l" rtl="0">
              <a:lnSpc>
                <a:spcPct val="80000"/>
              </a:lnSpc>
              <a:spcBef>
                <a:spcPts val="500"/>
              </a:spcBef>
              <a:buFont typeface="Wingdings" panose="05000000000000000000" pitchFamily="2" charset="2"/>
              <a:buChar char="v"/>
            </a:pPr>
            <a:r>
              <a:rPr lang="fr-FR" sz="2200" b="1" kern="1200" dirty="0">
                <a:solidFill>
                  <a:srgbClr val="002060"/>
                </a:solidFill>
                <a:latin typeface="Palatino Linotype" panose="02040502050505030304" pitchFamily="18" charset="0"/>
                <a:ea typeface="+mn-ea"/>
                <a:cs typeface="+mn-cs"/>
              </a:rPr>
              <a:t>Relation médecin – patient </a:t>
            </a:r>
          </a:p>
        </p:txBody>
      </p:sp>
      <p:graphicFrame>
        <p:nvGraphicFramePr>
          <p:cNvPr id="4" name="Graphique 3">
            <a:extLst>
              <a:ext uri="{FF2B5EF4-FFF2-40B4-BE49-F238E27FC236}">
                <a16:creationId xmlns:a16="http://schemas.microsoft.com/office/drawing/2014/main" id="{40286220-2A99-4DC3-8B90-2548F5561434}"/>
              </a:ext>
            </a:extLst>
          </p:cNvPr>
          <p:cNvGraphicFramePr>
            <a:graphicFrameLocks/>
          </p:cNvGraphicFramePr>
          <p:nvPr>
            <p:extLst>
              <p:ext uri="{D42A27DB-BD31-4B8C-83A1-F6EECF244321}">
                <p14:modId xmlns:p14="http://schemas.microsoft.com/office/powerpoint/2010/main" val="1005939997"/>
              </p:ext>
            </p:extLst>
          </p:nvPr>
        </p:nvGraphicFramePr>
        <p:xfrm>
          <a:off x="1658620" y="1964844"/>
          <a:ext cx="9288780" cy="420735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1">
            <a:extLst>
              <a:ext uri="{FF2B5EF4-FFF2-40B4-BE49-F238E27FC236}">
                <a16:creationId xmlns:a16="http://schemas.microsoft.com/office/drawing/2014/main" id="{E16A607A-59BC-4831-A350-43DD847D8ED9}"/>
              </a:ext>
            </a:extLst>
          </p:cNvPr>
          <p:cNvSpPr txBox="1">
            <a:spLocks/>
          </p:cNvSpPr>
          <p:nvPr/>
        </p:nvSpPr>
        <p:spPr>
          <a:xfrm>
            <a:off x="298878" y="179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pPr algn="ctr"/>
            <a:r>
              <a:rPr lang="fr-FR"/>
              <a:t>Perception des professionnels de santé </a:t>
            </a:r>
            <a:endParaRPr lang="fr-FR" dirty="0"/>
          </a:p>
        </p:txBody>
      </p:sp>
    </p:spTree>
    <p:extLst>
      <p:ext uri="{BB962C8B-B14F-4D97-AF65-F5344CB8AC3E}">
        <p14:creationId xmlns:p14="http://schemas.microsoft.com/office/powerpoint/2010/main" val="267665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0A76F-1C2B-4668-B1B5-429A29E35506}"/>
              </a:ext>
            </a:extLst>
          </p:cNvPr>
          <p:cNvSpPr>
            <a:spLocks noGrp="1"/>
          </p:cNvSpPr>
          <p:nvPr>
            <p:ph type="title"/>
          </p:nvPr>
        </p:nvSpPr>
        <p:spPr>
          <a:xfrm>
            <a:off x="487872" y="1316970"/>
            <a:ext cx="11029616" cy="809144"/>
          </a:xfrm>
        </p:spPr>
        <p:txBody>
          <a:bodyPr>
            <a:normAutofit/>
          </a:bodyPr>
          <a:lstStyle/>
          <a:p>
            <a:pPr marL="571500" indent="-571500">
              <a:buFont typeface="Wingdings" panose="05000000000000000000" pitchFamily="2" charset="2"/>
              <a:buChar char="v"/>
            </a:pPr>
            <a:r>
              <a:rPr lang="fr-FR" sz="2200" dirty="0">
                <a:solidFill>
                  <a:srgbClr val="002060"/>
                </a:solidFill>
              </a:rPr>
              <a:t>Epuisement des tabacologues</a:t>
            </a:r>
            <a:br>
              <a:rPr lang="en-US" sz="2200" dirty="0">
                <a:solidFill>
                  <a:srgbClr val="002060"/>
                </a:solidFill>
              </a:rPr>
            </a:br>
            <a:endParaRPr lang="fr-FR" sz="2200" dirty="0">
              <a:solidFill>
                <a:srgbClr val="002060"/>
              </a:solidFill>
            </a:endParaRPr>
          </a:p>
        </p:txBody>
      </p:sp>
      <p:sp>
        <p:nvSpPr>
          <p:cNvPr id="7" name="Espace réservé du contenu 2">
            <a:extLst>
              <a:ext uri="{FF2B5EF4-FFF2-40B4-BE49-F238E27FC236}">
                <a16:creationId xmlns:a16="http://schemas.microsoft.com/office/drawing/2014/main" id="{4EB2CA69-CF26-480E-8EFC-79C96ABE1090}"/>
              </a:ext>
            </a:extLst>
          </p:cNvPr>
          <p:cNvSpPr>
            <a:spLocks noGrp="1"/>
          </p:cNvSpPr>
          <p:nvPr>
            <p:ph idx="1"/>
          </p:nvPr>
        </p:nvSpPr>
        <p:spPr>
          <a:xfrm>
            <a:off x="296521" y="1959882"/>
            <a:ext cx="11407607" cy="3776862"/>
          </a:xfrm>
        </p:spPr>
        <p:txBody>
          <a:bodyPr>
            <a:normAutofit/>
          </a:bodyPr>
          <a:lstStyle/>
          <a:p>
            <a:pPr marL="666900" lvl="1" indent="-342900">
              <a:buFont typeface="Wingdings" panose="05000000000000000000" pitchFamily="2" charset="2"/>
              <a:buChar char="ü"/>
            </a:pPr>
            <a:r>
              <a:rPr lang="en-US" sz="2200" b="1" dirty="0">
                <a:solidFill>
                  <a:srgbClr val="002060"/>
                </a:solidFill>
              </a:rPr>
              <a:t>Saturation des efforts </a:t>
            </a:r>
            <a:r>
              <a:rPr lang="en-US" sz="2200" b="1" dirty="0" err="1">
                <a:solidFill>
                  <a:srgbClr val="002060"/>
                </a:solidFill>
              </a:rPr>
              <a:t>liés</a:t>
            </a:r>
            <a:r>
              <a:rPr lang="en-US" sz="2200" b="1" dirty="0">
                <a:solidFill>
                  <a:srgbClr val="002060"/>
                </a:solidFill>
              </a:rPr>
              <a:t> au </a:t>
            </a:r>
            <a:r>
              <a:rPr lang="en-US" sz="2200" b="1" dirty="0" err="1">
                <a:solidFill>
                  <a:srgbClr val="002060"/>
                </a:solidFill>
              </a:rPr>
              <a:t>sevrage</a:t>
            </a:r>
            <a:r>
              <a:rPr lang="en-US" sz="2200" b="1" dirty="0">
                <a:solidFill>
                  <a:srgbClr val="002060"/>
                </a:solidFill>
              </a:rPr>
              <a:t> </a:t>
            </a:r>
            <a:r>
              <a:rPr lang="en-US" sz="2200" b="1" dirty="0" err="1">
                <a:solidFill>
                  <a:srgbClr val="002060"/>
                </a:solidFill>
              </a:rPr>
              <a:t>tabagique</a:t>
            </a:r>
            <a:r>
              <a:rPr lang="en-US" sz="2200" b="1" dirty="0">
                <a:solidFill>
                  <a:srgbClr val="002060"/>
                </a:solidFill>
              </a:rPr>
              <a:t> de la part des </a:t>
            </a:r>
            <a:r>
              <a:rPr lang="en-US" sz="2200" b="1" dirty="0" err="1">
                <a:solidFill>
                  <a:srgbClr val="002060"/>
                </a:solidFill>
              </a:rPr>
              <a:t>tabacologues</a:t>
            </a:r>
            <a:r>
              <a:rPr lang="en-US" sz="2200" b="1" dirty="0">
                <a:solidFill>
                  <a:srgbClr val="002060"/>
                </a:solidFill>
              </a:rPr>
              <a:t> participant à </a:t>
            </a:r>
            <a:r>
              <a:rPr lang="en-US" sz="2200" b="1" dirty="0" err="1">
                <a:solidFill>
                  <a:srgbClr val="002060"/>
                </a:solidFill>
              </a:rPr>
              <a:t>notre</a:t>
            </a:r>
            <a:r>
              <a:rPr lang="en-US" sz="2200" b="1" dirty="0">
                <a:solidFill>
                  <a:srgbClr val="002060"/>
                </a:solidFill>
              </a:rPr>
              <a:t> </a:t>
            </a:r>
            <a:r>
              <a:rPr lang="en-US" sz="2200" b="1" dirty="0" err="1">
                <a:solidFill>
                  <a:srgbClr val="002060"/>
                </a:solidFill>
              </a:rPr>
              <a:t>essai</a:t>
            </a:r>
            <a:r>
              <a:rPr lang="en-US" sz="2200" b="1" dirty="0">
                <a:solidFill>
                  <a:srgbClr val="002060"/>
                </a:solidFill>
              </a:rPr>
              <a:t> </a:t>
            </a:r>
          </a:p>
          <a:p>
            <a:pPr marL="324000" lvl="1" indent="0">
              <a:buNone/>
            </a:pPr>
            <a:endParaRPr lang="en-US" sz="2400" b="1" dirty="0">
              <a:solidFill>
                <a:srgbClr val="002060"/>
              </a:solidFill>
            </a:endParaRPr>
          </a:p>
          <a:p>
            <a:pPr marL="324000" lvl="1" indent="0" algn="just">
              <a:buNone/>
            </a:pPr>
            <a:r>
              <a:rPr lang="en-US" sz="2000" i="1" dirty="0">
                <a:solidFill>
                  <a:srgbClr val="660066"/>
                </a:solidFill>
                <a:latin typeface="Arial" panose="020B0604020202020204" pitchFamily="34" charset="0"/>
                <a:cs typeface="Arial" panose="020B0604020202020204" pitchFamily="34" charset="0"/>
              </a:rPr>
              <a:t>“Nous </a:t>
            </a:r>
            <a:r>
              <a:rPr lang="en-US" sz="2000" i="1" dirty="0" err="1">
                <a:solidFill>
                  <a:srgbClr val="660066"/>
                </a:solidFill>
                <a:latin typeface="Arial" panose="020B0604020202020204" pitchFamily="34" charset="0"/>
                <a:cs typeface="Arial" panose="020B0604020202020204" pitchFamily="34" charset="0"/>
              </a:rPr>
              <a:t>menons</a:t>
            </a:r>
            <a:r>
              <a:rPr lang="en-US" sz="2000" i="1" dirty="0">
                <a:solidFill>
                  <a:srgbClr val="660066"/>
                </a:solidFill>
                <a:latin typeface="Arial" panose="020B0604020202020204" pitchFamily="34" charset="0"/>
                <a:cs typeface="Arial" panose="020B0604020202020204" pitchFamily="34" charset="0"/>
              </a:rPr>
              <a:t> déjà beaucoup </a:t>
            </a:r>
            <a:r>
              <a:rPr lang="en-US" sz="2000" i="1" dirty="0" err="1">
                <a:solidFill>
                  <a:srgbClr val="660066"/>
                </a:solidFill>
                <a:latin typeface="Arial" panose="020B0604020202020204" pitchFamily="34" charset="0"/>
                <a:cs typeface="Arial" panose="020B0604020202020204" pitchFamily="34" charset="0"/>
              </a:rPr>
              <a:t>d’actions</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autour</a:t>
            </a:r>
            <a:r>
              <a:rPr lang="en-US" sz="2000" i="1" dirty="0">
                <a:solidFill>
                  <a:srgbClr val="660066"/>
                </a:solidFill>
                <a:latin typeface="Arial" panose="020B0604020202020204" pitchFamily="34" charset="0"/>
                <a:cs typeface="Arial" panose="020B0604020202020204" pitchFamily="34" charset="0"/>
              </a:rPr>
              <a:t> du </a:t>
            </a:r>
            <a:r>
              <a:rPr lang="en-US" sz="2000" i="1" dirty="0" err="1">
                <a:solidFill>
                  <a:srgbClr val="660066"/>
                </a:solidFill>
                <a:latin typeface="Arial" panose="020B0604020202020204" pitchFamily="34" charset="0"/>
                <a:cs typeface="Arial" panose="020B0604020202020204" pitchFamily="34" charset="0"/>
              </a:rPr>
              <a:t>sevrage</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tabagique</a:t>
            </a:r>
            <a:r>
              <a:rPr lang="en-US" sz="2000" i="1" dirty="0">
                <a:solidFill>
                  <a:srgbClr val="660066"/>
                </a:solidFill>
                <a:latin typeface="Arial" panose="020B0604020202020204" pitchFamily="34" charset="0"/>
                <a:cs typeface="Arial" panose="020B0604020202020204" pitchFamily="34" charset="0"/>
              </a:rPr>
              <a:t> (nous </a:t>
            </a:r>
            <a:r>
              <a:rPr lang="en-US" sz="2000" i="1" dirty="0" err="1">
                <a:solidFill>
                  <a:srgbClr val="660066"/>
                </a:solidFill>
                <a:latin typeface="Arial" panose="020B0604020202020204" pitchFamily="34" charset="0"/>
                <a:cs typeface="Arial" panose="020B0604020202020204" pitchFamily="34" charset="0"/>
              </a:rPr>
              <a:t>formons</a:t>
            </a:r>
            <a:r>
              <a:rPr lang="en-US" sz="2000" i="1" dirty="0">
                <a:solidFill>
                  <a:srgbClr val="660066"/>
                </a:solidFill>
                <a:latin typeface="Arial" panose="020B0604020202020204" pitchFamily="34" charset="0"/>
                <a:cs typeface="Arial" panose="020B0604020202020204" pitchFamily="34" charset="0"/>
              </a:rPr>
              <a:t> les internes à la prescription </a:t>
            </a:r>
            <a:r>
              <a:rPr lang="en-US" sz="2000" i="1" dirty="0" err="1">
                <a:solidFill>
                  <a:srgbClr val="660066"/>
                </a:solidFill>
                <a:latin typeface="Arial" panose="020B0604020202020204" pitchFamily="34" charset="0"/>
                <a:cs typeface="Arial" panose="020B0604020202020204" pitchFamily="34" charset="0"/>
              </a:rPr>
              <a:t>systématique</a:t>
            </a:r>
            <a:r>
              <a:rPr lang="en-US" sz="2000" i="1" dirty="0">
                <a:solidFill>
                  <a:srgbClr val="660066"/>
                </a:solidFill>
                <a:latin typeface="Arial" panose="020B0604020202020204" pitchFamily="34" charset="0"/>
                <a:cs typeface="Arial" panose="020B0604020202020204" pitchFamily="34" charset="0"/>
              </a:rPr>
              <a:t> des </a:t>
            </a:r>
            <a:r>
              <a:rPr lang="en-US" sz="2000" i="1" dirty="0" err="1">
                <a:solidFill>
                  <a:srgbClr val="660066"/>
                </a:solidFill>
                <a:latin typeface="Arial" panose="020B0604020202020204" pitchFamily="34" charset="0"/>
                <a:cs typeface="Arial" panose="020B0604020202020204" pitchFamily="34" charset="0"/>
              </a:rPr>
              <a:t>patchs</a:t>
            </a:r>
            <a:r>
              <a:rPr lang="en-US" sz="2000" i="1" dirty="0">
                <a:solidFill>
                  <a:srgbClr val="660066"/>
                </a:solidFill>
                <a:latin typeface="Arial" panose="020B0604020202020204" pitchFamily="34" charset="0"/>
                <a:cs typeface="Arial" panose="020B0604020202020204" pitchFamily="34" charset="0"/>
              </a:rPr>
              <a:t> pour les </a:t>
            </a:r>
            <a:r>
              <a:rPr lang="en-US" sz="2000" i="1" dirty="0" err="1">
                <a:solidFill>
                  <a:srgbClr val="660066"/>
                </a:solidFill>
                <a:latin typeface="Arial" panose="020B0604020202020204" pitchFamily="34" charset="0"/>
                <a:cs typeface="Arial" panose="020B0604020202020204" pitchFamily="34" charset="0"/>
              </a:rPr>
              <a:t>fumeurs</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hospitalisés</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même</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s’ils</a:t>
            </a:r>
            <a:r>
              <a:rPr lang="en-US" sz="2000" i="1" dirty="0">
                <a:solidFill>
                  <a:srgbClr val="660066"/>
                </a:solidFill>
                <a:latin typeface="Arial" panose="020B0604020202020204" pitchFamily="34" charset="0"/>
                <a:cs typeface="Arial" panose="020B0604020202020204" pitchFamily="34" charset="0"/>
              </a:rPr>
              <a:t> ne le </a:t>
            </a:r>
            <a:r>
              <a:rPr lang="en-US" sz="2000" i="1" dirty="0" err="1">
                <a:solidFill>
                  <a:srgbClr val="660066"/>
                </a:solidFill>
                <a:latin typeface="Arial" panose="020B0604020202020204" pitchFamily="34" charset="0"/>
                <a:cs typeface="Arial" panose="020B0604020202020204" pitchFamily="34" charset="0"/>
              </a:rPr>
              <a:t>demandent</a:t>
            </a:r>
            <a:r>
              <a:rPr lang="en-US" sz="2000" i="1" dirty="0">
                <a:solidFill>
                  <a:srgbClr val="660066"/>
                </a:solidFill>
                <a:latin typeface="Arial" panose="020B0604020202020204" pitchFamily="34" charset="0"/>
                <a:cs typeface="Arial" panose="020B0604020202020204" pitchFamily="34" charset="0"/>
              </a:rPr>
              <a:t> pas, pour </a:t>
            </a:r>
            <a:r>
              <a:rPr lang="en-US" sz="2000" i="1" dirty="0" err="1">
                <a:solidFill>
                  <a:srgbClr val="660066"/>
                </a:solidFill>
                <a:latin typeface="Arial" panose="020B0604020202020204" pitchFamily="34" charset="0"/>
                <a:cs typeface="Arial" panose="020B0604020202020204" pitchFamily="34" charset="0"/>
              </a:rPr>
              <a:t>tenter</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d’initier</a:t>
            </a:r>
            <a:r>
              <a:rPr lang="en-US" sz="2000" i="1" dirty="0">
                <a:solidFill>
                  <a:srgbClr val="660066"/>
                </a:solidFill>
                <a:latin typeface="Arial" panose="020B0604020202020204" pitchFamily="34" charset="0"/>
                <a:cs typeface="Arial" panose="020B0604020202020204" pitchFamily="34" charset="0"/>
              </a:rPr>
              <a:t> un </a:t>
            </a:r>
            <a:r>
              <a:rPr lang="en-US" sz="2000" i="1" dirty="0" err="1">
                <a:solidFill>
                  <a:srgbClr val="660066"/>
                </a:solidFill>
                <a:latin typeface="Arial" panose="020B0604020202020204" pitchFamily="34" charset="0"/>
                <a:cs typeface="Arial" panose="020B0604020202020204" pitchFamily="34" charset="0"/>
              </a:rPr>
              <a:t>sevrage</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auprès</a:t>
            </a:r>
            <a:r>
              <a:rPr lang="en-US" sz="2000" i="1" dirty="0">
                <a:solidFill>
                  <a:srgbClr val="660066"/>
                </a:solidFill>
                <a:latin typeface="Arial" panose="020B0604020202020204" pitchFamily="34" charset="0"/>
                <a:cs typeface="Arial" panose="020B0604020202020204" pitchFamily="34" charset="0"/>
              </a:rPr>
              <a:t> de </a:t>
            </a:r>
            <a:r>
              <a:rPr lang="en-US" sz="2000" i="1" dirty="0" err="1">
                <a:solidFill>
                  <a:srgbClr val="660066"/>
                </a:solidFill>
                <a:latin typeface="Arial" panose="020B0604020202020204" pitchFamily="34" charset="0"/>
                <a:cs typeface="Arial" panose="020B0604020202020204" pitchFamily="34" charset="0"/>
              </a:rPr>
              <a:t>ces</a:t>
            </a:r>
            <a:r>
              <a:rPr lang="en-US" sz="2000" i="1" dirty="0">
                <a:solidFill>
                  <a:srgbClr val="660066"/>
                </a:solidFill>
                <a:latin typeface="Arial" panose="020B0604020202020204" pitchFamily="34" charset="0"/>
                <a:cs typeface="Arial" panose="020B0604020202020204" pitchFamily="34" charset="0"/>
              </a:rPr>
              <a:t> patients)”</a:t>
            </a:r>
          </a:p>
          <a:p>
            <a:pPr marL="324000" lvl="1" indent="0">
              <a:buNone/>
            </a:pPr>
            <a:endParaRPr lang="en-US" sz="2200" dirty="0">
              <a:solidFill>
                <a:srgbClr val="002060"/>
              </a:solidFill>
            </a:endParaRPr>
          </a:p>
          <a:p>
            <a:pPr marL="324000" lvl="1" indent="0">
              <a:buNone/>
            </a:pPr>
            <a:endParaRPr lang="en-US" sz="2200" dirty="0">
              <a:solidFill>
                <a:srgbClr val="002060"/>
              </a:solidFill>
            </a:endParaRPr>
          </a:p>
        </p:txBody>
      </p:sp>
      <p:sp>
        <p:nvSpPr>
          <p:cNvPr id="4" name="Titre 1">
            <a:extLst>
              <a:ext uri="{FF2B5EF4-FFF2-40B4-BE49-F238E27FC236}">
                <a16:creationId xmlns:a16="http://schemas.microsoft.com/office/drawing/2014/main" id="{585B3C84-4DA5-4D52-B44B-6ABA2E190166}"/>
              </a:ext>
            </a:extLst>
          </p:cNvPr>
          <p:cNvSpPr txBox="1">
            <a:spLocks/>
          </p:cNvSpPr>
          <p:nvPr/>
        </p:nvSpPr>
        <p:spPr>
          <a:xfrm>
            <a:off x="298878" y="687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pPr algn="ctr"/>
            <a:r>
              <a:rPr lang="fr-FR" dirty="0"/>
              <a:t>Perception des professionnels de santé </a:t>
            </a:r>
          </a:p>
        </p:txBody>
      </p:sp>
      <p:sp>
        <p:nvSpPr>
          <p:cNvPr id="3" name="Rectangle 2">
            <a:extLst>
              <a:ext uri="{FF2B5EF4-FFF2-40B4-BE49-F238E27FC236}">
                <a16:creationId xmlns:a16="http://schemas.microsoft.com/office/drawing/2014/main" id="{5D6ADEB4-CCEB-4B67-AA2D-B34312A3EDEC}"/>
              </a:ext>
            </a:extLst>
          </p:cNvPr>
          <p:cNvSpPr/>
          <p:nvPr/>
        </p:nvSpPr>
        <p:spPr>
          <a:xfrm>
            <a:off x="298877" y="4431824"/>
            <a:ext cx="11311929" cy="1969770"/>
          </a:xfrm>
          <a:prstGeom prst="rect">
            <a:avLst/>
          </a:prstGeom>
        </p:spPr>
        <p:txBody>
          <a:bodyPr wrap="square">
            <a:spAutoFit/>
          </a:bodyPr>
          <a:lstStyle/>
          <a:p>
            <a:pPr marL="666900" lvl="1" indent="-342900">
              <a:buFont typeface="Wingdings" panose="05000000000000000000" pitchFamily="2" charset="2"/>
              <a:buChar char="ü"/>
            </a:pPr>
            <a:r>
              <a:rPr lang="en-US" sz="2200" b="1" dirty="0" err="1">
                <a:solidFill>
                  <a:srgbClr val="002060"/>
                </a:solidFill>
                <a:latin typeface="Palatino Linotype" panose="02040502050505030304" pitchFamily="18" charset="0"/>
              </a:rPr>
              <a:t>Contrainte</a:t>
            </a:r>
            <a:r>
              <a:rPr lang="en-US" sz="2200" b="1" dirty="0">
                <a:solidFill>
                  <a:srgbClr val="002060"/>
                </a:solidFill>
                <a:latin typeface="Palatino Linotype" panose="02040502050505030304" pitchFamily="18" charset="0"/>
              </a:rPr>
              <a:t> de temps </a:t>
            </a:r>
          </a:p>
          <a:p>
            <a:pPr marL="324000" lvl="1"/>
            <a:endParaRPr lang="en-US" sz="2000" b="1" dirty="0">
              <a:solidFill>
                <a:srgbClr val="002060"/>
              </a:solidFill>
              <a:latin typeface="Palatino Linotype" panose="02040502050505030304" pitchFamily="18" charset="0"/>
            </a:endParaRPr>
          </a:p>
          <a:p>
            <a:pPr marL="324000" lvl="1" indent="0">
              <a:buNone/>
            </a:pPr>
            <a:r>
              <a:rPr lang="en-US" sz="2000" i="1" dirty="0">
                <a:solidFill>
                  <a:srgbClr val="660066"/>
                </a:solidFill>
                <a:latin typeface="Arial" panose="020B0604020202020204" pitchFamily="34" charset="0"/>
                <a:cs typeface="Arial" panose="020B0604020202020204" pitchFamily="34" charset="0"/>
              </a:rPr>
              <a:t>“La longueur des questionnaires, les explications </a:t>
            </a:r>
            <a:r>
              <a:rPr lang="en-US" sz="2000" i="1" dirty="0" err="1">
                <a:solidFill>
                  <a:srgbClr val="660066"/>
                </a:solidFill>
                <a:latin typeface="Arial" panose="020B0604020202020204" pitchFamily="34" charset="0"/>
                <a:cs typeface="Arial" panose="020B0604020202020204" pitchFamily="34" charset="0"/>
              </a:rPr>
              <a:t>additionnelles</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propres</a:t>
            </a:r>
            <a:r>
              <a:rPr lang="en-US" sz="2000" i="1" dirty="0">
                <a:solidFill>
                  <a:srgbClr val="660066"/>
                </a:solidFill>
                <a:latin typeface="Arial" panose="020B0604020202020204" pitchFamily="34" charset="0"/>
                <a:cs typeface="Arial" panose="020B0604020202020204" pitchFamily="34" charset="0"/>
              </a:rPr>
              <a:t> à </a:t>
            </a:r>
            <a:r>
              <a:rPr lang="en-US" sz="2000" i="1" dirty="0" err="1">
                <a:solidFill>
                  <a:srgbClr val="660066"/>
                </a:solidFill>
                <a:latin typeface="Arial" panose="020B0604020202020204" pitchFamily="34" charset="0"/>
                <a:cs typeface="Arial" panose="020B0604020202020204" pitchFamily="34" charset="0"/>
              </a:rPr>
              <a:t>l’étude</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requièrent</a:t>
            </a:r>
            <a:r>
              <a:rPr lang="en-US" sz="2000" i="1" dirty="0">
                <a:solidFill>
                  <a:srgbClr val="660066"/>
                </a:solidFill>
                <a:latin typeface="Arial" panose="020B0604020202020204" pitchFamily="34" charset="0"/>
                <a:cs typeface="Arial" panose="020B0604020202020204" pitchFamily="34" charset="0"/>
              </a:rPr>
              <a:t> du temps et </a:t>
            </a:r>
            <a:r>
              <a:rPr lang="en-US" sz="2000" i="1" dirty="0" err="1">
                <a:solidFill>
                  <a:srgbClr val="660066"/>
                </a:solidFill>
                <a:latin typeface="Arial" panose="020B0604020202020204" pitchFamily="34" charset="0"/>
                <a:cs typeface="Arial" panose="020B0604020202020204" pitchFamily="34" charset="0"/>
              </a:rPr>
              <a:t>réduisent</a:t>
            </a:r>
            <a:r>
              <a:rPr lang="en-US" sz="2000" i="1" dirty="0">
                <a:solidFill>
                  <a:srgbClr val="660066"/>
                </a:solidFill>
                <a:latin typeface="Arial" panose="020B0604020202020204" pitchFamily="34" charset="0"/>
                <a:cs typeface="Arial" panose="020B0604020202020204" pitchFamily="34" charset="0"/>
              </a:rPr>
              <a:t> le temps </a:t>
            </a:r>
            <a:r>
              <a:rPr lang="en-US" sz="2000" i="1" dirty="0" err="1">
                <a:solidFill>
                  <a:srgbClr val="660066"/>
                </a:solidFill>
                <a:latin typeface="Arial" panose="020B0604020202020204" pitchFamily="34" charset="0"/>
                <a:cs typeface="Arial" panose="020B0604020202020204" pitchFamily="34" charset="0"/>
              </a:rPr>
              <a:t>alloué</a:t>
            </a:r>
            <a:r>
              <a:rPr lang="en-US" sz="2000" i="1" dirty="0">
                <a:solidFill>
                  <a:srgbClr val="660066"/>
                </a:solidFill>
                <a:latin typeface="Arial" panose="020B0604020202020204" pitchFamily="34" charset="0"/>
                <a:cs typeface="Arial" panose="020B0604020202020204" pitchFamily="34" charset="0"/>
              </a:rPr>
              <a:t> au </a:t>
            </a:r>
            <a:r>
              <a:rPr lang="en-US" sz="2000" i="1" dirty="0" err="1">
                <a:solidFill>
                  <a:srgbClr val="660066"/>
                </a:solidFill>
                <a:latin typeface="Arial" panose="020B0604020202020204" pitchFamily="34" charset="0"/>
                <a:cs typeface="Arial" panose="020B0604020202020204" pitchFamily="34" charset="0"/>
              </a:rPr>
              <a:t>traitement</a:t>
            </a:r>
            <a:r>
              <a:rPr lang="en-US" sz="2000" i="1" dirty="0">
                <a:solidFill>
                  <a:srgbClr val="660066"/>
                </a:solidFill>
                <a:latin typeface="Arial" panose="020B0604020202020204" pitchFamily="34" charset="0"/>
                <a:cs typeface="Arial" panose="020B0604020202020204" pitchFamily="34" charset="0"/>
              </a:rPr>
              <a:t>” </a:t>
            </a:r>
          </a:p>
          <a:p>
            <a:pPr marL="324000" lvl="1" indent="0">
              <a:buNone/>
            </a:pPr>
            <a:endParaRPr lang="en-US" sz="2000" i="1" dirty="0">
              <a:solidFill>
                <a:srgbClr val="660066"/>
              </a:solidFill>
              <a:latin typeface="Arial" panose="020B0604020202020204" pitchFamily="34" charset="0"/>
              <a:cs typeface="Arial" panose="020B0604020202020204" pitchFamily="34" charset="0"/>
            </a:endParaRPr>
          </a:p>
          <a:p>
            <a:pPr marL="324000" lvl="1" indent="0">
              <a:buNone/>
            </a:pPr>
            <a:r>
              <a:rPr lang="en-US" sz="2000" i="1" dirty="0">
                <a:solidFill>
                  <a:srgbClr val="660066"/>
                </a:solidFill>
                <a:latin typeface="Arial" panose="020B0604020202020204" pitchFamily="34" charset="0"/>
                <a:cs typeface="Arial" panose="020B0604020202020204" pitchFamily="34" charset="0"/>
              </a:rPr>
              <a:t>“Il </a:t>
            </a:r>
            <a:r>
              <a:rPr lang="en-US" sz="2000" i="1" dirty="0" err="1">
                <a:solidFill>
                  <a:srgbClr val="660066"/>
                </a:solidFill>
                <a:latin typeface="Arial" panose="020B0604020202020204" pitchFamily="34" charset="0"/>
                <a:cs typeface="Arial" panose="020B0604020202020204" pitchFamily="34" charset="0"/>
              </a:rPr>
              <a:t>faudrait</a:t>
            </a:r>
            <a:r>
              <a:rPr lang="en-US" sz="2000" i="1" dirty="0">
                <a:solidFill>
                  <a:srgbClr val="660066"/>
                </a:solidFill>
                <a:latin typeface="Arial" panose="020B0604020202020204" pitchFamily="34" charset="0"/>
                <a:cs typeface="Arial" panose="020B0604020202020204" pitchFamily="34" charset="0"/>
              </a:rPr>
              <a:t> </a:t>
            </a:r>
            <a:r>
              <a:rPr lang="en-US" sz="2000" i="1" dirty="0" err="1">
                <a:solidFill>
                  <a:srgbClr val="660066"/>
                </a:solidFill>
                <a:latin typeface="Arial" panose="020B0604020202020204" pitchFamily="34" charset="0"/>
                <a:cs typeface="Arial" panose="020B0604020202020204" pitchFamily="34" charset="0"/>
              </a:rPr>
              <a:t>séparer</a:t>
            </a:r>
            <a:r>
              <a:rPr lang="en-US" sz="2000" i="1" dirty="0">
                <a:solidFill>
                  <a:srgbClr val="660066"/>
                </a:solidFill>
                <a:latin typeface="Arial" panose="020B0604020202020204" pitchFamily="34" charset="0"/>
                <a:cs typeface="Arial" panose="020B0604020202020204" pitchFamily="34" charset="0"/>
              </a:rPr>
              <a:t> la recherche des consultations”</a:t>
            </a:r>
          </a:p>
        </p:txBody>
      </p:sp>
    </p:spTree>
    <p:extLst>
      <p:ext uri="{BB962C8B-B14F-4D97-AF65-F5344CB8AC3E}">
        <p14:creationId xmlns:p14="http://schemas.microsoft.com/office/powerpoint/2010/main" val="379327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DF4BBD98-7917-4590-8934-7B3A97D8215F}"/>
              </a:ext>
            </a:extLst>
          </p:cNvPr>
          <p:cNvSpPr txBox="1">
            <a:spLocks/>
          </p:cNvSpPr>
          <p:nvPr/>
        </p:nvSpPr>
        <p:spPr>
          <a:xfrm>
            <a:off x="1066800" y="2586037"/>
            <a:ext cx="10515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420042"/>
                </a:solidFill>
                <a:latin typeface="Palatino Linotype" panose="02040502050505030304" pitchFamily="18" charset="0"/>
                <a:ea typeface="+mj-ea"/>
                <a:cs typeface="Segoe UI" panose="020B0502040204020203" pitchFamily="34" charset="0"/>
              </a:defRPr>
            </a:lvl1pPr>
          </a:lstStyle>
          <a:p>
            <a:pPr algn="ctr"/>
            <a:r>
              <a:rPr lang="fr-FR" sz="5600" dirty="0"/>
              <a:t>Merci de votre attention </a:t>
            </a:r>
            <a:r>
              <a:rPr lang="fr-FR" sz="5600" dirty="0">
                <a:sym typeface="Wingdings" panose="05000000000000000000" pitchFamily="2" charset="2"/>
              </a:rPr>
              <a:t></a:t>
            </a:r>
          </a:p>
          <a:p>
            <a:pPr algn="ctr"/>
            <a:endParaRPr lang="fr-FR" dirty="0">
              <a:sym typeface="Wingdings" panose="05000000000000000000" pitchFamily="2" charset="2"/>
            </a:endParaRPr>
          </a:p>
          <a:p>
            <a:pPr algn="ctr"/>
            <a:r>
              <a:rPr lang="fr-FR" sz="3800" b="0" dirty="0">
                <a:sym typeface="Wingdings" panose="05000000000000000000" pitchFamily="2" charset="2"/>
              </a:rPr>
              <a:t>Contact: </a:t>
            </a:r>
            <a:r>
              <a:rPr lang="fr-FR" sz="3800" b="0" dirty="0">
                <a:sym typeface="Wingdings" panose="05000000000000000000" pitchFamily="2" charset="2"/>
                <a:hlinkClick r:id="rId3"/>
              </a:rPr>
              <a:t>sarah.mahdjoub@inserm.fr</a:t>
            </a:r>
            <a:endParaRPr lang="fr-FR" sz="3800" b="0" dirty="0">
              <a:sym typeface="Wingdings" panose="05000000000000000000" pitchFamily="2" charset="2"/>
            </a:endParaRPr>
          </a:p>
          <a:p>
            <a:pPr algn="ctr"/>
            <a:endParaRPr lang="fr-FR" sz="3800" b="0" dirty="0"/>
          </a:p>
        </p:txBody>
      </p:sp>
    </p:spTree>
    <p:extLst>
      <p:ext uri="{BB962C8B-B14F-4D97-AF65-F5344CB8AC3E}">
        <p14:creationId xmlns:p14="http://schemas.microsoft.com/office/powerpoint/2010/main" val="131916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a:t>
            </a:r>
          </a:p>
        </p:txBody>
      </p:sp>
      <p:sp>
        <p:nvSpPr>
          <p:cNvPr id="3" name="Espace réservé du contenu 2"/>
          <p:cNvSpPr>
            <a:spLocks noGrp="1"/>
          </p:cNvSpPr>
          <p:nvPr>
            <p:ph idx="1"/>
          </p:nvPr>
        </p:nvSpPr>
        <p:spPr>
          <a:xfrm>
            <a:off x="335360" y="1160116"/>
            <a:ext cx="11856640" cy="4713387"/>
          </a:xfrm>
        </p:spPr>
        <p:txBody>
          <a:bodyPr>
            <a:noAutofit/>
          </a:bodyPr>
          <a:lstStyle/>
          <a:p>
            <a:pPr>
              <a:lnSpc>
                <a:spcPct val="150000"/>
              </a:lnSpc>
            </a:pPr>
            <a:r>
              <a:rPr lang="fr-FR" sz="2400" dirty="0">
                <a:solidFill>
                  <a:srgbClr val="002060"/>
                </a:solidFill>
              </a:rPr>
              <a:t>Les personnes ayant une situation sociale défavorisée :</a:t>
            </a:r>
          </a:p>
          <a:p>
            <a:pPr marL="342900" indent="-342900">
              <a:lnSpc>
                <a:spcPct val="100000"/>
              </a:lnSpc>
              <a:buFont typeface="Arial" panose="020B0604020202020204" pitchFamily="34" charset="0"/>
              <a:buChar char="•"/>
            </a:pPr>
            <a:r>
              <a:rPr lang="fr-FR" sz="2400" dirty="0">
                <a:solidFill>
                  <a:srgbClr val="002060"/>
                </a:solidFill>
              </a:rPr>
              <a:t>sont plus à risque de fumer, </a:t>
            </a:r>
          </a:p>
          <a:p>
            <a:pPr marL="342900" indent="-342900">
              <a:lnSpc>
                <a:spcPct val="100000"/>
              </a:lnSpc>
              <a:buFont typeface="Arial" panose="020B0604020202020204" pitchFamily="34" charset="0"/>
              <a:buChar char="•"/>
            </a:pPr>
            <a:r>
              <a:rPr lang="fr-FR" sz="2400" dirty="0">
                <a:solidFill>
                  <a:srgbClr val="002060"/>
                </a:solidFill>
              </a:rPr>
              <a:t>ont moins de succès dans le sevrage tabagique </a:t>
            </a:r>
          </a:p>
          <a:p>
            <a:pPr marL="3314700" lvl="6" indent="-342900">
              <a:lnSpc>
                <a:spcPct val="150000"/>
              </a:lnSpc>
              <a:buFont typeface="Wingdings" panose="05000000000000000000" pitchFamily="2" charset="2"/>
              <a:buChar char="§"/>
            </a:pPr>
            <a:r>
              <a:rPr lang="fr-FR" sz="2400" dirty="0">
                <a:solidFill>
                  <a:srgbClr val="610274"/>
                </a:solidFill>
              </a:rPr>
              <a:t>dépendance nicotinique plus importante </a:t>
            </a:r>
          </a:p>
          <a:p>
            <a:pPr marL="3314700" lvl="6" indent="-342900">
              <a:lnSpc>
                <a:spcPct val="150000"/>
              </a:lnSpc>
              <a:buFont typeface="Wingdings" panose="05000000000000000000" pitchFamily="2" charset="2"/>
              <a:buChar char="§"/>
            </a:pPr>
            <a:r>
              <a:rPr lang="fr-FR" sz="2400" dirty="0">
                <a:solidFill>
                  <a:srgbClr val="610274"/>
                </a:solidFill>
              </a:rPr>
              <a:t>conditions de vie plus difficiles et évènements négatifs plus fréquents</a:t>
            </a:r>
          </a:p>
          <a:p>
            <a:pPr marL="3314700" lvl="6" indent="-342900">
              <a:lnSpc>
                <a:spcPct val="150000"/>
              </a:lnSpc>
              <a:buFont typeface="Wingdings" panose="05000000000000000000" pitchFamily="2" charset="2"/>
              <a:buChar char="§"/>
            </a:pPr>
            <a:r>
              <a:rPr lang="fr-FR" sz="2400" dirty="0">
                <a:solidFill>
                  <a:srgbClr val="610274"/>
                </a:solidFill>
              </a:rPr>
              <a:t>absence de stabilité et de perspectives à long-terme</a:t>
            </a:r>
          </a:p>
          <a:p>
            <a:pPr marL="3314700" lvl="6" indent="-342900">
              <a:lnSpc>
                <a:spcPct val="150000"/>
              </a:lnSpc>
              <a:buFont typeface="Wingdings" panose="05000000000000000000" pitchFamily="2" charset="2"/>
              <a:buChar char="§"/>
            </a:pPr>
            <a:r>
              <a:rPr lang="fr-FR" sz="2400" dirty="0">
                <a:solidFill>
                  <a:srgbClr val="610274"/>
                </a:solidFill>
              </a:rPr>
              <a:t>sous-estimation des effets du tabac sur la santé</a:t>
            </a:r>
          </a:p>
          <a:p>
            <a:pPr>
              <a:lnSpc>
                <a:spcPct val="150000"/>
              </a:lnSpc>
            </a:pPr>
            <a:r>
              <a:rPr lang="fr-FR" sz="2400" dirty="0"/>
              <a:t>	</a:t>
            </a:r>
            <a:r>
              <a:rPr lang="fr-FR" sz="2000" b="1" dirty="0">
                <a:solidFill>
                  <a:srgbClr val="002060"/>
                </a:solidFill>
              </a:rPr>
              <a:t>=&gt; Intérêt des interventions ciblées chez les personnes en situation sociale défavorisée </a:t>
            </a:r>
            <a:endParaRPr lang="fr-FR" sz="1800" b="1" dirty="0">
              <a:solidFill>
                <a:srgbClr val="002060"/>
              </a:solidFill>
            </a:endParaRPr>
          </a:p>
          <a:p>
            <a:pPr lvl="1"/>
            <a:endParaRPr lang="fr-FR" sz="2000" dirty="0">
              <a:solidFill>
                <a:srgbClr val="610274"/>
              </a:solidFill>
            </a:endParaRPr>
          </a:p>
        </p:txBody>
      </p:sp>
      <p:sp>
        <p:nvSpPr>
          <p:cNvPr id="5" name="Espace réservé du numéro de diapositive 4"/>
          <p:cNvSpPr>
            <a:spLocks noGrp="1"/>
          </p:cNvSpPr>
          <p:nvPr>
            <p:ph type="sldNum" sz="quarter" idx="12"/>
          </p:nvPr>
        </p:nvSpPr>
        <p:spPr>
          <a:xfrm>
            <a:off x="8256240" y="6381331"/>
            <a:ext cx="2133600" cy="365125"/>
          </a:xfrm>
        </p:spPr>
        <p:txBody>
          <a:bodyPr/>
          <a:lstStyle/>
          <a:p>
            <a:fld id="{143E4974-6371-406F-BF4C-210638ECC39D}" type="slidenum">
              <a:rPr lang="fr-FR" smtClean="0"/>
              <a:pPr/>
              <a:t>2</a:t>
            </a:fld>
            <a:endParaRPr lang="fr-FR" dirty="0"/>
          </a:p>
        </p:txBody>
      </p:sp>
      <p:sp>
        <p:nvSpPr>
          <p:cNvPr id="6" name="Ellipse 5">
            <a:extLst>
              <a:ext uri="{FF2B5EF4-FFF2-40B4-BE49-F238E27FC236}">
                <a16:creationId xmlns:a16="http://schemas.microsoft.com/office/drawing/2014/main" id="{50C048F0-DC0E-4B20-88BC-3B3735054C45}"/>
              </a:ext>
            </a:extLst>
          </p:cNvPr>
          <p:cNvSpPr/>
          <p:nvPr/>
        </p:nvSpPr>
        <p:spPr>
          <a:xfrm rot="21116810">
            <a:off x="84344" y="3381215"/>
            <a:ext cx="3231414" cy="143157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rPr>
              <a:t>Pourquoi ?</a:t>
            </a:r>
          </a:p>
        </p:txBody>
      </p:sp>
    </p:spTree>
    <p:extLst>
      <p:ext uri="{BB962C8B-B14F-4D97-AF65-F5344CB8AC3E}">
        <p14:creationId xmlns:p14="http://schemas.microsoft.com/office/powerpoint/2010/main" val="929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aides à l’arrêt du tabac</a:t>
            </a:r>
          </a:p>
        </p:txBody>
      </p:sp>
      <p:sp>
        <p:nvSpPr>
          <p:cNvPr id="4" name="Espace réservé du numéro de diapositive 3"/>
          <p:cNvSpPr>
            <a:spLocks noGrp="1"/>
          </p:cNvSpPr>
          <p:nvPr>
            <p:ph type="sldNum" sz="quarter" idx="12"/>
          </p:nvPr>
        </p:nvSpPr>
        <p:spPr/>
        <p:txBody>
          <a:bodyPr/>
          <a:lstStyle/>
          <a:p>
            <a:fld id="{143E4974-6371-406F-BF4C-210638ECC39D}" type="slidenum">
              <a:rPr lang="fr-FR" smtClean="0"/>
              <a:pPr/>
              <a:t>3</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36" y="1528011"/>
            <a:ext cx="10201871" cy="40966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77261" y="2775653"/>
            <a:ext cx="3770675" cy="883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112D75A-7E4D-4600-AA23-073C22F1A194}"/>
              </a:ext>
            </a:extLst>
          </p:cNvPr>
          <p:cNvSpPr/>
          <p:nvPr/>
        </p:nvSpPr>
        <p:spPr>
          <a:xfrm>
            <a:off x="4755705" y="2764507"/>
            <a:ext cx="887107" cy="883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6C51759F-1AD9-4457-8525-023D99E12B7E}"/>
              </a:ext>
            </a:extLst>
          </p:cNvPr>
          <p:cNvSpPr txBox="1"/>
          <p:nvPr/>
        </p:nvSpPr>
        <p:spPr>
          <a:xfrm>
            <a:off x="334552" y="5766395"/>
            <a:ext cx="10616520" cy="923330"/>
          </a:xfrm>
          <a:prstGeom prst="rect">
            <a:avLst/>
          </a:prstGeom>
          <a:noFill/>
        </p:spPr>
        <p:txBody>
          <a:bodyPr wrap="square" rtlCol="0">
            <a:spAutoFit/>
          </a:bodyPr>
          <a:lstStyle/>
          <a:p>
            <a:pPr algn="just"/>
            <a:r>
              <a:rPr lang="fr-FR" dirty="0">
                <a:solidFill>
                  <a:schemeClr val="bg1">
                    <a:lumMod val="50000"/>
                  </a:schemeClr>
                </a:solidFill>
              </a:rPr>
              <a:t>Source: R. Guignard, R. </a:t>
            </a:r>
            <a:r>
              <a:rPr lang="fr-FR" dirty="0" err="1">
                <a:solidFill>
                  <a:schemeClr val="bg1">
                    <a:lumMod val="50000"/>
                  </a:schemeClr>
                </a:solidFill>
              </a:rPr>
              <a:t>Andler</a:t>
            </a:r>
            <a:r>
              <a:rPr lang="fr-FR" dirty="0">
                <a:solidFill>
                  <a:schemeClr val="bg1">
                    <a:lumMod val="50000"/>
                  </a:schemeClr>
                </a:solidFill>
              </a:rPr>
              <a:t>, </a:t>
            </a:r>
            <a:r>
              <a:rPr lang="fr-FR" dirty="0" err="1">
                <a:solidFill>
                  <a:schemeClr val="bg1">
                    <a:lumMod val="50000"/>
                  </a:schemeClr>
                </a:solidFill>
              </a:rPr>
              <a:t>N.Soullier</a:t>
            </a:r>
            <a:r>
              <a:rPr lang="fr-FR" dirty="0">
                <a:solidFill>
                  <a:schemeClr val="bg1">
                    <a:lumMod val="50000"/>
                  </a:schemeClr>
                </a:solidFill>
              </a:rPr>
              <a:t>, </a:t>
            </a:r>
            <a:r>
              <a:rPr lang="fr-FR" dirty="0" err="1">
                <a:solidFill>
                  <a:schemeClr val="bg1">
                    <a:lumMod val="50000"/>
                  </a:schemeClr>
                </a:solidFill>
              </a:rPr>
              <a:t>A.Gautier</a:t>
            </a:r>
            <a:r>
              <a:rPr lang="fr-FR" dirty="0">
                <a:solidFill>
                  <a:schemeClr val="bg1">
                    <a:lumMod val="50000"/>
                  </a:schemeClr>
                </a:solidFill>
              </a:rPr>
              <a:t>, JB. Richard, V. </a:t>
            </a:r>
            <a:r>
              <a:rPr lang="fr-FR" dirty="0" err="1">
                <a:solidFill>
                  <a:schemeClr val="bg1">
                    <a:lumMod val="50000"/>
                  </a:schemeClr>
                </a:solidFill>
              </a:rPr>
              <a:t>Nguyzn</a:t>
            </a:r>
            <a:r>
              <a:rPr lang="fr-FR" dirty="0">
                <a:solidFill>
                  <a:schemeClr val="bg1">
                    <a:lumMod val="50000"/>
                  </a:schemeClr>
                </a:solidFill>
              </a:rPr>
              <a:t>-Thanh. Tentatives d’arrêt du tabac au dernier trimestre 2016 (18-75 ans) en lien ou non avec Mois sans tabac. Résultats du Baromètre de Santé Publique France 2017. BEH 14-15, Mai 2018</a:t>
            </a:r>
          </a:p>
        </p:txBody>
      </p:sp>
      <p:sp>
        <p:nvSpPr>
          <p:cNvPr id="10" name="ZoneTexte 9">
            <a:extLst>
              <a:ext uri="{FF2B5EF4-FFF2-40B4-BE49-F238E27FC236}">
                <a16:creationId xmlns:a16="http://schemas.microsoft.com/office/drawing/2014/main" id="{7877A03E-F109-413F-BD78-E9F65C1D0363}"/>
              </a:ext>
            </a:extLst>
          </p:cNvPr>
          <p:cNvSpPr txBox="1"/>
          <p:nvPr/>
        </p:nvSpPr>
        <p:spPr>
          <a:xfrm>
            <a:off x="406400" y="881680"/>
            <a:ext cx="10947400" cy="646331"/>
          </a:xfrm>
          <a:prstGeom prst="rect">
            <a:avLst/>
          </a:prstGeom>
          <a:noFill/>
        </p:spPr>
        <p:txBody>
          <a:bodyPr wrap="square" rtlCol="0">
            <a:spAutoFit/>
          </a:bodyPr>
          <a:lstStyle/>
          <a:p>
            <a:r>
              <a:rPr lang="fr-FR" b="1" dirty="0">
                <a:solidFill>
                  <a:srgbClr val="420042"/>
                </a:solidFill>
              </a:rPr>
              <a:t>Aides utilisées par les fumeurs ayant fait une tentative d’arrêt (TA) au dernier trimestre 2016, en lien ou non avec Mois sans tabac</a:t>
            </a:r>
          </a:p>
        </p:txBody>
      </p:sp>
    </p:spTree>
    <p:extLst>
      <p:ext uri="{BB962C8B-B14F-4D97-AF65-F5344CB8AC3E}">
        <p14:creationId xmlns:p14="http://schemas.microsoft.com/office/powerpoint/2010/main" val="132928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717" y="41278"/>
            <a:ext cx="9505056" cy="1143000"/>
          </a:xfrm>
        </p:spPr>
        <p:txBody>
          <a:bodyPr>
            <a:noAutofit/>
          </a:bodyPr>
          <a:lstStyle/>
          <a:p>
            <a:r>
              <a:rPr lang="fr-FR" sz="3600" dirty="0"/>
              <a:t>Le choix du fumeur dans l’arrêt du tabac</a:t>
            </a:r>
          </a:p>
        </p:txBody>
      </p:sp>
      <p:sp>
        <p:nvSpPr>
          <p:cNvPr id="3" name="Espace réservé du contenu 2"/>
          <p:cNvSpPr>
            <a:spLocks noGrp="1"/>
          </p:cNvSpPr>
          <p:nvPr>
            <p:ph idx="1"/>
          </p:nvPr>
        </p:nvSpPr>
        <p:spPr>
          <a:xfrm>
            <a:off x="263351" y="1447904"/>
            <a:ext cx="11749789" cy="4036909"/>
          </a:xfrm>
        </p:spPr>
        <p:txBody>
          <a:bodyPr>
            <a:normAutofit/>
          </a:bodyPr>
          <a:lstStyle/>
          <a:p>
            <a:pPr marL="457200" indent="-457200">
              <a:buFont typeface="Arial" panose="020B0604020202020204" pitchFamily="34" charset="0"/>
              <a:buChar char="•"/>
            </a:pPr>
            <a:r>
              <a:rPr lang="fr-FR" sz="2800" dirty="0">
                <a:solidFill>
                  <a:srgbClr val="002060"/>
                </a:solidFill>
              </a:rPr>
              <a:t>Différents types d’outils peuvent être utiles aux fumeurs souhaitant arrêter de fumer: cigarette électronique, TSN </a:t>
            </a:r>
          </a:p>
          <a:p>
            <a:endParaRPr lang="fr-FR" sz="2800" dirty="0">
              <a:solidFill>
                <a:srgbClr val="002060"/>
              </a:solidFill>
            </a:endParaRPr>
          </a:p>
          <a:p>
            <a:pPr marL="444500" lvl="1" indent="-355600" defTabSz="444500">
              <a:buFont typeface="Arial" panose="020B0604020202020204" pitchFamily="34" charset="0"/>
              <a:buChar char="•"/>
            </a:pPr>
            <a:r>
              <a:rPr lang="fr-FR" sz="2800" dirty="0">
                <a:solidFill>
                  <a:srgbClr val="002060"/>
                </a:solidFill>
              </a:rPr>
              <a:t>Le fait de choisir son propre outil </a:t>
            </a:r>
            <a:r>
              <a:rPr lang="fr-FR" dirty="0">
                <a:solidFill>
                  <a:srgbClr val="002060"/>
                </a:solidFill>
              </a:rPr>
              <a:t>pourrait augmenter la motivation et la probabilité de parvenir à un sevrage réussi,</a:t>
            </a:r>
          </a:p>
          <a:p>
            <a:pPr lvl="1"/>
            <a:endParaRPr lang="fr-FR" sz="2800" dirty="0">
              <a:solidFill>
                <a:srgbClr val="002060"/>
              </a:solidFill>
            </a:endParaRPr>
          </a:p>
          <a:p>
            <a:pPr marL="444500" lvl="1" indent="-355600" defTabSz="444500">
              <a:buFont typeface="Arial" panose="020B0604020202020204" pitchFamily="34" charset="0"/>
              <a:buChar char="•"/>
            </a:pPr>
            <a:r>
              <a:rPr lang="fr-FR" sz="2800" dirty="0">
                <a:solidFill>
                  <a:srgbClr val="002060"/>
                </a:solidFill>
              </a:rPr>
              <a:t>La mise à disposition gratuite </a:t>
            </a:r>
            <a:r>
              <a:rPr lang="fr-FR" dirty="0">
                <a:solidFill>
                  <a:srgbClr val="002060"/>
                </a:solidFill>
              </a:rPr>
              <a:t>pourrait favoriser le sevrage </a:t>
            </a:r>
          </a:p>
          <a:p>
            <a:r>
              <a:rPr lang="fr-FR" dirty="0">
                <a:solidFill>
                  <a:schemeClr val="bg1">
                    <a:lumMod val="50000"/>
                  </a:schemeClr>
                </a:solidFill>
              </a:rPr>
              <a:t>                                                                           </a:t>
            </a:r>
            <a:r>
              <a:rPr lang="fr-FR" sz="2000" dirty="0">
                <a:solidFill>
                  <a:schemeClr val="bg1">
                    <a:lumMod val="50000"/>
                  </a:schemeClr>
                </a:solidFill>
              </a:rPr>
              <a:t>(Carpenter et al, 2020; Smith et al, 2020)</a:t>
            </a:r>
            <a:endParaRPr lang="fr-FR" sz="2800" dirty="0">
              <a:solidFill>
                <a:schemeClr val="bg1">
                  <a:lumMod val="50000"/>
                </a:schemeClr>
              </a:solidFill>
            </a:endParaRPr>
          </a:p>
        </p:txBody>
      </p:sp>
      <p:sp>
        <p:nvSpPr>
          <p:cNvPr id="4" name="Espace réservé du numéro de diapositive 3"/>
          <p:cNvSpPr>
            <a:spLocks noGrp="1"/>
          </p:cNvSpPr>
          <p:nvPr>
            <p:ph type="sldNum" sz="quarter" idx="12"/>
          </p:nvPr>
        </p:nvSpPr>
        <p:spPr/>
        <p:txBody>
          <a:bodyPr/>
          <a:lstStyle/>
          <a:p>
            <a:fld id="{143E4974-6371-406F-BF4C-210638ECC39D}" type="slidenum">
              <a:rPr lang="fr-FR" smtClean="0"/>
              <a:pPr/>
              <a:t>4</a:t>
            </a:fld>
            <a:endParaRPr lang="fr-FR" dirty="0"/>
          </a:p>
        </p:txBody>
      </p:sp>
      <p:sp>
        <p:nvSpPr>
          <p:cNvPr id="5" name="AutoShape 2" descr="data:image/jpeg;base64,/9j/4AAQSkZJRgABAQAAAQABAAD/2wCEAAkGBxITEhUSEBIVFRUXFRUVFRUVFRUVFRUVFRUWFhUVFRUYHSggGBolHRUVITEhJSkrLi4uFx8zODMsNygtLisBCgoKDg0OGBAQFy0dHSUtLS0tLS0tLS0tLS0tLS0tLS0tLS0tLS0tLS0tLS0tLS0tLS0tLS0tLS0tLS0tLS0tLf/AABEIALcBEwMBIgACEQEDEQH/xAAcAAABBQEBAQAAAAAAAAAAAAACAAEDBAUGBwj/xAAzEAACAQIDBgMIAgMBAQAAAAAAAQIDEQQhMQUSQVFh8AZxgRMikaGxwdHxI+EyQlKCcv/EABkBAAMBAQEAAAAAAAAAAAAAAAABAgMEBf/EACARAQEBAQEAAwADAQEAAAAAAAABAhEDEiExBCJBYRP/2gAMAwEAAhEDEQA/ANuSI5okbBZ4r2laoinUpl+oVZxEuM2rEo11Y060SjXgEq+M2ZDKRZqxKtRGkpWIatUzK1Z7yLtYoqF5LzNcsdR7N4Af8MTt1ocV4FVqUV0OzTyFlhv9DNlKuy1NlWsRoZZmLjkcptiFnc63EnM7ajkzn1+urzdv4axG9Si+iNWZyXgfFXp7vLI61s7c3uXFuc1UM0RNE0yGbJpxBWM/EF6qzPxTMdVrlz+2amRnbEzkTbbqAeH9Sctb+O2wehNOJXw0siWdQ06w59oKlMr1IlipMpYmqRqrjK2vX3Ys4HEY69T1Oh8S4zJo4CpN71zTzx2FrXHqHh+asjqaNRWPJ9jbZcLJnXYTb6azYXNyLfk6qpXKdfEIxqu2Y8zGx+3OTI+6fJHRyxqvqI4Ge15X1EV/5UvnHdtDVFYkuRy6mbZE0RVIFi2YE4hTjOrUypWpmtUiVK1MTSMSvAoVom1iKRm16ZUqmRWRVpL315mjXgUYR95eZtljuPXvBUv40djBnE+DJe4jsqY459jmVqxPIgrIWoUZ9aJhbWpXTN2uzLxyyZz6dGFHwdid2o4s9CjK6PKMDW3K68z0vBV7xRt536Ze2f7dWpSK9RhTmVqsx6rPMDUkZuMkWqlQzsZPIw1W0jlNu1Sbw7MobbeZPsKdip+Lrt6NXIedUzqVfIeVcm1Eys1KxmY3EDV8SU3eQp21VnHPbYg5XOdqYTM7XG4cx6mFO3E4w19sD2Fh1XlHia1XDGbiqVjb4suo5Y+XMiliGylXnYh9uL4l8l91BFH2wg4OvZ+g0ohWBcjz3caw0o8w0hNCNXnTK9WBdkiJxEuVmVqRn4igbdWkVa1EOrlcxi6Rk1VZnTYygYWNom2KnceheBK94pHoVFHkXgHFWlunrOHnkaRybiecCtWiWFO4FWJV+4zjJrQM7F08jXrRKdeKscu46c1xWPp7s0+p2mwsVeCOU8QwtmWfDWO921wxfo/SdjtpTKtaZDHEXRBXrFWs5kVSZm42qHVxBm4qtczayM7EYbfZewuypRV7DYH/ACR2GGhFxzOnyzNRz+u7muYbaIKldnR4vCxMmtQiha8Rn3Z0IuTL0YKKIp4iMTNxe0upWcTJXd0kxtZFOKTKdTE3ZPh5m2IWvw9eiY+OpHQy0MraEMjeRjXF7RyZluobe06Zh1YBwhe1EQWEHCfQLiNYeTHccjyHpGuOhbogAbAuKJBpoDVqiIZUyzuO4Mogpk4nDma9kyqStFXOkdFyaiuOR2+wdhRpRTkryepr5Yuqy9vaYjz/AGP4dnQkpSO7w9X3S/tPZ6lF21OYpYlwbhPJo13m5rnxv5x02AlcuVKJk7HrGzKZvjnxZ+nZpmYigY2M91nRVpGJtKF1cx9czjXy1eua29Q3oPyOI2ftf2U3FviehY9fxvyPE/Edf+aVuZn5Y+V433r4x6vhNuxa1Jau00zyfZW0ZrK51GErSkg35WHnUrpKmOuQyrlKnTZJKmzP4L7Ghg6uZ0dLHWjqcbRnZ3YWJ2plZG3n/Vy+s+VdBjdq9TAxu1+pkYjGN8SnObZfepmJFyvtBviVpYhlaQDY4a/Tqmhh5mHSmaWHqGmUVsKeRSxryCjUIMRM2jOud2hTMerROhxcTPnRK4ljuiI03REHCexrqE+gTQMTxnpmUhKXMJjJ9BGaI70GiGkMI7cwJIkZa2VgXWqKP+qzk+g85uryJ1qZna0fC2yr/wAs1/8AP5OsQFKmopRSskrIM9PzxMzjyvT0u9dpNGBt/Y2+t6GUkb4mitZmpypzq5vY4jZWKcHuyyaNqGMT4lnaWx4VM1lLmjDr4CrDhfqjm1nWfx1Z9M6/Wo65QrS3myrGtJZNP4BNTf8AjFmVtrSWRi+JsZGnSfkzxXGUXOblzZ6x4l8PYqs8llyOMxWwqtJ/yQa62yK8/wCv2u819SufweFaZ2WxEmlcy6WGNnZlOzKu+n8ON+lQRJLDoahLItRQvqovWNi8M+Bj4igzsJ0kyjicFcOCVyMoEbRt4nAGZWoNBDVGgWiWUQd0pKJItUZkW6FFDlSvRqAVZEUZDTZrnSbFesV3EmqAI2lZUHshE9hDS9RavkvXUZxHcXwHT70PFeoZCVMaT49+o78gM+6Eogjxd9QBWvklm9EdjsXZ6o07f7POT68jI8N4Del7WWkXaPV8/Q6g7v4/nyfKvP8A5Pr2/GGEOMdLlIQhACGcRxAEToR5ISorkSiFw+onSRQ2lsqnUi4yinfoaYFR2RNkqs6seM7c2R7Cs4LTVEVGlY2/Elb2uIbWiyKdKmcGr9/T1c9uZ0eGL0CGjAtQiXms9QSiJwJUh90tnVGthkzLxez78DonACpSHwuuJxOBaKMqLR22IwaZm4jZvQD65pQCUDQrYJoh9kBK+4BOBa3AZQHKVZ84kdi3UgV5RNs6ZagbiGsI16z49VYEuvMK3XzyFpdJ/wBnjvUR+QcctO/ISXeYe6gMLWetx5JfEU+TArNpZa6jhV3+DoKEIwXBJflkxW2dilVpxnHis+j4r4lk9aPHve/ZCEICIYcYAQhCAEIQwAjH8T4/2VF2/wApZI2Gzz/xDjfbVn/zHKP3Zl7b+OW/hj5aY9OmHGBLGIkuh570xQiTQiBFE8GXEaHCJJGICYaZpKyo90CUSWInEtCu4EM6RccQXEZMuvgkzJxWBsdVuFeth0w4XXHVKNiGUTo8XgjHxGGaEfWdUgVKsTRnEp10Vmp0piExGvWXHqUhOz7uKV+XqGkn8OB5r0gcPLiFa/IJ30a4dtgb398BAvh9wd3noTSXK/1+GRG498Q4EmztpVKEm6fvResG8n1XJnW7N2zSrZJ7sv8AiWT9OfocU3fQidNP855G/n76z9X7jH0/j539/leliOK2b4jq08qqdSC4/wC6Xnx7zOqwG0aVZXpST5rSS80duPTO/wAcHp5ax+rYwhFsyEIQAhCGbtmwDI8S7Q9lStH/ACnkvuzioRy1Lu2Mc61Vz/1Xuw8ufqVJNWOD238tPT8PP4Z/6aKC3GK9ugSaMo2oLEsdbgpc3kO+jKialvn0JEQRkTN5Fyoo4MlWZArr1JHkXKzsHujboW8E4lRNBYjkibdI5IZK9SFzPxWEuacokU0BOYxeCMfE0Wjtq1FMzMZgb8AgcY0I16mzs2IrqeO/lJ/HmB3xHelnbXLRfFjPvQ4XcfLuwyT4DqOVms+n4Be9+lmIH04gNfoO3d/sNuPj90BxHYBuPIlqJA7tl92IwW7/AGgY3i1OLcWtHGya9UOnnm/Qdde/kOXgsbWzfFbVo4hZZfyJWf8A6j+PgdRh8RCcVKElKL0ad0ecTiunmHhMRUpPepScXxyyl0a0Orz/AJP+acvp/Fl+8/T0kRz2yvFEJ+7Wj7OX/WsH6/6+p0EJJq6d1zWaOvOpqdjh3i5vLDmD4s2juU/ZxfvT15qHF+uhpbQ2lToxvUlnwis5PyRwmMxcqtSVSeryS/5itFcy9vT4zn+tv4/l8tdv4hUu9Ak1xGlbkJK+h570hMJdciNwfJ5El+DKKlJW0Djp9iPy05ahJcRporEkJJZ8AIsJa6Zcy4mpN7MOMuZXpN8SaNioip4Z5johhK3kFGdy+osSjNA9LhXKSBxIpRJ73YLQErSiQ1IFqZDJAGfLDIRbaEMLSXd/kO0iXvvoMocvkcfHX0CXwY0V6c/ySTT7/AF+nrnl6ADNLh9x2ssmC5X536DSp9RGeat+/wAg2ur5rzF5NPz1+A3ffIRgccgF8b9bkq65eoNvTvkI0O4+H1+w9WFuP1DUeKy9BbrXEDQzi3w/AEU46OUfKUkn5pMmt1+olF+noOWz8FkRSorOVrvi9X8QrP8AoJXHsHegL7t/YGfL6BXBz6dQAlO2YSb7zAduH4Cv3kNNNvdPRBRd9BvMStf8lQk0bfsK2v2IdP7CvbRFIo1kSX4kG9xTuh4ya6lRPE6YkRueWSHiykpoS4km9mVrhweY5U2JlMW8BroNGWRSTTAZJJgSGANoQzEMltR/Y1u+2GpLkPKOWn6OR1dR35fkZ8+/gwr9vP5DNLn1yABcO3lcSi/qSTgrK7vcZ9H9RcCNw8gXFdPiSNWAku7iVASg/L4APzz9SVdvtgKKfERgkr/q/wARumiJFFc/iDu96iPqOUfUa1u8iSWeXToR2twAwSS+vD7jJ8/mPLz/AKBv+/2BivfUj9V35Cb4vL0vcbe75jI8RXfpwsMrcvvmDvaABxz6eole9ssvMDXh9BN2te7KTU0ZvSWfLoOqmr1XQjpyusvnkPNZZFSpsSRqr0+gSa4WRBRu+BJF52f5HKmxJGPdxOXmQ3z7zDjJXz0KTYmUh72K7nbK9+Qe9oNNiX2tg2ytOKbFTeepcqeLDs9BmMmNvlEKwgN9iAuNBO70eoWQhHM6A7qX26/gZxEIBDXWnP8ATFFXV15fAQgM0Xn38x2tNP6EIX+Co3HiRtaiELioBLn+RpSVs736DiJquBcVbj8QJdb99BCARE48RlHtiEHFBqR6AWEIRf4eNxSyX1+4hAQoQTy4/J/gjjPkIRRFv8/lkFvvh8/yIQyouvLX9D1FxT76iEUimc8rtAyn+RCKIMqi77zJKbuhCGVG5PLixtM16iEVEiUwpu6EIqJot0YQhk//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xITEhUSEBIVFRUXFRUVFRUVFRUVFRUVFRUWFhUVFRUYHSggGBolHRUVITEhJSkrLi4uFx8zODMsNygtLisBCgoKDg0OGBAQFy0dHSUtLS0tLS0tLS0tLS0tLS0tLS0tLS0tLS0tLS0tLS0tLS0tLS0tLS0tLS0tLS0tLS0tLf/AABEIALcBEwMBIgACEQEDEQH/xAAcAAABBQEBAQAAAAAAAAAAAAACAAEDBAUGBwj/xAAzEAACAQIDBgMIAgMBAQAAAAAAAQIDEQQhMQUSQVFh8AZxgRMikaGxwdHxI+EyQlKCcv/EABkBAAMBAQEAAAAAAAAAAAAAAAABAgMEBf/EACARAQEBAQEAAwADAQEAAAAAAAABAhEDEiExBCJBYRP/2gAMAwEAAhEDEQA/ANuSI5okbBZ4r2laoinUpl+oVZxEuM2rEo11Y060SjXgEq+M2ZDKRZqxKtRGkpWIatUzK1Z7yLtYoqF5LzNcsdR7N4Af8MTt1ocV4FVqUV0OzTyFlhv9DNlKuy1NlWsRoZZmLjkcptiFnc63EnM7ajkzn1+urzdv4axG9Si+iNWZyXgfFXp7vLI61s7c3uXFuc1UM0RNE0yGbJpxBWM/EF6qzPxTMdVrlz+2amRnbEzkTbbqAeH9Sctb+O2wehNOJXw0siWdQ06w59oKlMr1IlipMpYmqRqrjK2vX3Ys4HEY69T1Oh8S4zJo4CpN71zTzx2FrXHqHh+asjqaNRWPJ9jbZcLJnXYTb6azYXNyLfk6qpXKdfEIxqu2Y8zGx+3OTI+6fJHRyxqvqI4Ge15X1EV/5UvnHdtDVFYkuRy6mbZE0RVIFi2YE4hTjOrUypWpmtUiVK1MTSMSvAoVom1iKRm16ZUqmRWRVpL315mjXgUYR95eZtljuPXvBUv40djBnE+DJe4jsqY459jmVqxPIgrIWoUZ9aJhbWpXTN2uzLxyyZz6dGFHwdid2o4s9CjK6PKMDW3K68z0vBV7xRt536Ze2f7dWpSK9RhTmVqsx6rPMDUkZuMkWqlQzsZPIw1W0jlNu1Sbw7MobbeZPsKdip+Lrt6NXIedUzqVfIeVcm1Eys1KxmY3EDV8SU3eQp21VnHPbYg5XOdqYTM7XG4cx6mFO3E4w19sD2Fh1XlHia1XDGbiqVjb4suo5Y+XMiliGylXnYh9uL4l8l91BFH2wg4OvZ+g0ohWBcjz3caw0o8w0hNCNXnTK9WBdkiJxEuVmVqRn4igbdWkVa1EOrlcxi6Rk1VZnTYygYWNom2KnceheBK94pHoVFHkXgHFWlunrOHnkaRybiecCtWiWFO4FWJV+4zjJrQM7F08jXrRKdeKscu46c1xWPp7s0+p2mwsVeCOU8QwtmWfDWO921wxfo/SdjtpTKtaZDHEXRBXrFWs5kVSZm42qHVxBm4qtczayM7EYbfZewuypRV7DYH/ACR2GGhFxzOnyzNRz+u7muYbaIKldnR4vCxMmtQiha8Rn3Z0IuTL0YKKIp4iMTNxe0upWcTJXd0kxtZFOKTKdTE3ZPh5m2IWvw9eiY+OpHQy0MraEMjeRjXF7RyZluobe06Zh1YBwhe1EQWEHCfQLiNYeTHccjyHpGuOhbogAbAuKJBpoDVqiIZUyzuO4Mogpk4nDma9kyqStFXOkdFyaiuOR2+wdhRpRTkryepr5Yuqy9vaYjz/AGP4dnQkpSO7w9X3S/tPZ6lF21OYpYlwbhPJo13m5rnxv5x02AlcuVKJk7HrGzKZvjnxZ+nZpmYigY2M91nRVpGJtKF1cx9czjXy1eua29Q3oPyOI2ftf2U3FviehY9fxvyPE/Edf+aVuZn5Y+V433r4x6vhNuxa1Jau00zyfZW0ZrK51GErSkg35WHnUrpKmOuQyrlKnTZJKmzP4L7Ghg6uZ0dLHWjqcbRnZ3YWJ2plZG3n/Vy+s+VdBjdq9TAxu1+pkYjGN8SnObZfepmJFyvtBviVpYhlaQDY4a/Tqmhh5mHSmaWHqGmUVsKeRSxryCjUIMRM2jOud2hTMerROhxcTPnRK4ljuiI03REHCexrqE+gTQMTxnpmUhKXMJjJ9BGaI70GiGkMI7cwJIkZa2VgXWqKP+qzk+g85uryJ1qZna0fC2yr/wAs1/8AP5OsQFKmopRSskrIM9PzxMzjyvT0u9dpNGBt/Y2+t6GUkb4mitZmpypzq5vY4jZWKcHuyyaNqGMT4lnaWx4VM1lLmjDr4CrDhfqjm1nWfx1Z9M6/Wo65QrS3myrGtJZNP4BNTf8AjFmVtrSWRi+JsZGnSfkzxXGUXOblzZ6x4l8PYqs8llyOMxWwqtJ/yQa62yK8/wCv2u819SufweFaZ2WxEmlcy6WGNnZlOzKu+n8ON+lQRJLDoahLItRQvqovWNi8M+Bj4igzsJ0kyjicFcOCVyMoEbRt4nAGZWoNBDVGgWiWUQd0pKJItUZkW6FFDlSvRqAVZEUZDTZrnSbFesV3EmqAI2lZUHshE9hDS9RavkvXUZxHcXwHT70PFeoZCVMaT49+o78gM+6Eogjxd9QBWvklm9EdjsXZ6o07f7POT68jI8N4Del7WWkXaPV8/Q6g7v4/nyfKvP8A5Pr2/GGEOMdLlIQhACGcRxAEToR5ISorkSiFw+onSRQ2lsqnUi4yinfoaYFR2RNkqs6seM7c2R7Cs4LTVEVGlY2/Elb2uIbWiyKdKmcGr9/T1c9uZ0eGL0CGjAtQiXms9QSiJwJUh90tnVGthkzLxez78DonACpSHwuuJxOBaKMqLR22IwaZm4jZvQD65pQCUDQrYJoh9kBK+4BOBa3AZQHKVZ84kdi3UgV5RNs6ZagbiGsI16z49VYEuvMK3XzyFpdJ/wBnjvUR+QcctO/ISXeYe6gMLWetx5JfEU+TArNpZa6jhV3+DoKEIwXBJflkxW2dilVpxnHis+j4r4lk9aPHve/ZCEICIYcYAQhCAEIQwAjH8T4/2VF2/wApZI2Gzz/xDjfbVn/zHKP3Zl7b+OW/hj5aY9OmHGBLGIkuh570xQiTQiBFE8GXEaHCJJGICYaZpKyo90CUSWInEtCu4EM6RccQXEZMuvgkzJxWBsdVuFeth0w4XXHVKNiGUTo8XgjHxGGaEfWdUgVKsTRnEp10Vmp0piExGvWXHqUhOz7uKV+XqGkn8OB5r0gcPLiFa/IJ30a4dtgb398BAvh9wd3noTSXK/1+GRG498Q4EmztpVKEm6fvResG8n1XJnW7N2zSrZJ7sv8AiWT9OfocU3fQidNP855G/n76z9X7jH0/j539/leliOK2b4jq08qqdSC4/wC6Xnx7zOqwG0aVZXpST5rSS80duPTO/wAcHp5ax+rYwhFsyEIQAhCGbtmwDI8S7Q9lStH/ACnkvuzioRy1Lu2Mc61Vz/1Xuw8ufqVJNWOD238tPT8PP4Z/6aKC3GK9ugSaMo2oLEsdbgpc3kO+jKialvn0JEQRkTN5Fyoo4MlWZArr1JHkXKzsHujboW8E4lRNBYjkibdI5IZK9SFzPxWEuacokU0BOYxeCMfE0Wjtq1FMzMZgb8AgcY0I16mzs2IrqeO/lJ/HmB3xHelnbXLRfFjPvQ4XcfLuwyT4DqOVms+n4Be9+lmIH04gNfoO3d/sNuPj90BxHYBuPIlqJA7tl92IwW7/AGgY3i1OLcWtHGya9UOnnm/Qdde/kOXgsbWzfFbVo4hZZfyJWf8A6j+PgdRh8RCcVKElKL0ad0ecTiunmHhMRUpPepScXxyyl0a0Orz/AJP+acvp/Fl+8/T0kRz2yvFEJ+7Wj7OX/WsH6/6+p0EJJq6d1zWaOvOpqdjh3i5vLDmD4s2juU/ZxfvT15qHF+uhpbQ2lToxvUlnwis5PyRwmMxcqtSVSeryS/5itFcy9vT4zn+tv4/l8tdv4hUu9Ak1xGlbkJK+h570hMJdciNwfJ5El+DKKlJW0Djp9iPy05ahJcRporEkJJZ8AIsJa6Zcy4mpN7MOMuZXpN8SaNioip4Z5johhK3kFGdy+osSjNA9LhXKSBxIpRJ73YLQErSiQ1IFqZDJAGfLDIRbaEMLSXd/kO0iXvvoMocvkcfHX0CXwY0V6c/ySTT7/AF+nrnl6ADNLh9x2ssmC5X536DSp9RGeat+/wAg2ur5rzF5NPz1+A3ffIRgccgF8b9bkq65eoNvTvkI0O4+H1+w9WFuP1DUeKy9BbrXEDQzi3w/AEU46OUfKUkn5pMmt1+olF+noOWz8FkRSorOVrvi9X8QrP8AoJXHsHegL7t/YGfL6BXBz6dQAlO2YSb7zAduH4Cv3kNNNvdPRBRd9BvMStf8lQk0bfsK2v2IdP7CvbRFIo1kSX4kG9xTuh4ya6lRPE6YkRueWSHiykpoS4km9mVrhweY5U2JlMW8BroNGWRSTTAZJJgSGANoQzEMltR/Y1u+2GpLkPKOWn6OR1dR35fkZ8+/gwr9vP5DNLn1yABcO3lcSi/qSTgrK7vcZ9H9RcCNw8gXFdPiSNWAku7iVASg/L4APzz9SVdvtgKKfERgkr/q/wARumiJFFc/iDu96iPqOUfUa1u8iSWeXToR2twAwSS+vD7jJ8/mPLz/AKBv+/2BivfUj9V35Cb4vL0vcbe75jI8RXfpwsMrcvvmDvaABxz6eole9ssvMDXh9BN2te7KTU0ZvSWfLoOqmr1XQjpyusvnkPNZZFSpsSRqr0+gSa4WRBRu+BJF52f5HKmxJGPdxOXmQ3z7zDjJXz0KTYmUh72K7nbK9+Qe9oNNiX2tg2ytOKbFTeepcqeLDs9BmMmNvlEKwgN9iAuNBO70eoWQhHM6A7qX26/gZxEIBDXWnP8ATFFXV15fAQgM0Xn38x2tNP6EIX+Co3HiRtaiELioBLn+RpSVs736DiJquBcVbj8QJdb99BCARE48RlHtiEHFBqR6AWEIRf4eNxSyX1+4hAQoQTy4/J/gjjPkIRRFv8/lkFvvh8/yIQyouvLX9D1FxT76iEUimc8rtAyn+RCKIMqi77zJKbuhCGVG5PLixtM16iEVEiUwpu6EIqJot0YQhk//2Q=="/>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98333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Objectif</a:t>
            </a:r>
          </a:p>
        </p:txBody>
      </p:sp>
      <p:sp>
        <p:nvSpPr>
          <p:cNvPr id="3" name="Espace réservé du contenu 2"/>
          <p:cNvSpPr>
            <a:spLocks noGrp="1"/>
          </p:cNvSpPr>
          <p:nvPr>
            <p:ph idx="1"/>
          </p:nvPr>
        </p:nvSpPr>
        <p:spPr>
          <a:xfrm>
            <a:off x="435822" y="1612265"/>
            <a:ext cx="11514878" cy="4351338"/>
          </a:xfrm>
        </p:spPr>
        <p:txBody>
          <a:bodyPr>
            <a:normAutofit/>
          </a:bodyPr>
          <a:lstStyle/>
          <a:p>
            <a:pPr marL="457200" indent="-457200">
              <a:lnSpc>
                <a:spcPct val="150000"/>
              </a:lnSpc>
              <a:buFont typeface="Arial" panose="020B0604020202020204" pitchFamily="34" charset="0"/>
              <a:buChar char="•"/>
            </a:pPr>
            <a:r>
              <a:rPr lang="fr-FR" dirty="0">
                <a:solidFill>
                  <a:srgbClr val="002060"/>
                </a:solidFill>
              </a:rPr>
              <a:t>Choix selon la préférence</a:t>
            </a:r>
          </a:p>
          <a:p>
            <a:pPr>
              <a:lnSpc>
                <a:spcPct val="150000"/>
              </a:lnSpc>
            </a:pPr>
            <a:r>
              <a:rPr lang="fr-FR" dirty="0">
                <a:solidFill>
                  <a:srgbClr val="002060"/>
                </a:solidFill>
              </a:rPr>
              <a:t>                                  =&gt; Efficacité d’une démarche et non d’un produit</a:t>
            </a:r>
          </a:p>
          <a:p>
            <a:pPr>
              <a:lnSpc>
                <a:spcPct val="150000"/>
              </a:lnSpc>
            </a:pPr>
            <a:endParaRPr lang="fr-FR" dirty="0">
              <a:solidFill>
                <a:srgbClr val="002060"/>
              </a:solidFill>
            </a:endParaRPr>
          </a:p>
          <a:p>
            <a:pPr marL="457200" indent="-457200">
              <a:lnSpc>
                <a:spcPct val="150000"/>
              </a:lnSpc>
              <a:buFont typeface="Arial" panose="020B0604020202020204" pitchFamily="34" charset="0"/>
              <a:buChar char="•"/>
            </a:pPr>
            <a:r>
              <a:rPr lang="fr-FR" dirty="0">
                <a:solidFill>
                  <a:srgbClr val="002060"/>
                </a:solidFill>
              </a:rPr>
              <a:t>Fumeurs et fumeuses en situation de précarité sociale</a:t>
            </a:r>
          </a:p>
          <a:p>
            <a:pPr>
              <a:lnSpc>
                <a:spcPct val="150000"/>
              </a:lnSpc>
            </a:pPr>
            <a:r>
              <a:rPr lang="fr-FR" dirty="0">
                <a:solidFill>
                  <a:srgbClr val="002060"/>
                </a:solidFill>
              </a:rPr>
              <a:t>                                  =&gt; Réduire les inégalités sociales de santé </a:t>
            </a:r>
          </a:p>
          <a:p>
            <a:pPr>
              <a:lnSpc>
                <a:spcPct val="150000"/>
              </a:lnSpc>
            </a:pPr>
            <a:endParaRPr lang="fr-FR" sz="1200" dirty="0">
              <a:solidFill>
                <a:srgbClr val="002060"/>
              </a:solidFill>
            </a:endParaRPr>
          </a:p>
          <a:p>
            <a:pPr>
              <a:lnSpc>
                <a:spcPct val="150000"/>
              </a:lnSpc>
            </a:pPr>
            <a:endParaRPr lang="fr-FR" dirty="0">
              <a:solidFill>
                <a:srgbClr val="002060"/>
              </a:solidFill>
            </a:endParaRPr>
          </a:p>
          <a:p>
            <a:pPr>
              <a:lnSpc>
                <a:spcPct val="150000"/>
              </a:lnSpc>
            </a:pPr>
            <a:endParaRPr lang="fr-FR" sz="3200" dirty="0">
              <a:solidFill>
                <a:srgbClr val="006666"/>
              </a:solidFill>
            </a:endParaRPr>
          </a:p>
        </p:txBody>
      </p:sp>
      <p:sp>
        <p:nvSpPr>
          <p:cNvPr id="5" name="Espace réservé du pied de page 4">
            <a:extLst>
              <a:ext uri="{FF2B5EF4-FFF2-40B4-BE49-F238E27FC236}">
                <a16:creationId xmlns:a16="http://schemas.microsoft.com/office/drawing/2014/main" id="{5DA4BE31-70B6-40E8-9CB2-8C54D1F69334}"/>
              </a:ext>
            </a:extLst>
          </p:cNvPr>
          <p:cNvSpPr>
            <a:spLocks noGrp="1"/>
          </p:cNvSpPr>
          <p:nvPr>
            <p:ph type="ftr" sz="quarter" idx="11"/>
          </p:nvPr>
        </p:nvSpPr>
        <p:spPr/>
        <p:txBody>
          <a:bodyPr/>
          <a:lstStyle/>
          <a:p>
            <a:r>
              <a:rPr lang="fr-FR"/>
              <a:t>Séminaire e-cigarette - Inca - 14 Décembre 2021</a:t>
            </a:r>
          </a:p>
        </p:txBody>
      </p:sp>
    </p:spTree>
    <p:extLst>
      <p:ext uri="{BB962C8B-B14F-4D97-AF65-F5344CB8AC3E}">
        <p14:creationId xmlns:p14="http://schemas.microsoft.com/office/powerpoint/2010/main" val="13074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EF68C4-51F4-4732-8D54-207368E468DB}"/>
              </a:ext>
            </a:extLst>
          </p:cNvPr>
          <p:cNvSpPr txBox="1"/>
          <p:nvPr/>
        </p:nvSpPr>
        <p:spPr>
          <a:xfrm>
            <a:off x="482600" y="1606540"/>
            <a:ext cx="11391900" cy="4314001"/>
          </a:xfrm>
          <a:prstGeom prst="rect">
            <a:avLst/>
          </a:prstGeom>
        </p:spPr>
        <p:txBody>
          <a:bodyPr vert="horz" lIns="91440" tIns="45720" rIns="91440" bIns="45720" rtlCol="0">
            <a:normAutofit/>
          </a:bodyPr>
          <a:lstStyle>
            <a:lvl1pPr marL="457200" indent="-457200">
              <a:lnSpc>
                <a:spcPct val="90000"/>
              </a:lnSpc>
              <a:spcBef>
                <a:spcPts val="1000"/>
              </a:spcBef>
              <a:buFont typeface="Arial" panose="020B0604020202020204" pitchFamily="34" charset="0"/>
              <a:buChar char="•"/>
              <a:defRPr sz="2400">
                <a:solidFill>
                  <a:srgbClr val="002060"/>
                </a:solidFill>
                <a:latin typeface="Palatino Linotype" panose="02040502050505030304" pitchFamily="18" charset="0"/>
              </a:defRPr>
            </a:lvl1pPr>
            <a:lvl2pPr marL="444500" lvl="1" indent="-355600" defTabSz="444500">
              <a:lnSpc>
                <a:spcPct val="90000"/>
              </a:lnSpc>
              <a:spcBef>
                <a:spcPts val="500"/>
              </a:spcBef>
              <a:buFont typeface="Arial" panose="020B0604020202020204" pitchFamily="34" charset="0"/>
              <a:buChar char="•"/>
              <a:defRPr sz="2400">
                <a:solidFill>
                  <a:srgbClr val="002060"/>
                </a:solidFill>
                <a:latin typeface="Palatino Linotype" panose="02040502050505030304" pitchFamily="18" charset="0"/>
              </a:defRPr>
            </a:lvl2pPr>
            <a:lvl3pPr indent="0">
              <a:lnSpc>
                <a:spcPct val="90000"/>
              </a:lnSpc>
              <a:spcBef>
                <a:spcPts val="500"/>
              </a:spcBef>
              <a:buFont typeface="Arial" panose="020B0604020202020204" pitchFamily="34" charset="0"/>
              <a:buNone/>
              <a:defRPr sz="2000">
                <a:latin typeface="Palatino Linotype" panose="02040502050505030304" pitchFamily="18" charset="0"/>
              </a:defRPr>
            </a:lvl3pPr>
            <a:lvl4pPr indent="0">
              <a:lnSpc>
                <a:spcPct val="90000"/>
              </a:lnSpc>
              <a:spcBef>
                <a:spcPts val="500"/>
              </a:spcBef>
              <a:buFont typeface="Arial" panose="020B0604020202020204" pitchFamily="34" charset="0"/>
              <a:buNone/>
              <a:defRPr>
                <a:latin typeface="Palatino Linotype" panose="02040502050505030304" pitchFamily="18" charset="0"/>
              </a:defRPr>
            </a:lvl4pPr>
            <a:lvl5pPr indent="0">
              <a:lnSpc>
                <a:spcPct val="90000"/>
              </a:lnSpc>
              <a:spcBef>
                <a:spcPts val="500"/>
              </a:spcBef>
              <a:buFont typeface="Arial" panose="020B0604020202020204" pitchFamily="34" charset="0"/>
              <a:buNone/>
              <a:defRPr>
                <a:latin typeface="Palatino Linotype" panose="02040502050505030304" pitchFamily="18"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dirty="0"/>
          </a:p>
          <a:p>
            <a:endParaRPr lang="fr-FR" dirty="0"/>
          </a:p>
        </p:txBody>
      </p:sp>
      <p:sp>
        <p:nvSpPr>
          <p:cNvPr id="3" name="Espace réservé du pied de page 2">
            <a:extLst>
              <a:ext uri="{FF2B5EF4-FFF2-40B4-BE49-F238E27FC236}">
                <a16:creationId xmlns:a16="http://schemas.microsoft.com/office/drawing/2014/main" id="{065CE8CC-9DE1-4BCD-AC89-315B95A2E8A8}"/>
              </a:ext>
            </a:extLst>
          </p:cNvPr>
          <p:cNvSpPr>
            <a:spLocks noGrp="1"/>
          </p:cNvSpPr>
          <p:nvPr>
            <p:ph type="ftr" sz="quarter" idx="11"/>
          </p:nvPr>
        </p:nvSpPr>
        <p:spPr/>
        <p:txBody>
          <a:bodyPr/>
          <a:lstStyle/>
          <a:p>
            <a:r>
              <a:rPr lang="fr-FR"/>
              <a:t>Séminaire e-cigarette - Inca - 14 Décembre 2021</a:t>
            </a:r>
          </a:p>
        </p:txBody>
      </p:sp>
      <p:sp>
        <p:nvSpPr>
          <p:cNvPr id="5" name="Titre 1">
            <a:extLst>
              <a:ext uri="{FF2B5EF4-FFF2-40B4-BE49-F238E27FC236}">
                <a16:creationId xmlns:a16="http://schemas.microsoft.com/office/drawing/2014/main" id="{F8F2E301-E299-4492-AD01-80E3E1DDBE8B}"/>
              </a:ext>
            </a:extLst>
          </p:cNvPr>
          <p:cNvSpPr txBox="1">
            <a:spLocks/>
          </p:cNvSpPr>
          <p:nvPr/>
        </p:nvSpPr>
        <p:spPr>
          <a:xfrm>
            <a:off x="1092200" y="230187"/>
            <a:ext cx="9773173" cy="1143000"/>
          </a:xfrm>
          <a:prstGeom prst="rect">
            <a:avLst/>
          </a:prstGeom>
        </p:spPr>
        <p:txBody>
          <a:bodyPr vert="horz" lIns="91440" tIns="45720" rIns="91440" bIns="45720" rtlCol="0" anchor="ctr">
            <a:noAutofit/>
          </a:bodyPr>
          <a:lstStyle>
            <a:lvl1pPr>
              <a:lnSpc>
                <a:spcPct val="90000"/>
              </a:lnSpc>
              <a:spcBef>
                <a:spcPct val="0"/>
              </a:spcBef>
              <a:buNone/>
              <a:defRPr sz="4000" b="1">
                <a:solidFill>
                  <a:srgbClr val="420042"/>
                </a:solidFill>
                <a:latin typeface="Palatino Linotype" panose="02040502050505030304" pitchFamily="18" charset="0"/>
                <a:ea typeface="+mj-ea"/>
                <a:cs typeface="Segoe UI" panose="020B0502040204020203" pitchFamily="34" charset="0"/>
              </a:defRPr>
            </a:lvl1pPr>
          </a:lstStyle>
          <a:p>
            <a:pPr algn="ctr"/>
            <a:r>
              <a:rPr lang="fr-FR" dirty="0"/>
              <a:t>Politiques de remboursement</a:t>
            </a:r>
          </a:p>
        </p:txBody>
      </p:sp>
      <p:cxnSp>
        <p:nvCxnSpPr>
          <p:cNvPr id="7" name="Connecteur droit avec flèche 6">
            <a:extLst>
              <a:ext uri="{FF2B5EF4-FFF2-40B4-BE49-F238E27FC236}">
                <a16:creationId xmlns:a16="http://schemas.microsoft.com/office/drawing/2014/main" id="{6BE8854C-D0EF-4CFD-9F1F-F94FBE947BA2}"/>
              </a:ext>
            </a:extLst>
          </p:cNvPr>
          <p:cNvCxnSpPr>
            <a:cxnSpLocks/>
          </p:cNvCxnSpPr>
          <p:nvPr/>
        </p:nvCxnSpPr>
        <p:spPr>
          <a:xfrm>
            <a:off x="108473" y="3213100"/>
            <a:ext cx="11994627" cy="12700"/>
          </a:xfrm>
          <a:prstGeom prst="straightConnector1">
            <a:avLst/>
          </a:prstGeom>
          <a:ln>
            <a:solidFill>
              <a:srgbClr val="660066"/>
            </a:solidFill>
            <a:tailEnd type="triangle"/>
          </a:ln>
        </p:spPr>
        <p:style>
          <a:lnRef idx="3">
            <a:schemeClr val="accent1"/>
          </a:lnRef>
          <a:fillRef idx="0">
            <a:schemeClr val="accent1"/>
          </a:fillRef>
          <a:effectRef idx="2">
            <a:schemeClr val="accent1"/>
          </a:effectRef>
          <a:fontRef idx="minor">
            <a:schemeClr val="tx1"/>
          </a:fontRef>
        </p:style>
      </p:cxnSp>
      <p:cxnSp>
        <p:nvCxnSpPr>
          <p:cNvPr id="9" name="Connecteur droit 8">
            <a:extLst>
              <a:ext uri="{FF2B5EF4-FFF2-40B4-BE49-F238E27FC236}">
                <a16:creationId xmlns:a16="http://schemas.microsoft.com/office/drawing/2014/main" id="{2C9D6805-3E19-44F4-A3A0-4D2DE0F1CC00}"/>
              </a:ext>
            </a:extLst>
          </p:cNvPr>
          <p:cNvCxnSpPr/>
          <p:nvPr/>
        </p:nvCxnSpPr>
        <p:spPr>
          <a:xfrm>
            <a:off x="444500" y="2971800"/>
            <a:ext cx="0" cy="508000"/>
          </a:xfrm>
          <a:prstGeom prst="line">
            <a:avLst/>
          </a:prstGeom>
          <a:ln>
            <a:solidFill>
              <a:srgbClr val="660066"/>
            </a:solidFill>
          </a:ln>
        </p:spPr>
        <p:style>
          <a:lnRef idx="2">
            <a:schemeClr val="accent5"/>
          </a:lnRef>
          <a:fillRef idx="0">
            <a:schemeClr val="accent5"/>
          </a:fillRef>
          <a:effectRef idx="1">
            <a:schemeClr val="accent5"/>
          </a:effectRef>
          <a:fontRef idx="minor">
            <a:schemeClr val="tx1"/>
          </a:fontRef>
        </p:style>
      </p:cxnSp>
      <p:sp>
        <p:nvSpPr>
          <p:cNvPr id="10" name="ZoneTexte 9">
            <a:extLst>
              <a:ext uri="{FF2B5EF4-FFF2-40B4-BE49-F238E27FC236}">
                <a16:creationId xmlns:a16="http://schemas.microsoft.com/office/drawing/2014/main" id="{C77CE5F0-1605-4886-8D79-B36739B75303}"/>
              </a:ext>
            </a:extLst>
          </p:cNvPr>
          <p:cNvSpPr txBox="1"/>
          <p:nvPr/>
        </p:nvSpPr>
        <p:spPr>
          <a:xfrm>
            <a:off x="-12700" y="2357744"/>
            <a:ext cx="990600" cy="400110"/>
          </a:xfrm>
          <a:prstGeom prst="rect">
            <a:avLst/>
          </a:prstGeom>
          <a:noFill/>
        </p:spPr>
        <p:txBody>
          <a:bodyPr wrap="square" rtlCol="0">
            <a:spAutoFit/>
          </a:bodyPr>
          <a:lstStyle/>
          <a:p>
            <a:pPr algn="ctr"/>
            <a:r>
              <a:rPr lang="fr-FR" sz="2000" b="1" dirty="0">
                <a:solidFill>
                  <a:srgbClr val="002060"/>
                </a:solidFill>
              </a:rPr>
              <a:t>50€/an</a:t>
            </a:r>
          </a:p>
        </p:txBody>
      </p:sp>
      <p:sp>
        <p:nvSpPr>
          <p:cNvPr id="11" name="ZoneTexte 10">
            <a:extLst>
              <a:ext uri="{FF2B5EF4-FFF2-40B4-BE49-F238E27FC236}">
                <a16:creationId xmlns:a16="http://schemas.microsoft.com/office/drawing/2014/main" id="{E4AC89DE-B792-475D-88E8-3795D56881B8}"/>
              </a:ext>
            </a:extLst>
          </p:cNvPr>
          <p:cNvSpPr txBox="1"/>
          <p:nvPr/>
        </p:nvSpPr>
        <p:spPr>
          <a:xfrm>
            <a:off x="917847" y="2225745"/>
            <a:ext cx="4124054" cy="677108"/>
          </a:xfrm>
          <a:prstGeom prst="rect">
            <a:avLst/>
          </a:prstGeom>
          <a:noFill/>
        </p:spPr>
        <p:txBody>
          <a:bodyPr wrap="square" rtlCol="0">
            <a:spAutoFit/>
          </a:bodyPr>
          <a:lstStyle>
            <a:defPPr>
              <a:defRPr lang="fr-FR"/>
            </a:defPPr>
            <a:lvl1pPr>
              <a:defRPr>
                <a:solidFill>
                  <a:srgbClr val="002060"/>
                </a:solidFill>
              </a:defRPr>
            </a:lvl1pPr>
          </a:lstStyle>
          <a:p>
            <a:pPr algn="ctr"/>
            <a:r>
              <a:rPr lang="fr-FR" sz="2000" b="1" dirty="0"/>
              <a:t>150€/an  </a:t>
            </a:r>
          </a:p>
          <a:p>
            <a:pPr algn="ctr"/>
            <a:r>
              <a:rPr lang="fr-FR" b="1" dirty="0"/>
              <a:t>Femmes enceintes, &lt;30 ans, ex-CMU, ALD</a:t>
            </a:r>
          </a:p>
        </p:txBody>
      </p:sp>
      <p:sp>
        <p:nvSpPr>
          <p:cNvPr id="12" name="ZoneTexte 11">
            <a:extLst>
              <a:ext uri="{FF2B5EF4-FFF2-40B4-BE49-F238E27FC236}">
                <a16:creationId xmlns:a16="http://schemas.microsoft.com/office/drawing/2014/main" id="{E39122CF-A82D-4AA8-B71F-63826AE14A40}"/>
              </a:ext>
            </a:extLst>
          </p:cNvPr>
          <p:cNvSpPr txBox="1"/>
          <p:nvPr/>
        </p:nvSpPr>
        <p:spPr>
          <a:xfrm>
            <a:off x="5067279" y="2211061"/>
            <a:ext cx="1098562" cy="677108"/>
          </a:xfrm>
          <a:prstGeom prst="rect">
            <a:avLst/>
          </a:prstGeom>
          <a:noFill/>
        </p:spPr>
        <p:txBody>
          <a:bodyPr wrap="square" rtlCol="0">
            <a:spAutoFit/>
          </a:bodyPr>
          <a:lstStyle>
            <a:defPPr>
              <a:defRPr lang="fr-FR"/>
            </a:defPPr>
            <a:lvl1pPr>
              <a:defRPr>
                <a:solidFill>
                  <a:srgbClr val="002060"/>
                </a:solidFill>
              </a:defRPr>
            </a:lvl1pPr>
          </a:lstStyle>
          <a:p>
            <a:pPr algn="ctr"/>
            <a:r>
              <a:rPr lang="fr-FR" sz="2000" b="1" dirty="0"/>
              <a:t>150€/an</a:t>
            </a:r>
          </a:p>
          <a:p>
            <a:r>
              <a:rPr lang="fr-FR" b="1" dirty="0"/>
              <a:t>Pour tous</a:t>
            </a:r>
          </a:p>
        </p:txBody>
      </p:sp>
      <p:sp>
        <p:nvSpPr>
          <p:cNvPr id="13" name="ZoneTexte 12">
            <a:extLst>
              <a:ext uri="{FF2B5EF4-FFF2-40B4-BE49-F238E27FC236}">
                <a16:creationId xmlns:a16="http://schemas.microsoft.com/office/drawing/2014/main" id="{BEFC7B59-0200-4D88-82A4-BF4B033FE7AE}"/>
              </a:ext>
            </a:extLst>
          </p:cNvPr>
          <p:cNvSpPr txBox="1"/>
          <p:nvPr/>
        </p:nvSpPr>
        <p:spPr>
          <a:xfrm>
            <a:off x="6203940" y="2203856"/>
            <a:ext cx="2311399" cy="707886"/>
          </a:xfrm>
          <a:prstGeom prst="rect">
            <a:avLst/>
          </a:prstGeom>
          <a:noFill/>
        </p:spPr>
        <p:txBody>
          <a:bodyPr wrap="square" rtlCol="0">
            <a:spAutoFit/>
          </a:bodyPr>
          <a:lstStyle>
            <a:defPPr>
              <a:defRPr lang="fr-FR"/>
            </a:defPPr>
            <a:lvl1pPr>
              <a:defRPr>
                <a:solidFill>
                  <a:srgbClr val="002060"/>
                </a:solidFill>
              </a:defRPr>
            </a:lvl1pPr>
          </a:lstStyle>
          <a:p>
            <a:pPr algn="ctr"/>
            <a:r>
              <a:rPr lang="fr-FR" sz="2000" b="1" dirty="0"/>
              <a:t>Extension des droits </a:t>
            </a:r>
          </a:p>
          <a:p>
            <a:pPr algn="ctr"/>
            <a:r>
              <a:rPr lang="fr-FR" sz="2000" b="1" dirty="0"/>
              <a:t>de prescription </a:t>
            </a:r>
          </a:p>
        </p:txBody>
      </p:sp>
      <p:sp>
        <p:nvSpPr>
          <p:cNvPr id="14" name="ZoneTexte 13">
            <a:extLst>
              <a:ext uri="{FF2B5EF4-FFF2-40B4-BE49-F238E27FC236}">
                <a16:creationId xmlns:a16="http://schemas.microsoft.com/office/drawing/2014/main" id="{5D5A9166-398D-427B-A45E-EBD252900CE1}"/>
              </a:ext>
            </a:extLst>
          </p:cNvPr>
          <p:cNvSpPr txBox="1"/>
          <p:nvPr/>
        </p:nvSpPr>
        <p:spPr>
          <a:xfrm>
            <a:off x="8328025" y="2177228"/>
            <a:ext cx="2216142" cy="707886"/>
          </a:xfrm>
          <a:prstGeom prst="rect">
            <a:avLst/>
          </a:prstGeom>
          <a:noFill/>
        </p:spPr>
        <p:txBody>
          <a:bodyPr wrap="square" rtlCol="0">
            <a:spAutoFit/>
          </a:bodyPr>
          <a:lstStyle>
            <a:defPPr>
              <a:defRPr lang="fr-FR"/>
            </a:defPPr>
            <a:lvl1pPr>
              <a:defRPr>
                <a:solidFill>
                  <a:srgbClr val="002060"/>
                </a:solidFill>
              </a:defRPr>
            </a:lvl1pPr>
          </a:lstStyle>
          <a:p>
            <a:pPr algn="ctr"/>
            <a:r>
              <a:rPr lang="fr-FR" sz="2000" b="1" dirty="0"/>
              <a:t>Remboursement du </a:t>
            </a:r>
            <a:r>
              <a:rPr lang="fr-FR" sz="2000" b="1" dirty="0" err="1"/>
              <a:t>Champix</a:t>
            </a:r>
            <a:endParaRPr lang="fr-FR" sz="2000" b="1" dirty="0"/>
          </a:p>
        </p:txBody>
      </p:sp>
      <p:cxnSp>
        <p:nvCxnSpPr>
          <p:cNvPr id="16" name="Connecteur droit 15">
            <a:extLst>
              <a:ext uri="{FF2B5EF4-FFF2-40B4-BE49-F238E27FC236}">
                <a16:creationId xmlns:a16="http://schemas.microsoft.com/office/drawing/2014/main" id="{B539A26A-12AF-459C-97D5-BD89102DBF3F}"/>
              </a:ext>
            </a:extLst>
          </p:cNvPr>
          <p:cNvCxnSpPr/>
          <p:nvPr/>
        </p:nvCxnSpPr>
        <p:spPr>
          <a:xfrm>
            <a:off x="3009900" y="2959100"/>
            <a:ext cx="0" cy="508000"/>
          </a:xfrm>
          <a:prstGeom prst="line">
            <a:avLst/>
          </a:prstGeom>
          <a:ln>
            <a:solidFill>
              <a:srgbClr val="660066"/>
            </a:solidFill>
          </a:ln>
        </p:spPr>
        <p:style>
          <a:lnRef idx="2">
            <a:schemeClr val="accent5"/>
          </a:lnRef>
          <a:fillRef idx="0">
            <a:schemeClr val="accent5"/>
          </a:fillRef>
          <a:effectRef idx="1">
            <a:schemeClr val="accent5"/>
          </a:effectRef>
          <a:fontRef idx="minor">
            <a:schemeClr val="tx1"/>
          </a:fontRef>
        </p:style>
      </p:cxnSp>
      <p:cxnSp>
        <p:nvCxnSpPr>
          <p:cNvPr id="17" name="Connecteur droit 16">
            <a:extLst>
              <a:ext uri="{FF2B5EF4-FFF2-40B4-BE49-F238E27FC236}">
                <a16:creationId xmlns:a16="http://schemas.microsoft.com/office/drawing/2014/main" id="{1F652841-5273-46B5-BB76-D334916E702F}"/>
              </a:ext>
            </a:extLst>
          </p:cNvPr>
          <p:cNvCxnSpPr/>
          <p:nvPr/>
        </p:nvCxnSpPr>
        <p:spPr>
          <a:xfrm>
            <a:off x="5638793" y="2959100"/>
            <a:ext cx="0" cy="508000"/>
          </a:xfrm>
          <a:prstGeom prst="line">
            <a:avLst/>
          </a:prstGeom>
          <a:ln>
            <a:solidFill>
              <a:srgbClr val="660066"/>
            </a:solidFill>
          </a:ln>
        </p:spPr>
        <p:style>
          <a:lnRef idx="2">
            <a:schemeClr val="accent5"/>
          </a:lnRef>
          <a:fillRef idx="0">
            <a:schemeClr val="accent5"/>
          </a:fillRef>
          <a:effectRef idx="1">
            <a:schemeClr val="accent5"/>
          </a:effectRef>
          <a:fontRef idx="minor">
            <a:schemeClr val="tx1"/>
          </a:fontRef>
        </p:style>
      </p:cxnSp>
      <p:sp>
        <p:nvSpPr>
          <p:cNvPr id="25" name="ZoneTexte 24">
            <a:extLst>
              <a:ext uri="{FF2B5EF4-FFF2-40B4-BE49-F238E27FC236}">
                <a16:creationId xmlns:a16="http://schemas.microsoft.com/office/drawing/2014/main" id="{37CF71FB-F164-446C-A64E-AE773FF9CC6F}"/>
              </a:ext>
            </a:extLst>
          </p:cNvPr>
          <p:cNvSpPr txBox="1"/>
          <p:nvPr/>
        </p:nvSpPr>
        <p:spPr>
          <a:xfrm>
            <a:off x="12687" y="3580953"/>
            <a:ext cx="990600" cy="400110"/>
          </a:xfrm>
          <a:prstGeom prst="rect">
            <a:avLst/>
          </a:prstGeom>
          <a:noFill/>
        </p:spPr>
        <p:txBody>
          <a:bodyPr wrap="square" rtlCol="0">
            <a:spAutoFit/>
          </a:bodyPr>
          <a:lstStyle/>
          <a:p>
            <a:pPr algn="ctr"/>
            <a:r>
              <a:rPr lang="fr-FR" sz="2000" b="1" dirty="0">
                <a:solidFill>
                  <a:srgbClr val="002060"/>
                </a:solidFill>
              </a:rPr>
              <a:t>2007</a:t>
            </a:r>
          </a:p>
        </p:txBody>
      </p:sp>
      <p:sp>
        <p:nvSpPr>
          <p:cNvPr id="26" name="ZoneTexte 25">
            <a:extLst>
              <a:ext uri="{FF2B5EF4-FFF2-40B4-BE49-F238E27FC236}">
                <a16:creationId xmlns:a16="http://schemas.microsoft.com/office/drawing/2014/main" id="{8ED9F3FE-04A5-4297-B503-D427EE328BCD}"/>
              </a:ext>
            </a:extLst>
          </p:cNvPr>
          <p:cNvSpPr txBox="1"/>
          <p:nvPr/>
        </p:nvSpPr>
        <p:spPr>
          <a:xfrm>
            <a:off x="2340260" y="3569243"/>
            <a:ext cx="1306087" cy="400110"/>
          </a:xfrm>
          <a:prstGeom prst="rect">
            <a:avLst/>
          </a:prstGeom>
          <a:noFill/>
        </p:spPr>
        <p:txBody>
          <a:bodyPr wrap="square" rtlCol="0">
            <a:spAutoFit/>
          </a:bodyPr>
          <a:lstStyle/>
          <a:p>
            <a:pPr algn="ctr"/>
            <a:r>
              <a:rPr lang="fr-FR" sz="2000" b="1" dirty="0">
                <a:solidFill>
                  <a:srgbClr val="002060"/>
                </a:solidFill>
              </a:rPr>
              <a:t>2012-2015</a:t>
            </a:r>
          </a:p>
        </p:txBody>
      </p:sp>
      <p:sp>
        <p:nvSpPr>
          <p:cNvPr id="27" name="ZoneTexte 26">
            <a:extLst>
              <a:ext uri="{FF2B5EF4-FFF2-40B4-BE49-F238E27FC236}">
                <a16:creationId xmlns:a16="http://schemas.microsoft.com/office/drawing/2014/main" id="{25A9F5E1-0D53-4066-B058-3F625A5981A6}"/>
              </a:ext>
            </a:extLst>
          </p:cNvPr>
          <p:cNvSpPr txBox="1"/>
          <p:nvPr/>
        </p:nvSpPr>
        <p:spPr>
          <a:xfrm>
            <a:off x="5132530" y="3580953"/>
            <a:ext cx="990600" cy="400110"/>
          </a:xfrm>
          <a:prstGeom prst="rect">
            <a:avLst/>
          </a:prstGeom>
          <a:noFill/>
        </p:spPr>
        <p:txBody>
          <a:bodyPr wrap="square" rtlCol="0">
            <a:spAutoFit/>
          </a:bodyPr>
          <a:lstStyle/>
          <a:p>
            <a:pPr algn="ctr"/>
            <a:r>
              <a:rPr lang="fr-FR" sz="2000" b="1" dirty="0">
                <a:solidFill>
                  <a:srgbClr val="002060"/>
                </a:solidFill>
              </a:rPr>
              <a:t>2016</a:t>
            </a:r>
          </a:p>
        </p:txBody>
      </p:sp>
      <p:cxnSp>
        <p:nvCxnSpPr>
          <p:cNvPr id="28" name="Connecteur droit 27">
            <a:extLst>
              <a:ext uri="{FF2B5EF4-FFF2-40B4-BE49-F238E27FC236}">
                <a16:creationId xmlns:a16="http://schemas.microsoft.com/office/drawing/2014/main" id="{F3DE8E93-C895-4363-9B7C-7E812A215CDD}"/>
              </a:ext>
            </a:extLst>
          </p:cNvPr>
          <p:cNvCxnSpPr/>
          <p:nvPr/>
        </p:nvCxnSpPr>
        <p:spPr>
          <a:xfrm>
            <a:off x="7264396" y="2971800"/>
            <a:ext cx="0" cy="508000"/>
          </a:xfrm>
          <a:prstGeom prst="line">
            <a:avLst/>
          </a:prstGeom>
          <a:ln>
            <a:solidFill>
              <a:srgbClr val="660066"/>
            </a:solidFill>
          </a:ln>
        </p:spPr>
        <p:style>
          <a:lnRef idx="2">
            <a:schemeClr val="accent5"/>
          </a:lnRef>
          <a:fillRef idx="0">
            <a:schemeClr val="accent5"/>
          </a:fillRef>
          <a:effectRef idx="1">
            <a:schemeClr val="accent5"/>
          </a:effectRef>
          <a:fontRef idx="minor">
            <a:schemeClr val="tx1"/>
          </a:fontRef>
        </p:style>
      </p:cxnSp>
      <p:cxnSp>
        <p:nvCxnSpPr>
          <p:cNvPr id="29" name="Connecteur droit 28">
            <a:extLst>
              <a:ext uri="{FF2B5EF4-FFF2-40B4-BE49-F238E27FC236}">
                <a16:creationId xmlns:a16="http://schemas.microsoft.com/office/drawing/2014/main" id="{ADF751FE-20F6-4173-A5D6-E6BC76D432A4}"/>
              </a:ext>
            </a:extLst>
          </p:cNvPr>
          <p:cNvCxnSpPr/>
          <p:nvPr/>
        </p:nvCxnSpPr>
        <p:spPr>
          <a:xfrm>
            <a:off x="9436096" y="2971800"/>
            <a:ext cx="0" cy="508000"/>
          </a:xfrm>
          <a:prstGeom prst="line">
            <a:avLst/>
          </a:prstGeom>
          <a:ln>
            <a:solidFill>
              <a:srgbClr val="660066"/>
            </a:solidFill>
          </a:ln>
        </p:spPr>
        <p:style>
          <a:lnRef idx="2">
            <a:schemeClr val="accent5"/>
          </a:lnRef>
          <a:fillRef idx="0">
            <a:schemeClr val="accent5"/>
          </a:fillRef>
          <a:effectRef idx="1">
            <a:schemeClr val="accent5"/>
          </a:effectRef>
          <a:fontRef idx="minor">
            <a:schemeClr val="tx1"/>
          </a:fontRef>
        </p:style>
      </p:cxnSp>
      <p:sp>
        <p:nvSpPr>
          <p:cNvPr id="30" name="ZoneTexte 29">
            <a:extLst>
              <a:ext uri="{FF2B5EF4-FFF2-40B4-BE49-F238E27FC236}">
                <a16:creationId xmlns:a16="http://schemas.microsoft.com/office/drawing/2014/main" id="{911310E0-87FE-4AD3-ACEB-7924AB910616}"/>
              </a:ext>
            </a:extLst>
          </p:cNvPr>
          <p:cNvSpPr txBox="1"/>
          <p:nvPr/>
        </p:nvSpPr>
        <p:spPr>
          <a:xfrm>
            <a:off x="6789878" y="3569243"/>
            <a:ext cx="990600" cy="400110"/>
          </a:xfrm>
          <a:prstGeom prst="rect">
            <a:avLst/>
          </a:prstGeom>
          <a:noFill/>
        </p:spPr>
        <p:txBody>
          <a:bodyPr wrap="square" rtlCol="0">
            <a:spAutoFit/>
          </a:bodyPr>
          <a:lstStyle/>
          <a:p>
            <a:pPr algn="ctr"/>
            <a:r>
              <a:rPr lang="fr-FR" sz="2000" b="1" dirty="0">
                <a:solidFill>
                  <a:srgbClr val="002060"/>
                </a:solidFill>
              </a:rPr>
              <a:t>2016</a:t>
            </a:r>
          </a:p>
        </p:txBody>
      </p:sp>
      <p:sp>
        <p:nvSpPr>
          <p:cNvPr id="31" name="ZoneTexte 30">
            <a:extLst>
              <a:ext uri="{FF2B5EF4-FFF2-40B4-BE49-F238E27FC236}">
                <a16:creationId xmlns:a16="http://schemas.microsoft.com/office/drawing/2014/main" id="{F4EB7C11-E5B4-4129-BC6D-D9B4CDEFC5B4}"/>
              </a:ext>
            </a:extLst>
          </p:cNvPr>
          <p:cNvSpPr txBox="1"/>
          <p:nvPr/>
        </p:nvSpPr>
        <p:spPr>
          <a:xfrm>
            <a:off x="8940796" y="3563045"/>
            <a:ext cx="990600" cy="400110"/>
          </a:xfrm>
          <a:prstGeom prst="rect">
            <a:avLst/>
          </a:prstGeom>
          <a:noFill/>
        </p:spPr>
        <p:txBody>
          <a:bodyPr wrap="square" rtlCol="0">
            <a:spAutoFit/>
          </a:bodyPr>
          <a:lstStyle/>
          <a:p>
            <a:pPr algn="ctr"/>
            <a:r>
              <a:rPr lang="fr-FR" sz="2000" b="1" dirty="0">
                <a:solidFill>
                  <a:srgbClr val="002060"/>
                </a:solidFill>
              </a:rPr>
              <a:t>2017</a:t>
            </a:r>
          </a:p>
        </p:txBody>
      </p:sp>
      <p:sp>
        <p:nvSpPr>
          <p:cNvPr id="35" name="ZoneTexte 34">
            <a:extLst>
              <a:ext uri="{FF2B5EF4-FFF2-40B4-BE49-F238E27FC236}">
                <a16:creationId xmlns:a16="http://schemas.microsoft.com/office/drawing/2014/main" id="{3196734D-E78A-431D-9FA7-BE6AC365BEBD}"/>
              </a:ext>
            </a:extLst>
          </p:cNvPr>
          <p:cNvSpPr txBox="1"/>
          <p:nvPr/>
        </p:nvSpPr>
        <p:spPr>
          <a:xfrm>
            <a:off x="10718800" y="3557777"/>
            <a:ext cx="990600" cy="400110"/>
          </a:xfrm>
          <a:prstGeom prst="rect">
            <a:avLst/>
          </a:prstGeom>
          <a:noFill/>
        </p:spPr>
        <p:txBody>
          <a:bodyPr wrap="square" rtlCol="0">
            <a:spAutoFit/>
          </a:bodyPr>
          <a:lstStyle/>
          <a:p>
            <a:pPr algn="ctr"/>
            <a:r>
              <a:rPr lang="fr-FR" sz="2000" b="1" dirty="0">
                <a:solidFill>
                  <a:srgbClr val="002060"/>
                </a:solidFill>
              </a:rPr>
              <a:t>2018</a:t>
            </a:r>
          </a:p>
        </p:txBody>
      </p:sp>
      <p:cxnSp>
        <p:nvCxnSpPr>
          <p:cNvPr id="36" name="Connecteur droit 35">
            <a:extLst>
              <a:ext uri="{FF2B5EF4-FFF2-40B4-BE49-F238E27FC236}">
                <a16:creationId xmlns:a16="http://schemas.microsoft.com/office/drawing/2014/main" id="{F276C4C8-1C06-4BF0-962D-A05F8367FC93}"/>
              </a:ext>
            </a:extLst>
          </p:cNvPr>
          <p:cNvCxnSpPr/>
          <p:nvPr/>
        </p:nvCxnSpPr>
        <p:spPr>
          <a:xfrm>
            <a:off x="11242973" y="2959100"/>
            <a:ext cx="0" cy="508000"/>
          </a:xfrm>
          <a:prstGeom prst="line">
            <a:avLst/>
          </a:prstGeom>
          <a:ln>
            <a:solidFill>
              <a:srgbClr val="660066"/>
            </a:solidFill>
          </a:ln>
        </p:spPr>
        <p:style>
          <a:lnRef idx="2">
            <a:schemeClr val="accent5"/>
          </a:lnRef>
          <a:fillRef idx="0">
            <a:schemeClr val="accent5"/>
          </a:fillRef>
          <a:effectRef idx="1">
            <a:schemeClr val="accent5"/>
          </a:effectRef>
          <a:fontRef idx="minor">
            <a:schemeClr val="tx1"/>
          </a:fontRef>
        </p:style>
      </p:cxnSp>
      <p:sp>
        <p:nvSpPr>
          <p:cNvPr id="37" name="ZoneTexte 36">
            <a:extLst>
              <a:ext uri="{FF2B5EF4-FFF2-40B4-BE49-F238E27FC236}">
                <a16:creationId xmlns:a16="http://schemas.microsoft.com/office/drawing/2014/main" id="{7845D705-5EBD-48D1-A4EB-5104C684B7D6}"/>
              </a:ext>
            </a:extLst>
          </p:cNvPr>
          <p:cNvSpPr txBox="1"/>
          <p:nvPr/>
        </p:nvSpPr>
        <p:spPr>
          <a:xfrm>
            <a:off x="10179067" y="2165756"/>
            <a:ext cx="2216142" cy="707886"/>
          </a:xfrm>
          <a:prstGeom prst="rect">
            <a:avLst/>
          </a:prstGeom>
          <a:noFill/>
        </p:spPr>
        <p:txBody>
          <a:bodyPr wrap="square" rtlCol="0">
            <a:spAutoFit/>
          </a:bodyPr>
          <a:lstStyle>
            <a:defPPr>
              <a:defRPr lang="fr-FR"/>
            </a:defPPr>
            <a:lvl1pPr>
              <a:defRPr>
                <a:solidFill>
                  <a:srgbClr val="002060"/>
                </a:solidFill>
              </a:defRPr>
            </a:lvl1pPr>
          </a:lstStyle>
          <a:p>
            <a:pPr algn="ctr"/>
            <a:r>
              <a:rPr lang="fr-FR" sz="2000" b="1" dirty="0"/>
              <a:t>Remboursement des TSN</a:t>
            </a:r>
          </a:p>
        </p:txBody>
      </p:sp>
    </p:spTree>
    <p:extLst>
      <p:ext uri="{BB962C8B-B14F-4D97-AF65-F5344CB8AC3E}">
        <p14:creationId xmlns:p14="http://schemas.microsoft.com/office/powerpoint/2010/main" val="26929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5" grpId="0"/>
      <p:bldP spid="26" grpId="0"/>
      <p:bldP spid="27" grpId="0"/>
      <p:bldP spid="30" grpId="0"/>
      <p:bldP spid="31" grpId="0"/>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623553" y="0"/>
            <a:ext cx="11832271" cy="1043189"/>
          </a:xfrm>
        </p:spPr>
        <p:txBody>
          <a:bodyPr>
            <a:normAutofit fontScale="90000"/>
          </a:bodyPr>
          <a:lstStyle/>
          <a:p>
            <a:r>
              <a:rPr lang="fr-FR" dirty="0"/>
              <a:t>	Les centres (CMS, CSAPA, ELSA, hôpitaux) </a:t>
            </a:r>
          </a:p>
        </p:txBody>
      </p:sp>
      <p:sp>
        <p:nvSpPr>
          <p:cNvPr id="2" name="Rectangle 1"/>
          <p:cNvSpPr/>
          <p:nvPr/>
        </p:nvSpPr>
        <p:spPr>
          <a:xfrm>
            <a:off x="7149910" y="3013501"/>
            <a:ext cx="3312527" cy="830997"/>
          </a:xfrm>
          <a:prstGeom prst="rect">
            <a:avLst/>
          </a:prstGeom>
          <a:solidFill>
            <a:srgbClr val="006666"/>
          </a:solidFill>
        </p:spPr>
        <p:txBody>
          <a:bodyPr wrap="square" anchor="ctr" anchorCtr="1">
            <a:spAutoFit/>
          </a:bodyPr>
          <a:lstStyle/>
          <a:p>
            <a:r>
              <a:rPr lang="fr-FR" sz="2400" b="1" dirty="0">
                <a:solidFill>
                  <a:schemeClr val="bg1"/>
                </a:solidFill>
              </a:rPr>
              <a:t>~15aine de centres </a:t>
            </a:r>
          </a:p>
          <a:p>
            <a:endParaRPr lang="fr-FR" sz="2400" b="1" dirty="0">
              <a:solidFill>
                <a:schemeClr val="bg1"/>
              </a:solidFill>
            </a:endParaRPr>
          </a:p>
        </p:txBody>
      </p:sp>
      <p:pic>
        <p:nvPicPr>
          <p:cNvPr id="14" name="Image 13">
            <a:extLst>
              <a:ext uri="{FF2B5EF4-FFF2-40B4-BE49-F238E27FC236}">
                <a16:creationId xmlns:a16="http://schemas.microsoft.com/office/drawing/2014/main" id="{8D5A13CA-8935-4557-91BC-02C01FB652AC}"/>
              </a:ext>
            </a:extLst>
          </p:cNvPr>
          <p:cNvPicPr>
            <a:picLocks noChangeAspect="1"/>
          </p:cNvPicPr>
          <p:nvPr/>
        </p:nvPicPr>
        <p:blipFill>
          <a:blip r:embed="rId2"/>
          <a:stretch>
            <a:fillRect/>
          </a:stretch>
        </p:blipFill>
        <p:spPr>
          <a:xfrm>
            <a:off x="555625" y="1043189"/>
            <a:ext cx="5660116" cy="5463973"/>
          </a:xfrm>
          <a:prstGeom prst="rect">
            <a:avLst/>
          </a:prstGeom>
        </p:spPr>
      </p:pic>
    </p:spTree>
    <p:extLst>
      <p:ext uri="{BB962C8B-B14F-4D97-AF65-F5344CB8AC3E}">
        <p14:creationId xmlns:p14="http://schemas.microsoft.com/office/powerpoint/2010/main" val="78444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6" descr="https://box.iplesp.upmc.fr/apps/files_sharing/publicpreview/YT7RffPWQkBya9z?fileId=3441293&amp;file=/M%C3%A9dias/Logo-STOP-remade.png&amp;x=1280&amp;y=1024&amp;a=true">
            <a:extLst>
              <a:ext uri="{FF2B5EF4-FFF2-40B4-BE49-F238E27FC236}">
                <a16:creationId xmlns:a16="http://schemas.microsoft.com/office/drawing/2014/main" id="{1B939656-40CD-4CFD-B4E0-489F94F51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6711" y="-34323"/>
            <a:ext cx="1325563" cy="13255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a:extLst>
              <a:ext uri="{FF2B5EF4-FFF2-40B4-BE49-F238E27FC236}">
                <a16:creationId xmlns:a16="http://schemas.microsoft.com/office/drawing/2014/main" id="{5B0932B9-6834-4214-AA6D-140D93E51AF6}"/>
              </a:ext>
            </a:extLst>
          </p:cNvPr>
          <p:cNvCxnSpPr/>
          <p:nvPr/>
        </p:nvCxnSpPr>
        <p:spPr>
          <a:xfrm>
            <a:off x="5877339" y="2007704"/>
            <a:ext cx="0" cy="401540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03E5666D-C513-42A1-959F-66D773C7D992}"/>
              </a:ext>
            </a:extLst>
          </p:cNvPr>
          <p:cNvSpPr txBox="1"/>
          <p:nvPr/>
        </p:nvSpPr>
        <p:spPr>
          <a:xfrm>
            <a:off x="1133061" y="1655180"/>
            <a:ext cx="3727173" cy="461665"/>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b="1" dirty="0">
                <a:solidFill>
                  <a:srgbClr val="7030A0"/>
                </a:solidFill>
              </a:rPr>
              <a:t>Inclusion</a:t>
            </a:r>
          </a:p>
        </p:txBody>
      </p:sp>
      <p:sp>
        <p:nvSpPr>
          <p:cNvPr id="9" name="ZoneTexte 8">
            <a:extLst>
              <a:ext uri="{FF2B5EF4-FFF2-40B4-BE49-F238E27FC236}">
                <a16:creationId xmlns:a16="http://schemas.microsoft.com/office/drawing/2014/main" id="{CE493438-B0D9-4DCC-AC03-82EBD003CCAA}"/>
              </a:ext>
            </a:extLst>
          </p:cNvPr>
          <p:cNvSpPr txBox="1"/>
          <p:nvPr/>
        </p:nvSpPr>
        <p:spPr>
          <a:xfrm>
            <a:off x="6894445" y="1655179"/>
            <a:ext cx="3727173" cy="461665"/>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fr-FR"/>
            </a:defPPr>
            <a:lvl1pPr algn="ctr">
              <a:defRPr sz="2400" b="1">
                <a:solidFill>
                  <a:srgbClr val="7030A0"/>
                </a:solidFill>
              </a:defRPr>
            </a:lvl1pPr>
          </a:lstStyle>
          <a:p>
            <a:r>
              <a:rPr lang="fr-FR" dirty="0"/>
              <a:t>Non-inclusion</a:t>
            </a:r>
          </a:p>
        </p:txBody>
      </p:sp>
      <p:pic>
        <p:nvPicPr>
          <p:cNvPr id="11" name="Image 10">
            <a:extLst>
              <a:ext uri="{FF2B5EF4-FFF2-40B4-BE49-F238E27FC236}">
                <a16:creationId xmlns:a16="http://schemas.microsoft.com/office/drawing/2014/main" id="{12A18196-A547-416A-BD20-3AF98A256484}"/>
              </a:ext>
            </a:extLst>
          </p:cNvPr>
          <p:cNvPicPr>
            <a:picLocks noChangeAspect="1"/>
          </p:cNvPicPr>
          <p:nvPr/>
        </p:nvPicPr>
        <p:blipFill>
          <a:blip r:embed="rId3">
            <a:duotone>
              <a:schemeClr val="accent4">
                <a:shade val="45000"/>
                <a:satMod val="135000"/>
              </a:schemeClr>
              <a:prstClr val="white"/>
            </a:duotone>
          </a:blip>
          <a:stretch>
            <a:fillRect/>
          </a:stretch>
        </p:blipFill>
        <p:spPr>
          <a:xfrm>
            <a:off x="238540" y="2531595"/>
            <a:ext cx="1133060" cy="1283733"/>
          </a:xfrm>
          <a:prstGeom prst="rect">
            <a:avLst/>
          </a:prstGeom>
          <a:solidFill>
            <a:srgbClr val="7030A0"/>
          </a:solidFill>
        </p:spPr>
      </p:pic>
      <p:sp>
        <p:nvSpPr>
          <p:cNvPr id="12" name="ZoneTexte 11">
            <a:extLst>
              <a:ext uri="{FF2B5EF4-FFF2-40B4-BE49-F238E27FC236}">
                <a16:creationId xmlns:a16="http://schemas.microsoft.com/office/drawing/2014/main" id="{885B1EC1-4093-4882-B8EB-C246DB0D97C9}"/>
              </a:ext>
            </a:extLst>
          </p:cNvPr>
          <p:cNvSpPr txBox="1"/>
          <p:nvPr/>
        </p:nvSpPr>
        <p:spPr>
          <a:xfrm>
            <a:off x="1335942" y="2698975"/>
            <a:ext cx="1871350" cy="1477328"/>
          </a:xfrm>
          <a:prstGeom prst="rect">
            <a:avLst/>
          </a:prstGeom>
          <a:noFill/>
        </p:spPr>
        <p:txBody>
          <a:bodyPr wrap="square" rtlCol="0">
            <a:spAutoFit/>
          </a:bodyPr>
          <a:lstStyle/>
          <a:p>
            <a:r>
              <a:rPr lang="fr-FR" b="1" dirty="0">
                <a:solidFill>
                  <a:srgbClr val="002060"/>
                </a:solidFill>
              </a:rPr>
              <a:t>≥ 18 ans</a:t>
            </a:r>
          </a:p>
          <a:p>
            <a:r>
              <a:rPr lang="fr-FR" b="1" dirty="0">
                <a:solidFill>
                  <a:srgbClr val="002060"/>
                </a:solidFill>
              </a:rPr>
              <a:t>Volonté d’arrêter ou de réduire leur consommation</a:t>
            </a:r>
          </a:p>
        </p:txBody>
      </p:sp>
      <p:pic>
        <p:nvPicPr>
          <p:cNvPr id="14" name="Image 13">
            <a:extLst>
              <a:ext uri="{FF2B5EF4-FFF2-40B4-BE49-F238E27FC236}">
                <a16:creationId xmlns:a16="http://schemas.microsoft.com/office/drawing/2014/main" id="{1218E873-E680-4FBD-8CC2-45A8C7CF88BD}"/>
              </a:ext>
            </a:extLst>
          </p:cNvPr>
          <p:cNvPicPr>
            <a:picLocks noChangeAspect="1"/>
          </p:cNvPicPr>
          <p:nvPr/>
        </p:nvPicPr>
        <p:blipFill>
          <a:blip r:embed="rId4"/>
          <a:stretch>
            <a:fillRect/>
          </a:stretch>
        </p:blipFill>
        <p:spPr>
          <a:xfrm>
            <a:off x="3242950" y="2639645"/>
            <a:ext cx="1107583" cy="1102468"/>
          </a:xfrm>
          <a:prstGeom prst="rect">
            <a:avLst/>
          </a:prstGeom>
        </p:spPr>
      </p:pic>
      <p:sp>
        <p:nvSpPr>
          <p:cNvPr id="15" name="ZoneTexte 14">
            <a:extLst>
              <a:ext uri="{FF2B5EF4-FFF2-40B4-BE49-F238E27FC236}">
                <a16:creationId xmlns:a16="http://schemas.microsoft.com/office/drawing/2014/main" id="{89972843-8B79-416B-A0D1-93222F8D2D67}"/>
              </a:ext>
            </a:extLst>
          </p:cNvPr>
          <p:cNvSpPr txBox="1"/>
          <p:nvPr/>
        </p:nvSpPr>
        <p:spPr>
          <a:xfrm>
            <a:off x="4461297" y="2944078"/>
            <a:ext cx="1292082" cy="369332"/>
          </a:xfrm>
          <a:prstGeom prst="rect">
            <a:avLst/>
          </a:prstGeom>
          <a:noFill/>
        </p:spPr>
        <p:txBody>
          <a:bodyPr wrap="square" rtlCol="0">
            <a:spAutoFit/>
          </a:bodyPr>
          <a:lstStyle/>
          <a:p>
            <a:r>
              <a:rPr lang="fr-FR" b="1" dirty="0">
                <a:solidFill>
                  <a:srgbClr val="002060"/>
                </a:solidFill>
              </a:rPr>
              <a:t>≥ 5 </a:t>
            </a:r>
            <a:r>
              <a:rPr lang="fr-FR" b="1" dirty="0" err="1">
                <a:solidFill>
                  <a:srgbClr val="002060"/>
                </a:solidFill>
              </a:rPr>
              <a:t>cig</a:t>
            </a:r>
            <a:r>
              <a:rPr lang="fr-FR" b="1" dirty="0">
                <a:solidFill>
                  <a:srgbClr val="002060"/>
                </a:solidFill>
              </a:rPr>
              <a:t>/jour</a:t>
            </a:r>
          </a:p>
        </p:txBody>
      </p:sp>
      <p:pic>
        <p:nvPicPr>
          <p:cNvPr id="17" name="Image 16">
            <a:extLst>
              <a:ext uri="{FF2B5EF4-FFF2-40B4-BE49-F238E27FC236}">
                <a16:creationId xmlns:a16="http://schemas.microsoft.com/office/drawing/2014/main" id="{CE7EB0FF-8851-4608-AAA1-8BDD3ABECCF5}"/>
              </a:ext>
            </a:extLst>
          </p:cNvPr>
          <p:cNvPicPr>
            <a:picLocks noChangeAspect="1"/>
          </p:cNvPicPr>
          <p:nvPr/>
        </p:nvPicPr>
        <p:blipFill>
          <a:blip r:embed="rId5">
            <a:duotone>
              <a:schemeClr val="accent4">
                <a:shade val="45000"/>
                <a:satMod val="135000"/>
              </a:schemeClr>
              <a:prstClr val="white"/>
            </a:duotone>
          </a:blip>
          <a:stretch>
            <a:fillRect/>
          </a:stretch>
        </p:blipFill>
        <p:spPr>
          <a:xfrm>
            <a:off x="213445" y="4195033"/>
            <a:ext cx="1322089" cy="1323038"/>
          </a:xfrm>
          <a:prstGeom prst="rect">
            <a:avLst/>
          </a:prstGeom>
        </p:spPr>
      </p:pic>
      <p:sp>
        <p:nvSpPr>
          <p:cNvPr id="18" name="ZoneTexte 17">
            <a:extLst>
              <a:ext uri="{FF2B5EF4-FFF2-40B4-BE49-F238E27FC236}">
                <a16:creationId xmlns:a16="http://schemas.microsoft.com/office/drawing/2014/main" id="{39CD2831-7095-4ECC-B8AF-C9B286F92045}"/>
              </a:ext>
            </a:extLst>
          </p:cNvPr>
          <p:cNvSpPr txBox="1"/>
          <p:nvPr/>
        </p:nvSpPr>
        <p:spPr>
          <a:xfrm>
            <a:off x="1363957" y="4556489"/>
            <a:ext cx="1698383" cy="646331"/>
          </a:xfrm>
          <a:prstGeom prst="rect">
            <a:avLst/>
          </a:prstGeom>
          <a:noFill/>
        </p:spPr>
        <p:txBody>
          <a:bodyPr wrap="square" rtlCol="0">
            <a:spAutoFit/>
          </a:bodyPr>
          <a:lstStyle/>
          <a:p>
            <a:r>
              <a:rPr lang="fr-FR" b="1" dirty="0">
                <a:solidFill>
                  <a:srgbClr val="002060"/>
                </a:solidFill>
              </a:rPr>
              <a:t>Sans travail / Chômage</a:t>
            </a:r>
          </a:p>
        </p:txBody>
      </p:sp>
      <p:pic>
        <p:nvPicPr>
          <p:cNvPr id="20" name="Image 19">
            <a:extLst>
              <a:ext uri="{FF2B5EF4-FFF2-40B4-BE49-F238E27FC236}">
                <a16:creationId xmlns:a16="http://schemas.microsoft.com/office/drawing/2014/main" id="{34269245-2297-442B-BE33-901FBF210E27}"/>
              </a:ext>
            </a:extLst>
          </p:cNvPr>
          <p:cNvPicPr>
            <a:picLocks noChangeAspect="1"/>
          </p:cNvPicPr>
          <p:nvPr/>
        </p:nvPicPr>
        <p:blipFill>
          <a:blip r:embed="rId6">
            <a:duotone>
              <a:schemeClr val="accent4">
                <a:shade val="45000"/>
                <a:satMod val="135000"/>
              </a:schemeClr>
              <a:prstClr val="white"/>
            </a:duotone>
          </a:blip>
          <a:stretch>
            <a:fillRect/>
          </a:stretch>
        </p:blipFill>
        <p:spPr>
          <a:xfrm>
            <a:off x="3089324" y="4068534"/>
            <a:ext cx="1150505" cy="1389416"/>
          </a:xfrm>
          <a:prstGeom prst="rect">
            <a:avLst/>
          </a:prstGeom>
        </p:spPr>
      </p:pic>
      <p:sp>
        <p:nvSpPr>
          <p:cNvPr id="21" name="ZoneTexte 20">
            <a:extLst>
              <a:ext uri="{FF2B5EF4-FFF2-40B4-BE49-F238E27FC236}">
                <a16:creationId xmlns:a16="http://schemas.microsoft.com/office/drawing/2014/main" id="{797778DC-A819-4E3F-8E00-C066E44D8AFC}"/>
              </a:ext>
            </a:extLst>
          </p:cNvPr>
          <p:cNvSpPr txBox="1"/>
          <p:nvPr/>
        </p:nvSpPr>
        <p:spPr>
          <a:xfrm>
            <a:off x="4188600" y="4395864"/>
            <a:ext cx="1890417" cy="646331"/>
          </a:xfrm>
          <a:prstGeom prst="rect">
            <a:avLst/>
          </a:prstGeom>
          <a:noFill/>
        </p:spPr>
        <p:txBody>
          <a:bodyPr wrap="square" rtlCol="0">
            <a:spAutoFit/>
          </a:bodyPr>
          <a:lstStyle/>
          <a:p>
            <a:r>
              <a:rPr lang="fr-FR" b="1" dirty="0">
                <a:solidFill>
                  <a:srgbClr val="002060"/>
                </a:solidFill>
              </a:rPr>
              <a:t>Travaillant</a:t>
            </a:r>
          </a:p>
          <a:p>
            <a:r>
              <a:rPr lang="fr-FR" b="1" dirty="0">
                <a:solidFill>
                  <a:srgbClr val="002060"/>
                </a:solidFill>
              </a:rPr>
              <a:t>≥ 1 aide sociale</a:t>
            </a:r>
            <a:r>
              <a:rPr lang="en-US" b="1" dirty="0">
                <a:solidFill>
                  <a:schemeClr val="bg2">
                    <a:lumMod val="25000"/>
                  </a:schemeClr>
                </a:solidFill>
              </a:rPr>
              <a:t>*</a:t>
            </a:r>
            <a:endParaRPr lang="fr-FR" b="1" dirty="0">
              <a:solidFill>
                <a:schemeClr val="bg2">
                  <a:lumMod val="25000"/>
                </a:schemeClr>
              </a:solidFill>
            </a:endParaRPr>
          </a:p>
        </p:txBody>
      </p:sp>
      <p:pic>
        <p:nvPicPr>
          <p:cNvPr id="23" name="Image 22">
            <a:extLst>
              <a:ext uri="{FF2B5EF4-FFF2-40B4-BE49-F238E27FC236}">
                <a16:creationId xmlns:a16="http://schemas.microsoft.com/office/drawing/2014/main" id="{6FD149A5-C277-4698-B4B0-DD3E49F250B6}"/>
              </a:ext>
            </a:extLst>
          </p:cNvPr>
          <p:cNvPicPr>
            <a:picLocks noChangeAspect="1"/>
          </p:cNvPicPr>
          <p:nvPr/>
        </p:nvPicPr>
        <p:blipFill>
          <a:blip r:embed="rId7"/>
          <a:stretch>
            <a:fillRect/>
          </a:stretch>
        </p:blipFill>
        <p:spPr>
          <a:xfrm>
            <a:off x="6314661" y="2639645"/>
            <a:ext cx="1626693" cy="978199"/>
          </a:xfrm>
          <a:prstGeom prst="rect">
            <a:avLst/>
          </a:prstGeom>
        </p:spPr>
      </p:pic>
      <p:pic>
        <p:nvPicPr>
          <p:cNvPr id="25" name="Image 24">
            <a:extLst>
              <a:ext uri="{FF2B5EF4-FFF2-40B4-BE49-F238E27FC236}">
                <a16:creationId xmlns:a16="http://schemas.microsoft.com/office/drawing/2014/main" id="{CF607A29-62C3-4AFF-917A-29AB6FF22C59}"/>
              </a:ext>
            </a:extLst>
          </p:cNvPr>
          <p:cNvPicPr>
            <a:picLocks noChangeAspect="1"/>
          </p:cNvPicPr>
          <p:nvPr/>
        </p:nvPicPr>
        <p:blipFill>
          <a:blip r:embed="rId8">
            <a:duotone>
              <a:schemeClr val="accent4">
                <a:shade val="45000"/>
                <a:satMod val="135000"/>
              </a:schemeClr>
              <a:prstClr val="white"/>
            </a:duotone>
          </a:blip>
          <a:stretch>
            <a:fillRect/>
          </a:stretch>
        </p:blipFill>
        <p:spPr>
          <a:xfrm>
            <a:off x="9343482" y="2632295"/>
            <a:ext cx="985905" cy="992898"/>
          </a:xfrm>
          <a:prstGeom prst="rect">
            <a:avLst/>
          </a:prstGeom>
        </p:spPr>
      </p:pic>
      <p:sp>
        <p:nvSpPr>
          <p:cNvPr id="28" name="ZoneTexte 27">
            <a:extLst>
              <a:ext uri="{FF2B5EF4-FFF2-40B4-BE49-F238E27FC236}">
                <a16:creationId xmlns:a16="http://schemas.microsoft.com/office/drawing/2014/main" id="{18BD6D64-0E47-4F53-AF0A-3F841177EC47}"/>
              </a:ext>
            </a:extLst>
          </p:cNvPr>
          <p:cNvSpPr txBox="1"/>
          <p:nvPr/>
        </p:nvSpPr>
        <p:spPr>
          <a:xfrm>
            <a:off x="7552825" y="2860406"/>
            <a:ext cx="1735323" cy="369332"/>
          </a:xfrm>
          <a:prstGeom prst="rect">
            <a:avLst/>
          </a:prstGeom>
          <a:noFill/>
        </p:spPr>
        <p:txBody>
          <a:bodyPr wrap="square" rtlCol="0">
            <a:spAutoFit/>
          </a:bodyPr>
          <a:lstStyle/>
          <a:p>
            <a:r>
              <a:rPr lang="fr-FR" b="1" dirty="0">
                <a:solidFill>
                  <a:srgbClr val="002060"/>
                </a:solidFill>
              </a:rPr>
              <a:t>Enceinte</a:t>
            </a:r>
          </a:p>
        </p:txBody>
      </p:sp>
      <p:sp>
        <p:nvSpPr>
          <p:cNvPr id="31" name="ZoneTexte 30">
            <a:extLst>
              <a:ext uri="{FF2B5EF4-FFF2-40B4-BE49-F238E27FC236}">
                <a16:creationId xmlns:a16="http://schemas.microsoft.com/office/drawing/2014/main" id="{16D605A7-8117-4867-8030-347C2F1524E4}"/>
              </a:ext>
            </a:extLst>
          </p:cNvPr>
          <p:cNvSpPr txBox="1"/>
          <p:nvPr/>
        </p:nvSpPr>
        <p:spPr>
          <a:xfrm>
            <a:off x="10329386" y="2884884"/>
            <a:ext cx="1624073" cy="369332"/>
          </a:xfrm>
          <a:prstGeom prst="rect">
            <a:avLst/>
          </a:prstGeom>
          <a:noFill/>
        </p:spPr>
        <p:txBody>
          <a:bodyPr wrap="square" rtlCol="0">
            <a:spAutoFit/>
          </a:bodyPr>
          <a:lstStyle/>
          <a:p>
            <a:r>
              <a:rPr lang="fr-FR" b="1" dirty="0">
                <a:solidFill>
                  <a:srgbClr val="002060"/>
                </a:solidFill>
              </a:rPr>
              <a:t>Allaitement</a:t>
            </a:r>
          </a:p>
        </p:txBody>
      </p:sp>
      <p:sp>
        <p:nvSpPr>
          <p:cNvPr id="32" name="ZoneTexte 31">
            <a:extLst>
              <a:ext uri="{FF2B5EF4-FFF2-40B4-BE49-F238E27FC236}">
                <a16:creationId xmlns:a16="http://schemas.microsoft.com/office/drawing/2014/main" id="{33FF4C75-3674-4C3C-9699-925474D5348D}"/>
              </a:ext>
            </a:extLst>
          </p:cNvPr>
          <p:cNvSpPr txBox="1"/>
          <p:nvPr/>
        </p:nvSpPr>
        <p:spPr>
          <a:xfrm>
            <a:off x="6718310" y="4391589"/>
            <a:ext cx="442311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2060"/>
                </a:solidFill>
              </a:rPr>
              <a:t>Participant déjà à </a:t>
            </a:r>
            <a:r>
              <a:rPr lang="en-US" b="1" dirty="0" err="1">
                <a:solidFill>
                  <a:srgbClr val="002060"/>
                </a:solidFill>
              </a:rPr>
              <a:t>une</a:t>
            </a:r>
            <a:r>
              <a:rPr lang="en-US" b="1" dirty="0">
                <a:solidFill>
                  <a:srgbClr val="002060"/>
                </a:solidFill>
              </a:rPr>
              <a:t> étude</a:t>
            </a:r>
          </a:p>
          <a:p>
            <a:pPr marL="285750" indent="-285750">
              <a:buFont typeface="Arial" panose="020B0604020202020204" pitchFamily="34" charset="0"/>
              <a:buChar char="•"/>
            </a:pPr>
            <a:r>
              <a:rPr lang="en-US" b="1" dirty="0">
                <a:solidFill>
                  <a:srgbClr val="002060"/>
                </a:solidFill>
              </a:rPr>
              <a:t>Sous </a:t>
            </a:r>
            <a:r>
              <a:rPr lang="en-US" b="1" dirty="0" err="1">
                <a:solidFill>
                  <a:srgbClr val="002060"/>
                </a:solidFill>
              </a:rPr>
              <a:t>tutelle</a:t>
            </a:r>
            <a:r>
              <a:rPr lang="en-US" b="1" dirty="0">
                <a:solidFill>
                  <a:srgbClr val="002060"/>
                </a:solidFill>
              </a:rPr>
              <a:t> </a:t>
            </a:r>
            <a:r>
              <a:rPr lang="en-US" b="1" dirty="0" err="1">
                <a:solidFill>
                  <a:srgbClr val="002060"/>
                </a:solidFill>
              </a:rPr>
              <a:t>ou</a:t>
            </a:r>
            <a:r>
              <a:rPr lang="en-US" b="1" dirty="0">
                <a:solidFill>
                  <a:srgbClr val="002060"/>
                </a:solidFill>
              </a:rPr>
              <a:t> </a:t>
            </a:r>
            <a:r>
              <a:rPr lang="en-US" b="1" dirty="0" err="1">
                <a:solidFill>
                  <a:srgbClr val="002060"/>
                </a:solidFill>
              </a:rPr>
              <a:t>curatelle</a:t>
            </a:r>
            <a:endParaRPr lang="en-US" b="1" dirty="0">
              <a:solidFill>
                <a:srgbClr val="002060"/>
              </a:solidFill>
            </a:endParaRPr>
          </a:p>
          <a:p>
            <a:pPr marL="285750" indent="-285750">
              <a:buFont typeface="Arial" panose="020B0604020202020204" pitchFamily="34" charset="0"/>
              <a:buChar char="•"/>
            </a:pPr>
            <a:r>
              <a:rPr lang="en-US" b="1" dirty="0" err="1">
                <a:solidFill>
                  <a:srgbClr val="002060"/>
                </a:solidFill>
              </a:rPr>
              <a:t>Ayant</a:t>
            </a:r>
            <a:r>
              <a:rPr lang="en-US" b="1" dirty="0">
                <a:solidFill>
                  <a:srgbClr val="002060"/>
                </a:solidFill>
              </a:rPr>
              <a:t> déjà </a:t>
            </a:r>
            <a:r>
              <a:rPr lang="en-US" b="1" dirty="0" err="1">
                <a:solidFill>
                  <a:srgbClr val="002060"/>
                </a:solidFill>
              </a:rPr>
              <a:t>initié</a:t>
            </a:r>
            <a:r>
              <a:rPr lang="en-US" b="1" dirty="0">
                <a:solidFill>
                  <a:srgbClr val="002060"/>
                </a:solidFill>
              </a:rPr>
              <a:t> un </a:t>
            </a:r>
            <a:r>
              <a:rPr lang="en-US" b="1" dirty="0" err="1">
                <a:solidFill>
                  <a:srgbClr val="002060"/>
                </a:solidFill>
              </a:rPr>
              <a:t>sevrage</a:t>
            </a:r>
            <a:r>
              <a:rPr lang="en-US" b="1" dirty="0">
                <a:solidFill>
                  <a:srgbClr val="002060"/>
                </a:solidFill>
              </a:rPr>
              <a:t> </a:t>
            </a:r>
            <a:r>
              <a:rPr lang="en-US" b="1" dirty="0" err="1">
                <a:solidFill>
                  <a:srgbClr val="002060"/>
                </a:solidFill>
              </a:rPr>
              <a:t>tabagique</a:t>
            </a:r>
            <a:r>
              <a:rPr lang="en-US" b="1" dirty="0">
                <a:solidFill>
                  <a:srgbClr val="002060"/>
                </a:solidFill>
              </a:rPr>
              <a:t> </a:t>
            </a:r>
          </a:p>
          <a:p>
            <a:pPr marL="285750" indent="-285750">
              <a:buFont typeface="Arial" panose="020B0604020202020204" pitchFamily="34" charset="0"/>
              <a:buChar char="•"/>
            </a:pPr>
            <a:endParaRPr lang="fr-FR" b="1" dirty="0">
              <a:solidFill>
                <a:srgbClr val="002060"/>
              </a:solidFill>
            </a:endParaRPr>
          </a:p>
        </p:txBody>
      </p:sp>
      <p:sp>
        <p:nvSpPr>
          <p:cNvPr id="36" name="Espace réservé du numéro de diapositive 35">
            <a:extLst>
              <a:ext uri="{FF2B5EF4-FFF2-40B4-BE49-F238E27FC236}">
                <a16:creationId xmlns:a16="http://schemas.microsoft.com/office/drawing/2014/main" id="{92B9B6AB-9BC5-4F74-AA78-4687BA5DCE70}"/>
              </a:ext>
            </a:extLst>
          </p:cNvPr>
          <p:cNvSpPr>
            <a:spLocks noGrp="1"/>
          </p:cNvSpPr>
          <p:nvPr>
            <p:ph type="sldNum" sz="quarter" idx="12"/>
          </p:nvPr>
        </p:nvSpPr>
        <p:spPr/>
        <p:txBody>
          <a:bodyPr/>
          <a:lstStyle/>
          <a:p>
            <a:fld id="{E5E36741-0A26-4096-AD24-D960B39C02D6}" type="slidenum">
              <a:rPr lang="fr-FR" smtClean="0"/>
              <a:t>8</a:t>
            </a:fld>
            <a:endParaRPr lang="fr-FR"/>
          </a:p>
        </p:txBody>
      </p:sp>
      <p:sp>
        <p:nvSpPr>
          <p:cNvPr id="26" name="ZoneTexte 25">
            <a:extLst>
              <a:ext uri="{FF2B5EF4-FFF2-40B4-BE49-F238E27FC236}">
                <a16:creationId xmlns:a16="http://schemas.microsoft.com/office/drawing/2014/main" id="{BE5AA645-F227-4B41-902A-EC060098D6D2}"/>
              </a:ext>
            </a:extLst>
          </p:cNvPr>
          <p:cNvSpPr txBox="1"/>
          <p:nvPr/>
        </p:nvSpPr>
        <p:spPr>
          <a:xfrm>
            <a:off x="97309" y="6010344"/>
            <a:ext cx="5682537" cy="646331"/>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dirty="0">
                <a:solidFill>
                  <a:srgbClr val="002060"/>
                </a:solidFill>
              </a:rPr>
              <a:t>*Social </a:t>
            </a:r>
            <a:r>
              <a:rPr lang="fr-FR" dirty="0" err="1">
                <a:solidFill>
                  <a:srgbClr val="002060"/>
                </a:solidFill>
              </a:rPr>
              <a:t>benefits</a:t>
            </a:r>
            <a:r>
              <a:rPr lang="fr-FR" dirty="0">
                <a:solidFill>
                  <a:srgbClr val="002060"/>
                </a:solidFill>
              </a:rPr>
              <a:t> : AAH, ALF, ALS, ASS, ASF, RSA, APA, CSS ou C2S, PUMA</a:t>
            </a:r>
          </a:p>
        </p:txBody>
      </p:sp>
      <p:sp>
        <p:nvSpPr>
          <p:cNvPr id="29" name="Titre 1">
            <a:extLst>
              <a:ext uri="{FF2B5EF4-FFF2-40B4-BE49-F238E27FC236}">
                <a16:creationId xmlns:a16="http://schemas.microsoft.com/office/drawing/2014/main" id="{83291C8E-1CA2-473D-B75B-253FD78D5835}"/>
              </a:ext>
            </a:extLst>
          </p:cNvPr>
          <p:cNvSpPr txBox="1">
            <a:spLocks/>
          </p:cNvSpPr>
          <p:nvPr/>
        </p:nvSpPr>
        <p:spPr>
          <a:xfrm>
            <a:off x="-186213" y="-375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420042"/>
                </a:solidFill>
                <a:latin typeface="Palatino Linotype" panose="02040502050505030304" pitchFamily="18" charset="0"/>
                <a:cs typeface="Segoe UI" panose="020B0502040204020203" pitchFamily="34" charset="0"/>
              </a:rPr>
              <a:t>Critères d’inclusion et non inclusion</a:t>
            </a:r>
          </a:p>
        </p:txBody>
      </p:sp>
    </p:spTree>
    <p:extLst>
      <p:ext uri="{BB962C8B-B14F-4D97-AF65-F5344CB8AC3E}">
        <p14:creationId xmlns:p14="http://schemas.microsoft.com/office/powerpoint/2010/main" val="6627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016" y="-52068"/>
            <a:ext cx="10515600" cy="1325563"/>
          </a:xfrm>
        </p:spPr>
        <p:txBody>
          <a:bodyPr/>
          <a:lstStyle/>
          <a:p>
            <a:pPr algn="ctr"/>
            <a:r>
              <a:rPr lang="fr-FR" dirty="0"/>
              <a:t>Démarche d’inclusion</a:t>
            </a:r>
          </a:p>
        </p:txBody>
      </p:sp>
      <p:grpSp>
        <p:nvGrpSpPr>
          <p:cNvPr id="4" name="Groupe 3"/>
          <p:cNvGrpSpPr/>
          <p:nvPr/>
        </p:nvGrpSpPr>
        <p:grpSpPr>
          <a:xfrm>
            <a:off x="1325808" y="1940677"/>
            <a:ext cx="6577684" cy="4664811"/>
            <a:chOff x="1130835" y="2350761"/>
            <a:chExt cx="4676619" cy="3688327"/>
          </a:xfrm>
        </p:grpSpPr>
        <p:sp>
          <p:nvSpPr>
            <p:cNvPr id="5" name="ZoneTexte 4"/>
            <p:cNvSpPr txBox="1"/>
            <p:nvPr/>
          </p:nvSpPr>
          <p:spPr>
            <a:xfrm>
              <a:off x="3568260" y="2350761"/>
              <a:ext cx="2153783" cy="350009"/>
            </a:xfrm>
            <a:prstGeom prst="roundRect">
              <a:avLst/>
            </a:prstGeom>
            <a:ln w="190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003B3A"/>
                  </a:solidFill>
                  <a:latin typeface="Palatino Linotype" panose="02040502050505030304" pitchFamily="18" charset="0"/>
                </a:rPr>
                <a:t>Randomisation</a:t>
              </a:r>
            </a:p>
          </p:txBody>
        </p:sp>
        <p:sp>
          <p:nvSpPr>
            <p:cNvPr id="9" name="ZoneTexte 8"/>
            <p:cNvSpPr txBox="1"/>
            <p:nvPr/>
          </p:nvSpPr>
          <p:spPr>
            <a:xfrm>
              <a:off x="3069645" y="3845743"/>
              <a:ext cx="2715300" cy="1157724"/>
            </a:xfrm>
            <a:prstGeom prst="roundRect">
              <a:avLst/>
            </a:prstGeom>
            <a:solidFill>
              <a:srgbClr val="003B3A"/>
            </a:solidFill>
            <a:ln w="63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chemeClr val="bg1"/>
                  </a:solidFill>
                  <a:latin typeface="Palatino Linotype" panose="02040502050505030304" pitchFamily="18" charset="0"/>
                </a:rPr>
                <a:t>t = 7 - 14 jours</a:t>
              </a:r>
              <a:br>
                <a:rPr lang="fr-FR" sz="2000" b="1" dirty="0">
                  <a:solidFill>
                    <a:schemeClr val="bg1"/>
                  </a:solidFill>
                  <a:latin typeface="Palatino Linotype" panose="02040502050505030304" pitchFamily="18" charset="0"/>
                </a:rPr>
              </a:br>
              <a:r>
                <a:rPr lang="fr-FR" sz="2000" b="1" dirty="0">
                  <a:solidFill>
                    <a:schemeClr val="bg1"/>
                  </a:solidFill>
                  <a:latin typeface="Palatino Linotype" panose="02040502050505030304" pitchFamily="18" charset="0"/>
                </a:rPr>
                <a:t>t =  1 mois </a:t>
              </a:r>
              <a:br>
                <a:rPr lang="fr-FR" sz="2000" b="1" dirty="0">
                  <a:solidFill>
                    <a:schemeClr val="bg1"/>
                  </a:solidFill>
                  <a:latin typeface="Palatino Linotype" panose="02040502050505030304" pitchFamily="18" charset="0"/>
                </a:rPr>
              </a:br>
              <a:r>
                <a:rPr lang="fr-FR" sz="2000" b="1" dirty="0">
                  <a:solidFill>
                    <a:schemeClr val="bg1"/>
                  </a:solidFill>
                  <a:latin typeface="Palatino Linotype" panose="02040502050505030304" pitchFamily="18" charset="0"/>
                </a:rPr>
                <a:t>t = 3 mois</a:t>
              </a:r>
              <a:br>
                <a:rPr lang="fr-FR" sz="2000" b="1" dirty="0">
                  <a:solidFill>
                    <a:schemeClr val="bg1"/>
                  </a:solidFill>
                  <a:latin typeface="Palatino Linotype" panose="02040502050505030304" pitchFamily="18" charset="0"/>
                </a:rPr>
              </a:br>
              <a:r>
                <a:rPr lang="fr-FR" sz="2000" b="1" dirty="0">
                  <a:solidFill>
                    <a:schemeClr val="bg1"/>
                  </a:solidFill>
                  <a:latin typeface="Palatino Linotype" panose="02040502050505030304" pitchFamily="18" charset="0"/>
                </a:rPr>
                <a:t>t = 6 mois </a:t>
              </a:r>
            </a:p>
          </p:txBody>
        </p:sp>
        <p:sp>
          <p:nvSpPr>
            <p:cNvPr id="12" name="Rectangle à coins arrondis 11"/>
            <p:cNvSpPr/>
            <p:nvPr/>
          </p:nvSpPr>
          <p:spPr>
            <a:xfrm>
              <a:off x="1481304" y="5150602"/>
              <a:ext cx="1728192" cy="888486"/>
            </a:xfrm>
            <a:prstGeom prst="roundRect">
              <a:avLst/>
            </a:prstGeom>
            <a:noFill/>
            <a:ln w="19050">
              <a:solidFill>
                <a:srgbClr val="006666"/>
              </a:solidFill>
            </a:ln>
          </p:spPr>
          <p:txBody>
            <a:bodyPr wrap="square">
              <a:spAutoFit/>
            </a:bodyPr>
            <a:lstStyle/>
            <a:p>
              <a:pPr algn="ctr"/>
              <a:r>
                <a:rPr lang="fr-FR" sz="2000" b="1" dirty="0">
                  <a:solidFill>
                    <a:srgbClr val="003B3A"/>
                  </a:solidFill>
                  <a:latin typeface="Palatino Linotype" panose="02040502050505030304" pitchFamily="18" charset="0"/>
                </a:rPr>
                <a:t>Critère d’évaluation à 6 mois</a:t>
              </a:r>
            </a:p>
          </p:txBody>
        </p:sp>
        <p:sp>
          <p:nvSpPr>
            <p:cNvPr id="19" name="ZoneTexte 18"/>
            <p:cNvSpPr txBox="1"/>
            <p:nvPr/>
          </p:nvSpPr>
          <p:spPr>
            <a:xfrm>
              <a:off x="1130835" y="3007564"/>
              <a:ext cx="3166828" cy="619247"/>
            </a:xfrm>
            <a:prstGeom prst="roundRect">
              <a:avLst/>
            </a:prstGeom>
            <a:ln w="190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7030A0"/>
                  </a:solidFill>
                  <a:latin typeface="Palatino Linotype" panose="02040502050505030304" pitchFamily="18" charset="0"/>
                </a:rPr>
                <a:t>Groupe contrôle </a:t>
              </a:r>
              <a:r>
                <a:rPr lang="fr-FR" sz="2000" b="1" dirty="0">
                  <a:solidFill>
                    <a:srgbClr val="003B3A"/>
                  </a:solidFill>
                  <a:latin typeface="Palatino Linotype" panose="02040502050505030304" pitchFamily="18" charset="0"/>
                </a:rPr>
                <a:t>: t=0</a:t>
              </a:r>
            </a:p>
            <a:p>
              <a:pPr algn="ctr"/>
              <a:r>
                <a:rPr lang="fr-FR" sz="2000" b="1" dirty="0">
                  <a:solidFill>
                    <a:srgbClr val="7030A0"/>
                  </a:solidFill>
                  <a:latin typeface="Palatino Linotype" panose="02040502050505030304" pitchFamily="18" charset="0"/>
                </a:rPr>
                <a:t> </a:t>
              </a:r>
              <a:r>
                <a:rPr lang="fr-FR" b="1" dirty="0">
                  <a:solidFill>
                    <a:srgbClr val="7030A0"/>
                  </a:solidFill>
                  <a:latin typeface="Palatino Linotype" panose="02040502050505030304" pitchFamily="18" charset="0"/>
                </a:rPr>
                <a:t>Soins courants </a:t>
              </a:r>
            </a:p>
          </p:txBody>
        </p:sp>
        <p:cxnSp>
          <p:nvCxnSpPr>
            <p:cNvPr id="21" name="Connecteur en angle 20"/>
            <p:cNvCxnSpPr/>
            <p:nvPr/>
          </p:nvCxnSpPr>
          <p:spPr>
            <a:xfrm rot="5400000" flipH="1" flipV="1">
              <a:off x="4435586" y="1575447"/>
              <a:ext cx="21645" cy="2722091"/>
            </a:xfrm>
            <a:prstGeom prst="bentConnector3">
              <a:avLst>
                <a:gd name="adj1" fmla="val 648778"/>
              </a:avLst>
            </a:prstGeom>
            <a:ln w="19050">
              <a:solidFill>
                <a:srgbClr val="006666"/>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2" name="ZoneTexte 21"/>
          <p:cNvSpPr txBox="1"/>
          <p:nvPr/>
        </p:nvSpPr>
        <p:spPr>
          <a:xfrm>
            <a:off x="4884113" y="1097490"/>
            <a:ext cx="2528877" cy="442674"/>
          </a:xfrm>
          <a:prstGeom prst="roundRect">
            <a:avLst/>
          </a:prstGeom>
          <a:ln w="190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003B3A"/>
                </a:solidFill>
                <a:latin typeface="Palatino Linotype" panose="02040502050505030304" pitchFamily="18" charset="0"/>
              </a:rPr>
              <a:t>Pré-inclusion</a:t>
            </a:r>
          </a:p>
        </p:txBody>
      </p:sp>
      <p:cxnSp>
        <p:nvCxnSpPr>
          <p:cNvPr id="24" name="Connecteur droit avec flèche 23"/>
          <p:cNvCxnSpPr/>
          <p:nvPr/>
        </p:nvCxnSpPr>
        <p:spPr>
          <a:xfrm>
            <a:off x="5811675" y="1540164"/>
            <a:ext cx="0" cy="211577"/>
          </a:xfrm>
          <a:prstGeom prst="straightConnector1">
            <a:avLst/>
          </a:prstGeom>
          <a:ln w="19050">
            <a:solidFill>
              <a:srgbClr val="006666"/>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F9EED5B6-839B-45C5-B309-BE17C8644359}"/>
              </a:ext>
            </a:extLst>
          </p:cNvPr>
          <p:cNvGrpSpPr/>
          <p:nvPr/>
        </p:nvGrpSpPr>
        <p:grpSpPr>
          <a:xfrm>
            <a:off x="2285116" y="2768741"/>
            <a:ext cx="8496268" cy="3478545"/>
            <a:chOff x="1753914" y="2903816"/>
            <a:chExt cx="6040700" cy="2601938"/>
          </a:xfrm>
        </p:grpSpPr>
        <p:sp>
          <p:nvSpPr>
            <p:cNvPr id="17" name="ZoneTexte 16">
              <a:extLst>
                <a:ext uri="{FF2B5EF4-FFF2-40B4-BE49-F238E27FC236}">
                  <a16:creationId xmlns:a16="http://schemas.microsoft.com/office/drawing/2014/main" id="{F1172391-B972-4B40-A27E-47F8B8BB8CE2}"/>
                </a:ext>
              </a:extLst>
            </p:cNvPr>
            <p:cNvSpPr txBox="1"/>
            <p:nvPr/>
          </p:nvSpPr>
          <p:spPr>
            <a:xfrm>
              <a:off x="1753914" y="4011574"/>
              <a:ext cx="990494" cy="350009"/>
            </a:xfrm>
            <a:prstGeom prst="roundRect">
              <a:avLst/>
            </a:prstGeom>
            <a:solidFill>
              <a:srgbClr val="003B3A"/>
            </a:solidFill>
            <a:ln w="63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chemeClr val="bg1"/>
                  </a:solidFill>
                  <a:latin typeface="Palatino Linotype" panose="02040502050505030304" pitchFamily="18" charset="0"/>
                </a:rPr>
                <a:t>Suivi</a:t>
              </a:r>
            </a:p>
          </p:txBody>
        </p:sp>
        <p:sp>
          <p:nvSpPr>
            <p:cNvPr id="23" name="ZoneTexte 22">
              <a:extLst>
                <a:ext uri="{FF2B5EF4-FFF2-40B4-BE49-F238E27FC236}">
                  <a16:creationId xmlns:a16="http://schemas.microsoft.com/office/drawing/2014/main" id="{83F3DAAD-3DF4-42F7-AF89-8852950588E2}"/>
                </a:ext>
              </a:extLst>
            </p:cNvPr>
            <p:cNvSpPr txBox="1"/>
            <p:nvPr/>
          </p:nvSpPr>
          <p:spPr>
            <a:xfrm>
              <a:off x="4629089" y="5128821"/>
              <a:ext cx="3115210" cy="376933"/>
            </a:xfrm>
            <a:prstGeom prst="roundRect">
              <a:avLst/>
            </a:prstGeom>
            <a:ln w="190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200" b="1" dirty="0">
                  <a:solidFill>
                    <a:srgbClr val="003B3A"/>
                  </a:solidFill>
                  <a:latin typeface="Palatino Linotype" panose="02040502050505030304" pitchFamily="18" charset="0"/>
                </a:rPr>
                <a:t> Sevrage tabagique auto-déclaré</a:t>
              </a:r>
            </a:p>
          </p:txBody>
        </p:sp>
        <p:sp>
          <p:nvSpPr>
            <p:cNvPr id="27" name="ZoneTexte 26">
              <a:extLst>
                <a:ext uri="{FF2B5EF4-FFF2-40B4-BE49-F238E27FC236}">
                  <a16:creationId xmlns:a16="http://schemas.microsoft.com/office/drawing/2014/main" id="{8406B3E1-E831-4B21-903F-FCE348A3BBDE}"/>
                </a:ext>
              </a:extLst>
            </p:cNvPr>
            <p:cNvSpPr txBox="1"/>
            <p:nvPr/>
          </p:nvSpPr>
          <p:spPr>
            <a:xfrm>
              <a:off x="4446409" y="2903816"/>
              <a:ext cx="3348205" cy="619247"/>
            </a:xfrm>
            <a:prstGeom prst="roundRect">
              <a:avLst/>
            </a:prstGeom>
            <a:ln w="19050">
              <a:solidFill>
                <a:srgbClr val="0066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C00000"/>
                  </a:solidFill>
                  <a:latin typeface="Palatino Linotype" panose="02040502050505030304" pitchFamily="18" charset="0"/>
                </a:rPr>
                <a:t>Groupe intervention </a:t>
              </a:r>
              <a:r>
                <a:rPr lang="fr-FR" sz="2000" b="1" dirty="0">
                  <a:solidFill>
                    <a:srgbClr val="003B3A"/>
                  </a:solidFill>
                  <a:latin typeface="Palatino Linotype" panose="02040502050505030304" pitchFamily="18" charset="0"/>
                </a:rPr>
                <a:t>: t=0 </a:t>
              </a:r>
              <a:br>
                <a:rPr lang="fr-FR" sz="2000" b="1" dirty="0">
                  <a:solidFill>
                    <a:srgbClr val="003B3A"/>
                  </a:solidFill>
                  <a:latin typeface="Palatino Linotype" panose="02040502050505030304" pitchFamily="18" charset="0"/>
                </a:rPr>
              </a:br>
              <a:r>
                <a:rPr lang="fr-FR" b="1" dirty="0">
                  <a:solidFill>
                    <a:srgbClr val="C00000"/>
                  </a:solidFill>
                  <a:latin typeface="Palatino Linotype" panose="02040502050505030304" pitchFamily="18" charset="0"/>
                </a:rPr>
                <a:t>Soins courants </a:t>
              </a:r>
              <a:r>
                <a:rPr lang="fr-FR" sz="2000" b="1" dirty="0">
                  <a:solidFill>
                    <a:srgbClr val="C00000"/>
                  </a:solidFill>
                  <a:latin typeface="Palatino Linotype" panose="02040502050505030304" pitchFamily="18" charset="0"/>
                </a:rPr>
                <a:t>+ </a:t>
              </a:r>
              <a:r>
                <a:rPr lang="fr-FR" b="1" dirty="0">
                  <a:solidFill>
                    <a:srgbClr val="C00000"/>
                  </a:solidFill>
                  <a:latin typeface="Palatino Linotype" panose="02040502050505030304" pitchFamily="18" charset="0"/>
                </a:rPr>
                <a:t>délivrance gratuite</a:t>
              </a:r>
              <a:endParaRPr lang="fr-FR" sz="2000" b="1" dirty="0">
                <a:solidFill>
                  <a:srgbClr val="003B3A"/>
                </a:solidFill>
                <a:latin typeface="Palatino Linotype" panose="02040502050505030304" pitchFamily="18" charset="0"/>
              </a:endParaRPr>
            </a:p>
          </p:txBody>
        </p:sp>
      </p:grpSp>
      <p:pic>
        <p:nvPicPr>
          <p:cNvPr id="2050" name="Picture 2" descr="Afficher l’image source">
            <a:extLst>
              <a:ext uri="{FF2B5EF4-FFF2-40B4-BE49-F238E27FC236}">
                <a16:creationId xmlns:a16="http://schemas.microsoft.com/office/drawing/2014/main" id="{A51DB0D1-3CA4-4FA6-AA45-E8D3C230F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176" y="3846515"/>
            <a:ext cx="1324773" cy="132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16798</TotalTime>
  <Words>1481</Words>
  <Application>Microsoft Office PowerPoint</Application>
  <PresentationFormat>Grand écran</PresentationFormat>
  <Paragraphs>169</Paragraphs>
  <Slides>18</Slides>
  <Notes>14</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7" baseType="lpstr">
      <vt:lpstr>Arial</vt:lpstr>
      <vt:lpstr>Calibri</vt:lpstr>
      <vt:lpstr>Calibri Light</vt:lpstr>
      <vt:lpstr>Open Sans</vt:lpstr>
      <vt:lpstr>Palatino Linotype</vt:lpstr>
      <vt:lpstr>Segoe UI</vt:lpstr>
      <vt:lpstr>Wingdings</vt:lpstr>
      <vt:lpstr>Thème Office</vt:lpstr>
      <vt:lpstr>Image bitmap</vt:lpstr>
      <vt:lpstr>Présentation PowerPoint</vt:lpstr>
      <vt:lpstr>Contexte</vt:lpstr>
      <vt:lpstr>Les aides à l’arrêt du tabac</vt:lpstr>
      <vt:lpstr>Le choix du fumeur dans l’arrêt du tabac</vt:lpstr>
      <vt:lpstr>Objectif</vt:lpstr>
      <vt:lpstr>Présentation PowerPoint</vt:lpstr>
      <vt:lpstr> Les centres (CMS, CSAPA, ELSA, hôpitaux) </vt:lpstr>
      <vt:lpstr>Présentation PowerPoint</vt:lpstr>
      <vt:lpstr>Démarche d’inclusion</vt:lpstr>
      <vt:lpstr>Intervention STOP</vt:lpstr>
      <vt:lpstr>Présentation PowerPoint</vt:lpstr>
      <vt:lpstr>Présentation PowerPoint</vt:lpstr>
      <vt:lpstr>Présentation PowerPoint</vt:lpstr>
      <vt:lpstr>Présentation PowerPoint</vt:lpstr>
      <vt:lpstr>Perception des professionnels de santé </vt:lpstr>
      <vt:lpstr>Relation médecin – patient </vt:lpstr>
      <vt:lpstr>Epuisement des tabacologues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fabienne khoury</dc:creator>
  <cp:lastModifiedBy>Sarah MAHDJOUB</cp:lastModifiedBy>
  <cp:revision>325</cp:revision>
  <cp:lastPrinted>2021-10-22T07:26:03Z</cp:lastPrinted>
  <dcterms:created xsi:type="dcterms:W3CDTF">2021-02-15T16:24:58Z</dcterms:created>
  <dcterms:modified xsi:type="dcterms:W3CDTF">2024-01-31T14:41:56Z</dcterms:modified>
</cp:coreProperties>
</file>